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6"/>
  </p:notesMasterIdLst>
  <p:sldIdLst>
    <p:sldId id="256" r:id="rId2"/>
    <p:sldId id="258" r:id="rId3"/>
    <p:sldId id="262" r:id="rId4"/>
    <p:sldId id="263" r:id="rId5"/>
  </p:sldIdLst>
  <p:sldSz cx="9144000" cy="5143500" type="screen16x9"/>
  <p:notesSz cx="6858000" cy="9144000"/>
  <p:embeddedFontLst>
    <p:embeddedFont>
      <p:font typeface="Open Sans" pitchFamily="2" charset="0"/>
      <p:regular r:id="rId7"/>
      <p:bold r:id="rId8"/>
      <p:italic r:id="rId9"/>
      <p:boldItalic r:id="rId10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091B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58"/>
  </p:normalViewPr>
  <p:slideViewPr>
    <p:cSldViewPr snapToGrid="0">
      <p:cViewPr varScale="1">
        <p:scale>
          <a:sx n="154" d="100"/>
          <a:sy n="154" d="100"/>
        </p:scale>
        <p:origin x="888" y="19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2.fntdata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font" Target="fonts/font1.fntdata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font" Target="fonts/font4.fntdata"/><Relationship Id="rId4" Type="http://schemas.openxmlformats.org/officeDocument/2006/relationships/slide" Target="slides/slide3.xml"/><Relationship Id="rId9" Type="http://schemas.openxmlformats.org/officeDocument/2006/relationships/font" Target="fonts/font3.fntdata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g7a7a000f1f_0_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Google Shape;61;g7a7a000f1f_0_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8085727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g7a7a000f1f_0_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Google Shape;61;g7a7a000f1f_0_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1029956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g7a7a000f1f_0_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Google Shape;61;g7a7a000f1f_0_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072478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091BA"/>
        </a:solid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 rotWithShape="1">
          <a:blip r:embed="rId3">
            <a:alphaModFix amt="37000"/>
          </a:blip>
          <a:srcRect t="4925" b="-5448"/>
          <a:stretch/>
        </p:blipFill>
        <p:spPr>
          <a:xfrm>
            <a:off x="-46375" y="0"/>
            <a:ext cx="9190377" cy="5438551"/>
          </a:xfrm>
          <a:prstGeom prst="rect">
            <a:avLst/>
          </a:prstGeom>
          <a:noFill/>
          <a:ln>
            <a:noFill/>
          </a:ln>
        </p:spPr>
      </p:pic>
      <p:pic>
        <p:nvPicPr>
          <p:cNvPr id="57" name="Google Shape;57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84463" y="2670200"/>
            <a:ext cx="8175075" cy="813975"/>
          </a:xfrm>
          <a:prstGeom prst="rect">
            <a:avLst/>
          </a:prstGeom>
          <a:noFill/>
          <a:ln>
            <a:noFill/>
          </a:ln>
        </p:spPr>
      </p:pic>
      <p:sp>
        <p:nvSpPr>
          <p:cNvPr id="58" name="Google Shape;58;p13"/>
          <p:cNvSpPr txBox="1"/>
          <p:nvPr/>
        </p:nvSpPr>
        <p:spPr>
          <a:xfrm>
            <a:off x="862625" y="2877750"/>
            <a:ext cx="7417800" cy="30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1" dirty="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DENSITY SOLUTIONS ENGINEERING POWERPOINT</a:t>
            </a:r>
            <a:endParaRPr sz="1600" b="1" dirty="0">
              <a:solidFill>
                <a:srgbClr val="FFFFFF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E88EA9C1-6B1E-5E3E-66ED-01CD20BEFC5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24330" y="1598027"/>
            <a:ext cx="7695340" cy="935845"/>
          </a:xfrm>
          <a:prstGeom prst="rect">
            <a:avLst/>
          </a:prstGeom>
        </p:spPr>
      </p:pic>
      <p:pic>
        <p:nvPicPr>
          <p:cNvPr id="3" name="Google Shape;56;p13">
            <a:extLst>
              <a:ext uri="{FF2B5EF4-FFF2-40B4-BE49-F238E27FC236}">
                <a16:creationId xmlns:a16="http://schemas.microsoft.com/office/drawing/2014/main" id="{0868D413-409D-9D0D-D3DE-31C7FBB095C1}"/>
              </a:ext>
            </a:extLst>
          </p:cNvPr>
          <p:cNvPicPr preferRelativeResize="0"/>
          <p:nvPr/>
        </p:nvPicPr>
        <p:blipFill rotWithShape="1">
          <a:blip r:embed="rId6">
            <a:alphaModFix/>
          </a:blip>
          <a:srcRect r="24183" b="3047"/>
          <a:stretch/>
        </p:blipFill>
        <p:spPr>
          <a:xfrm>
            <a:off x="160536" y="4663676"/>
            <a:ext cx="6689300" cy="390018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Picture 3" descr="A white text on a black background&#10;&#10;Description automatically generated">
            <a:extLst>
              <a:ext uri="{FF2B5EF4-FFF2-40B4-BE49-F238E27FC236}">
                <a16:creationId xmlns:a16="http://schemas.microsoft.com/office/drawing/2014/main" id="{1C775691-BA3E-C521-E30E-5CDDB008190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207592" y="4530946"/>
            <a:ext cx="1830274" cy="602952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4"/>
          <p:cNvSpPr txBox="1">
            <a:spLocks noGrp="1"/>
          </p:cNvSpPr>
          <p:nvPr>
            <p:ph type="title"/>
          </p:nvPr>
        </p:nvSpPr>
        <p:spPr>
          <a:xfrm>
            <a:off x="311700" y="282762"/>
            <a:ext cx="8520600" cy="66317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>
                <a:solidFill>
                  <a:srgbClr val="6091BA"/>
                </a:solidFill>
                <a:latin typeface="Open Sans"/>
                <a:ea typeface="Open Sans"/>
                <a:cs typeface="Open Sans"/>
                <a:sym typeface="Open Sans"/>
              </a:rPr>
              <a:t>What is Engineering?</a:t>
            </a:r>
            <a:endParaRPr sz="1400" dirty="0">
              <a:solidFill>
                <a:srgbClr val="6091BA"/>
              </a:solidFill>
              <a:latin typeface="Open Sans" panose="020B0604020202020204" pitchFamily="34" charset="0"/>
              <a:ea typeface="Open Sans" panose="020B0604020202020204" pitchFamily="34" charset="0"/>
              <a:cs typeface="Open Sans" panose="020B0604020202020204" pitchFamily="34" charset="0"/>
              <a:sym typeface="Open Sans"/>
            </a:endParaRPr>
          </a:p>
        </p:txBody>
      </p:sp>
      <p:sp>
        <p:nvSpPr>
          <p:cNvPr id="69" name="Google Shape;69;p14"/>
          <p:cNvSpPr txBox="1"/>
          <p:nvPr/>
        </p:nvSpPr>
        <p:spPr>
          <a:xfrm>
            <a:off x="422784" y="2492550"/>
            <a:ext cx="1040700" cy="35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 b="1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#6091ba</a:t>
            </a:r>
            <a:endParaRPr sz="1100" b="1">
              <a:solidFill>
                <a:srgbClr val="FFFFFF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71" name="Google Shape;71;p14"/>
          <p:cNvSpPr txBox="1"/>
          <p:nvPr/>
        </p:nvSpPr>
        <p:spPr>
          <a:xfrm>
            <a:off x="1626119" y="2492550"/>
            <a:ext cx="1040700" cy="35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 b="1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#9fcc3b</a:t>
            </a:r>
            <a:endParaRPr sz="1100" b="1">
              <a:solidFill>
                <a:srgbClr val="FFFFFF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73" name="Google Shape;73;p14"/>
          <p:cNvSpPr txBox="1"/>
          <p:nvPr/>
        </p:nvSpPr>
        <p:spPr>
          <a:xfrm>
            <a:off x="2829453" y="2492550"/>
            <a:ext cx="1040700" cy="35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 b="1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#8d64aa</a:t>
            </a:r>
            <a:endParaRPr sz="1100" b="1">
              <a:solidFill>
                <a:srgbClr val="FFFFFF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75" name="Google Shape;75;p14"/>
          <p:cNvSpPr txBox="1"/>
          <p:nvPr/>
        </p:nvSpPr>
        <p:spPr>
          <a:xfrm>
            <a:off x="4048653" y="2492550"/>
            <a:ext cx="1040700" cy="35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 b="1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#f8a81b</a:t>
            </a:r>
            <a:endParaRPr sz="1100" b="1">
              <a:solidFill>
                <a:srgbClr val="FFFFFF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6" name="Google Shape;63;p14">
            <a:extLst>
              <a:ext uri="{FF2B5EF4-FFF2-40B4-BE49-F238E27FC236}">
                <a16:creationId xmlns:a16="http://schemas.microsoft.com/office/drawing/2014/main" id="{AEBCD21B-73CF-48EE-A648-B1FC2BD4283D}"/>
              </a:ext>
            </a:extLst>
          </p:cNvPr>
          <p:cNvSpPr txBox="1">
            <a:spLocks/>
          </p:cNvSpPr>
          <p:nvPr/>
        </p:nvSpPr>
        <p:spPr>
          <a:xfrm>
            <a:off x="109001" y="1184905"/>
            <a:ext cx="4693113" cy="27387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285750" indent="-285750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en-US" sz="1800" b="1" dirty="0">
                <a:solidFill>
                  <a:srgbClr val="6091BA"/>
                </a:solidFill>
                <a:latin typeface="Open Sans" panose="020B0604020202020204" pitchFamily="34" charset="0"/>
                <a:ea typeface="Open Sans" panose="020B0604020202020204" pitchFamily="34" charset="0"/>
                <a:cs typeface="Open Sans" panose="020B0604020202020204" pitchFamily="34" charset="0"/>
              </a:rPr>
              <a:t>Engineering is designing and creating.  </a:t>
            </a:r>
          </a:p>
          <a:p>
            <a:pPr marL="285750" indent="-285750">
              <a:lnSpc>
                <a:spcPct val="115000"/>
              </a:lnSpc>
              <a:buFont typeface="Arial" panose="020B0604020202020204" pitchFamily="34" charset="0"/>
              <a:buChar char="•"/>
            </a:pPr>
            <a:endParaRPr lang="en-US" sz="1800" b="1" dirty="0">
              <a:solidFill>
                <a:srgbClr val="6091BA"/>
              </a:solidFill>
              <a:latin typeface="Open Sans" panose="020B0604020202020204" pitchFamily="34" charset="0"/>
              <a:ea typeface="Open Sans" panose="020B0604020202020204" pitchFamily="34" charset="0"/>
              <a:cs typeface="Open Sans" panose="020B0604020202020204" pitchFamily="34" charset="0"/>
            </a:endParaRPr>
          </a:p>
          <a:p>
            <a:pPr marL="285750" indent="-285750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en-US" sz="1800" b="1" dirty="0">
                <a:solidFill>
                  <a:srgbClr val="6091BA"/>
                </a:solidFill>
                <a:latin typeface="Open Sans" panose="020B0604020202020204" pitchFamily="34" charset="0"/>
                <a:ea typeface="Open Sans" panose="020B0604020202020204" pitchFamily="34" charset="0"/>
                <a:cs typeface="Open Sans" panose="020B0604020202020204" pitchFamily="34" charset="0"/>
              </a:rPr>
              <a:t>Engineers plan and improve bridges, roads, vehicles, computers, new foods, new materials, medicine… anything that is needed to make the world a better place. </a:t>
            </a:r>
            <a:endParaRPr lang="en-US" sz="1400" dirty="0">
              <a:solidFill>
                <a:srgbClr val="6091BA"/>
              </a:solidFill>
              <a:latin typeface="Open Sans" panose="020B0604020202020204" pitchFamily="34" charset="0"/>
              <a:ea typeface="Open Sans" panose="020B0604020202020204" pitchFamily="34" charset="0"/>
              <a:cs typeface="Open Sans" panose="020B0604020202020204" pitchFamily="34" charset="0"/>
              <a:sym typeface="Open Sans"/>
            </a:endParaRPr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D1828E08-935D-4583-BB1C-C0A8E00469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1619" y="1184906"/>
            <a:ext cx="3456866" cy="26152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692967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4"/>
          <p:cNvSpPr txBox="1">
            <a:spLocks noGrp="1"/>
          </p:cNvSpPr>
          <p:nvPr>
            <p:ph type="title"/>
          </p:nvPr>
        </p:nvSpPr>
        <p:spPr>
          <a:xfrm>
            <a:off x="308703" y="222455"/>
            <a:ext cx="8520600" cy="66317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>
                <a:solidFill>
                  <a:srgbClr val="6091BA"/>
                </a:solidFill>
                <a:latin typeface="Open Sans"/>
                <a:ea typeface="Open Sans"/>
                <a:cs typeface="Open Sans"/>
                <a:sym typeface="Open Sans"/>
              </a:rPr>
              <a:t>What is an Engineer?</a:t>
            </a:r>
            <a:endParaRPr sz="1400" dirty="0">
              <a:solidFill>
                <a:srgbClr val="6091BA"/>
              </a:solidFill>
              <a:latin typeface="Open Sans" panose="020B0604020202020204" pitchFamily="34" charset="0"/>
              <a:ea typeface="Open Sans" panose="020B0604020202020204" pitchFamily="34" charset="0"/>
              <a:cs typeface="Open Sans" panose="020B0604020202020204" pitchFamily="34" charset="0"/>
              <a:sym typeface="Open Sans"/>
            </a:endParaRPr>
          </a:p>
        </p:txBody>
      </p:sp>
      <p:sp>
        <p:nvSpPr>
          <p:cNvPr id="69" name="Google Shape;69;p14"/>
          <p:cNvSpPr txBox="1"/>
          <p:nvPr/>
        </p:nvSpPr>
        <p:spPr>
          <a:xfrm>
            <a:off x="422784" y="2492550"/>
            <a:ext cx="1040700" cy="35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 b="1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#6091ba</a:t>
            </a:r>
            <a:endParaRPr sz="1100" b="1">
              <a:solidFill>
                <a:srgbClr val="FFFFFF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71" name="Google Shape;71;p14"/>
          <p:cNvSpPr txBox="1"/>
          <p:nvPr/>
        </p:nvSpPr>
        <p:spPr>
          <a:xfrm>
            <a:off x="1626119" y="2492550"/>
            <a:ext cx="1040700" cy="35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 b="1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#9fcc3b</a:t>
            </a:r>
            <a:endParaRPr sz="1100" b="1">
              <a:solidFill>
                <a:srgbClr val="FFFFFF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73" name="Google Shape;73;p14"/>
          <p:cNvSpPr txBox="1"/>
          <p:nvPr/>
        </p:nvSpPr>
        <p:spPr>
          <a:xfrm>
            <a:off x="2829453" y="2492550"/>
            <a:ext cx="1040700" cy="35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 b="1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#8d64aa</a:t>
            </a:r>
            <a:endParaRPr sz="1100" b="1">
              <a:solidFill>
                <a:srgbClr val="FFFFFF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75" name="Google Shape;75;p14"/>
          <p:cNvSpPr txBox="1"/>
          <p:nvPr/>
        </p:nvSpPr>
        <p:spPr>
          <a:xfrm>
            <a:off x="4048653" y="2492550"/>
            <a:ext cx="1040700" cy="35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 b="1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#f8a81b</a:t>
            </a:r>
            <a:endParaRPr sz="1100" b="1">
              <a:solidFill>
                <a:srgbClr val="FFFFFF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6" name="Google Shape;63;p14">
            <a:extLst>
              <a:ext uri="{FF2B5EF4-FFF2-40B4-BE49-F238E27FC236}">
                <a16:creationId xmlns:a16="http://schemas.microsoft.com/office/drawing/2014/main" id="{AEBCD21B-73CF-48EE-A648-B1FC2BD4283D}"/>
              </a:ext>
            </a:extLst>
          </p:cNvPr>
          <p:cNvSpPr txBox="1">
            <a:spLocks/>
          </p:cNvSpPr>
          <p:nvPr/>
        </p:nvSpPr>
        <p:spPr>
          <a:xfrm>
            <a:off x="468001" y="1878588"/>
            <a:ext cx="4101002" cy="24569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lnSpc>
                <a:spcPct val="115000"/>
              </a:lnSpc>
            </a:pPr>
            <a:r>
              <a:rPr lang="en-US" sz="1800" b="1" dirty="0">
                <a:solidFill>
                  <a:srgbClr val="6091BA"/>
                </a:solidFill>
                <a:latin typeface="Open Sans" panose="020B0604020202020204" pitchFamily="34" charset="0"/>
                <a:ea typeface="Open Sans" panose="020B0604020202020204" pitchFamily="34" charset="0"/>
                <a:cs typeface="Open Sans" panose="020B0604020202020204" pitchFamily="34" charset="0"/>
              </a:rPr>
              <a:t>An engineer is someone who likes to work on a team to make discoveries and solve problems. </a:t>
            </a:r>
            <a:endParaRPr lang="en-US" sz="1400" dirty="0">
              <a:solidFill>
                <a:srgbClr val="6091BA"/>
              </a:solidFill>
              <a:latin typeface="Open Sans" panose="020B0604020202020204" pitchFamily="34" charset="0"/>
              <a:ea typeface="Open Sans" panose="020B0604020202020204" pitchFamily="34" charset="0"/>
              <a:cs typeface="Open Sans" panose="020B0604020202020204" pitchFamily="34" charset="0"/>
              <a:sym typeface="Open Sans"/>
            </a:endParaRPr>
          </a:p>
        </p:txBody>
      </p:sp>
      <p:pic>
        <p:nvPicPr>
          <p:cNvPr id="3074" name="Picture 2">
            <a:extLst>
              <a:ext uri="{FF2B5EF4-FFF2-40B4-BE49-F238E27FC236}">
                <a16:creationId xmlns:a16="http://schemas.microsoft.com/office/drawing/2014/main" id="{BF1CFB9A-F5C0-4EFF-B0DA-5EE4AAC1B5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9353" y="1051155"/>
            <a:ext cx="2924175" cy="3228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164347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4"/>
          <p:cNvSpPr txBox="1">
            <a:spLocks noGrp="1"/>
          </p:cNvSpPr>
          <p:nvPr>
            <p:ph type="title"/>
          </p:nvPr>
        </p:nvSpPr>
        <p:spPr>
          <a:xfrm>
            <a:off x="308703" y="75679"/>
            <a:ext cx="8520600" cy="66317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>
                <a:solidFill>
                  <a:srgbClr val="6091BA"/>
                </a:solidFill>
                <a:latin typeface="Open Sans"/>
                <a:ea typeface="Open Sans"/>
                <a:cs typeface="Open Sans"/>
                <a:sym typeface="Open Sans"/>
              </a:rPr>
              <a:t>How Does Engineering Happen?</a:t>
            </a:r>
            <a:endParaRPr sz="1400" dirty="0">
              <a:solidFill>
                <a:srgbClr val="6091BA"/>
              </a:solidFill>
              <a:latin typeface="Open Sans" panose="020B0604020202020204" pitchFamily="34" charset="0"/>
              <a:ea typeface="Open Sans" panose="020B0604020202020204" pitchFamily="34" charset="0"/>
              <a:cs typeface="Open Sans" panose="020B0604020202020204" pitchFamily="34" charset="0"/>
              <a:sym typeface="Open Sans"/>
            </a:endParaRPr>
          </a:p>
        </p:txBody>
      </p:sp>
      <p:sp>
        <p:nvSpPr>
          <p:cNvPr id="69" name="Google Shape;69;p14"/>
          <p:cNvSpPr txBox="1"/>
          <p:nvPr/>
        </p:nvSpPr>
        <p:spPr>
          <a:xfrm>
            <a:off x="422784" y="2492550"/>
            <a:ext cx="1040700" cy="35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 b="1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#6091ba</a:t>
            </a:r>
            <a:endParaRPr sz="1100" b="1">
              <a:solidFill>
                <a:srgbClr val="FFFFFF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71" name="Google Shape;71;p14"/>
          <p:cNvSpPr txBox="1"/>
          <p:nvPr/>
        </p:nvSpPr>
        <p:spPr>
          <a:xfrm>
            <a:off x="1626119" y="2492550"/>
            <a:ext cx="1040700" cy="35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 b="1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#9fcc3b</a:t>
            </a:r>
            <a:endParaRPr sz="1100" b="1">
              <a:solidFill>
                <a:srgbClr val="FFFFFF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73" name="Google Shape;73;p14"/>
          <p:cNvSpPr txBox="1"/>
          <p:nvPr/>
        </p:nvSpPr>
        <p:spPr>
          <a:xfrm>
            <a:off x="2829453" y="2492550"/>
            <a:ext cx="1040700" cy="35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 b="1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#8d64aa</a:t>
            </a:r>
            <a:endParaRPr sz="1100" b="1">
              <a:solidFill>
                <a:srgbClr val="FFFFFF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pic>
        <p:nvPicPr>
          <p:cNvPr id="4" name="Picture 3" descr="A diagram of a design process&#10;&#10;Description automatically generated">
            <a:extLst>
              <a:ext uri="{FF2B5EF4-FFF2-40B4-BE49-F238E27FC236}">
                <a16:creationId xmlns:a16="http://schemas.microsoft.com/office/drawing/2014/main" id="{F9C2B8B5-2A0C-E451-4500-9295F558356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43196" y="742946"/>
            <a:ext cx="3657607" cy="36576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9369175"/>
      </p:ext>
    </p:extLst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</TotalTime>
  <Words>96</Words>
  <Application>Microsoft Macintosh PowerPoint</Application>
  <PresentationFormat>On-screen Show (16:9)</PresentationFormat>
  <Paragraphs>19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Open Sans</vt:lpstr>
      <vt:lpstr>Simple Light</vt:lpstr>
      <vt:lpstr>PowerPoint Presentation</vt:lpstr>
      <vt:lpstr>What is Engineering?</vt:lpstr>
      <vt:lpstr>What is an Engineer?</vt:lpstr>
      <vt:lpstr>How Does Engineering Happen?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Elizabeth Schuster</dc:creator>
  <cp:lastModifiedBy>Beth McElroy</cp:lastModifiedBy>
  <cp:revision>16</cp:revision>
  <dcterms:modified xsi:type="dcterms:W3CDTF">2024-10-10T20:13:57Z</dcterms:modified>
</cp:coreProperties>
</file>