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73" r:id="rId3"/>
    <p:sldMasterId id="2147483676" r:id="rId4"/>
  </p:sldMasterIdLst>
  <p:notesMasterIdLst>
    <p:notesMasterId r:id="rId34"/>
  </p:notesMasterIdLst>
  <p:sldIdLst>
    <p:sldId id="256" r:id="rId5"/>
    <p:sldId id="288" r:id="rId6"/>
    <p:sldId id="260" r:id="rId7"/>
    <p:sldId id="293" r:id="rId8"/>
    <p:sldId id="294" r:id="rId9"/>
    <p:sldId id="291" r:id="rId10"/>
    <p:sldId id="286"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7" r:id="rId29"/>
    <p:sldId id="267" r:id="rId30"/>
    <p:sldId id="289" r:id="rId31"/>
    <p:sldId id="290" r:id="rId32"/>
    <p:sldId id="292" r:id="rId33"/>
  </p:sldIdLst>
  <p:sldSz cx="9144000" cy="5143500" type="screen16x9"/>
  <p:notesSz cx="6858000" cy="9144000"/>
  <p:embeddedFontLst>
    <p:embeddedFont>
      <p:font typeface="Cambria" panose="02040503050406030204" pitchFamily="18" charset="0"/>
      <p:regular r:id="rId35"/>
      <p:bold r:id="rId36"/>
      <p:italic r:id="rId37"/>
      <p:boldItalic r:id="rId38"/>
    </p:embeddedFont>
    <p:embeddedFont>
      <p:font typeface="Corbel" panose="020B0503020204020204" pitchFamily="34" charset="0"/>
      <p:regular r:id="rId39"/>
      <p:bold r:id="rId40"/>
      <p:italic r:id="rId41"/>
      <p:boldItalic r:id="rId42"/>
    </p:embeddedFont>
    <p:embeddedFont>
      <p:font typeface="Open Sans" pitchFamily="2" charset="0"/>
      <p:regular r:id="rId43"/>
      <p:bold r:id="rId44"/>
      <p:italic r:id="rId45"/>
      <p:boldItalic r:id="rId44"/>
    </p:embeddedFont>
    <p:embeddedFont>
      <p:font typeface="Wingdings 2" pitchFamily="2" charset="2"/>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80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9825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1624774"/>
            <a:ext cx="8603674" cy="1304510"/>
          </a:xfrm>
        </p:spPr>
        <p:txBody>
          <a:bodyPr tIns="45720" bIns="45720" anchor="ctr">
            <a:normAutofit/>
          </a:bodyPr>
          <a:lstStyle>
            <a:lvl1pPr algn="ctr">
              <a:lnSpc>
                <a:spcPct val="80000"/>
              </a:lnSpc>
              <a:defRPr sz="4500" spc="113" baseline="0"/>
            </a:lvl1pPr>
          </a:lstStyle>
          <a:p>
            <a:r>
              <a:rPr lang="en-US"/>
              <a:t>Click to edit Master title style</a:t>
            </a:r>
            <a:endParaRPr lang="en-US" dirty="0"/>
          </a:p>
        </p:txBody>
      </p:sp>
      <p:sp>
        <p:nvSpPr>
          <p:cNvPr id="3" name="Subtitle 2"/>
          <p:cNvSpPr>
            <a:spLocks noGrp="1"/>
          </p:cNvSpPr>
          <p:nvPr>
            <p:ph type="subTitle" idx="1"/>
          </p:nvPr>
        </p:nvSpPr>
        <p:spPr>
          <a:xfrm>
            <a:off x="1143000" y="2997188"/>
            <a:ext cx="6858000" cy="981941"/>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a:t>11/4/24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17878852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197094897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1656659"/>
            <a:ext cx="7886700" cy="1257300"/>
          </a:xfrm>
        </p:spPr>
        <p:txBody>
          <a:bodyPr anchor="ctr">
            <a:noAutofit/>
          </a:bodyPr>
          <a:lstStyle>
            <a:lvl1pPr algn="ctr">
              <a:lnSpc>
                <a:spcPct val="80000"/>
              </a:lnSpc>
              <a:defRPr sz="4500" b="0" spc="113"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007751"/>
            <a:ext cx="7886700" cy="880979"/>
          </a:xfrm>
        </p:spPr>
        <p:txBody>
          <a:bodyPr anchor="t">
            <a:normAutofit/>
          </a:bodyPr>
          <a:lstStyle>
            <a:lvl1pPr marL="0" indent="0" algn="ct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a:pPr/>
              <a:t>11/4/24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267351362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4008" y="1508760"/>
            <a:ext cx="3566160"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2793" y="1508760"/>
            <a:ext cx="3566160"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a:t>11/4/24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6907630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1435102"/>
            <a:ext cx="3566160"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05256" y="1992425"/>
            <a:ext cx="3566160"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3423" y="1435102"/>
            <a:ext cx="3566160"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73423" y="1992423"/>
            <a:ext cx="3566160"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a:t>11/4/24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406663727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a:t>11/4/24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104443067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a:t>11/4/24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2180243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05256" y="1590041"/>
            <a:ext cx="4594860" cy="30861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41767" y="1610615"/>
            <a:ext cx="2400300" cy="2574239"/>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a:t>11/4/24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294301515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60120" y="1658621"/>
            <a:ext cx="4594860" cy="294894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843016" y="1612966"/>
            <a:ext cx="2400300" cy="2571750"/>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a:t>11/4/24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153244028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a:t>11/4/24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37822168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205978"/>
            <a:ext cx="1801785" cy="44231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5978"/>
            <a:ext cx="5979968" cy="44231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817141"/>
            <a:ext cx="2057397" cy="273844"/>
          </a:xfrm>
        </p:spPr>
        <p:txBody>
          <a:bodyPr/>
          <a:lstStyle/>
          <a:p>
            <a:fld id="{96DFF08F-DC6B-4601-B491-B0F83F6DD2DA}" type="datetimeFigureOut">
              <a:rPr lang="en-US"/>
              <a:t>11/4/24</a:t>
            </a:fld>
            <a:endParaRPr lang="en-US" dirty="0"/>
          </a:p>
        </p:txBody>
      </p:sp>
      <p:sp>
        <p:nvSpPr>
          <p:cNvPr id="5" name="Footer Placeholder 4"/>
          <p:cNvSpPr>
            <a:spLocks noGrp="1"/>
          </p:cNvSpPr>
          <p:nvPr>
            <p:ph type="ftr" sz="quarter" idx="11"/>
          </p:nvPr>
        </p:nvSpPr>
        <p:spPr>
          <a:xfrm>
            <a:off x="2832102" y="4817141"/>
            <a:ext cx="3209752" cy="273844"/>
          </a:xfrm>
        </p:spPr>
        <p:txBody>
          <a:bodyPr/>
          <a:lstStyle/>
          <a:p>
            <a:endParaRPr lang="en-US" dirty="0"/>
          </a:p>
        </p:txBody>
      </p:sp>
      <p:sp>
        <p:nvSpPr>
          <p:cNvPr id="6" name="Slide Number Placeholder 5"/>
          <p:cNvSpPr>
            <a:spLocks noGrp="1"/>
          </p:cNvSpPr>
          <p:nvPr>
            <p:ph type="sldNum" sz="quarter" idx="12"/>
          </p:nvPr>
        </p:nvSpPr>
        <p:spPr>
          <a:xfrm>
            <a:off x="6054787" y="4817141"/>
            <a:ext cx="659819" cy="273844"/>
          </a:xfrm>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238160759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919159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6B03A97B-391B-42BE-97EB-B056EDD563ED}" type="datetimeFigureOut">
              <a:rPr lang="en-US" smtClean="0">
                <a:solidFill>
                  <a:srgbClr val="9FCC3B"/>
                </a:solidFill>
              </a:rPr>
              <a:pPr defTabSz="342900"/>
              <a:t>11/4/24</a:t>
            </a:fld>
            <a:endParaRPr lang="en-US" dirty="0">
              <a:solidFill>
                <a:srgbClr val="9FCC3B"/>
              </a:solidFill>
            </a:endParaRPr>
          </a:p>
        </p:txBody>
      </p:sp>
      <p:sp>
        <p:nvSpPr>
          <p:cNvPr id="5" name="Footer Placeholder 4"/>
          <p:cNvSpPr>
            <a:spLocks noGrp="1"/>
          </p:cNvSpPr>
          <p:nvPr>
            <p:ph type="ftr" sz="quarter" idx="11"/>
          </p:nvPr>
        </p:nvSpPr>
        <p:spPr/>
        <p:txBody>
          <a:bodyPr/>
          <a:lstStyle/>
          <a:p>
            <a:pPr defTabSz="342900"/>
            <a:endParaRPr lang="en-US" dirty="0">
              <a:solidFill>
                <a:srgbClr val="9FCC3B"/>
              </a:solidFill>
            </a:endParaRPr>
          </a:p>
        </p:txBody>
      </p:sp>
      <p:sp>
        <p:nvSpPr>
          <p:cNvPr id="6" name="Slide Number Placeholder 5"/>
          <p:cNvSpPr>
            <a:spLocks noGrp="1"/>
          </p:cNvSpPr>
          <p:nvPr>
            <p:ph type="sldNum" sz="quarter" idx="12"/>
          </p:nvPr>
        </p:nvSpPr>
        <p:spPr/>
        <p:txBody>
          <a:bodyPr/>
          <a:lstStyle/>
          <a:p>
            <a:pPr defTabSz="342900"/>
            <a:fld id="{D46AFA43-F343-4588-A393-60C69CE293A7}" type="slidenum">
              <a:rPr lang="en-US" smtClean="0">
                <a:solidFill>
                  <a:srgbClr val="9FCC3B"/>
                </a:solidFill>
              </a:rPr>
              <a:pPr defTabSz="342900"/>
              <a:t>‹#›</a:t>
            </a:fld>
            <a:endParaRPr lang="en-US" dirty="0">
              <a:solidFill>
                <a:srgbClr val="9FCC3B"/>
              </a:solidFill>
            </a:endParaRPr>
          </a:p>
        </p:txBody>
      </p:sp>
    </p:spTree>
    <p:extLst>
      <p:ext uri="{BB962C8B-B14F-4D97-AF65-F5344CB8AC3E}">
        <p14:creationId xmlns:p14="http://schemas.microsoft.com/office/powerpoint/2010/main" val="3726374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1624774"/>
            <a:ext cx="8603674" cy="1304510"/>
          </a:xfrm>
        </p:spPr>
        <p:txBody>
          <a:bodyPr tIns="45720" bIns="45720" anchor="ctr">
            <a:normAutofit/>
          </a:bodyPr>
          <a:lstStyle>
            <a:lvl1pPr algn="ctr">
              <a:lnSpc>
                <a:spcPct val="80000"/>
              </a:lnSpc>
              <a:defRPr sz="4500" spc="113" baseline="0"/>
            </a:lvl1pPr>
          </a:lstStyle>
          <a:p>
            <a:r>
              <a:rPr lang="en-US"/>
              <a:t>Click to edit Master title style</a:t>
            </a:r>
            <a:endParaRPr lang="en-US" dirty="0"/>
          </a:p>
        </p:txBody>
      </p:sp>
      <p:sp>
        <p:nvSpPr>
          <p:cNvPr id="3" name="Subtitle 2"/>
          <p:cNvSpPr>
            <a:spLocks noGrp="1"/>
          </p:cNvSpPr>
          <p:nvPr>
            <p:ph type="subTitle" idx="1"/>
          </p:nvPr>
        </p:nvSpPr>
        <p:spPr>
          <a:xfrm>
            <a:off x="1143000" y="2997188"/>
            <a:ext cx="6858000" cy="981941"/>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42900"/>
            <a:fld id="{6B03A97B-391B-42BE-97EB-B056EDD563ED}" type="datetimeFigureOut">
              <a:rPr lang="en-US" smtClean="0">
                <a:solidFill>
                  <a:srgbClr val="9FCC3B"/>
                </a:solidFill>
              </a:rPr>
              <a:pPr defTabSz="342900"/>
              <a:t>11/4/24</a:t>
            </a:fld>
            <a:endParaRPr lang="en-US" dirty="0">
              <a:solidFill>
                <a:srgbClr val="9FCC3B"/>
              </a:solidFill>
            </a:endParaRPr>
          </a:p>
        </p:txBody>
      </p:sp>
      <p:sp>
        <p:nvSpPr>
          <p:cNvPr id="5" name="Footer Placeholder 4"/>
          <p:cNvSpPr>
            <a:spLocks noGrp="1"/>
          </p:cNvSpPr>
          <p:nvPr>
            <p:ph type="ftr" sz="quarter" idx="11"/>
          </p:nvPr>
        </p:nvSpPr>
        <p:spPr/>
        <p:txBody>
          <a:bodyPr/>
          <a:lstStyle/>
          <a:p>
            <a:pPr defTabSz="342900"/>
            <a:endParaRPr lang="en-US" dirty="0">
              <a:solidFill>
                <a:srgbClr val="9FCC3B"/>
              </a:solidFill>
            </a:endParaRPr>
          </a:p>
        </p:txBody>
      </p:sp>
      <p:sp>
        <p:nvSpPr>
          <p:cNvPr id="6" name="Slide Number Placeholder 5"/>
          <p:cNvSpPr>
            <a:spLocks noGrp="1"/>
          </p:cNvSpPr>
          <p:nvPr>
            <p:ph type="sldNum" sz="quarter" idx="12"/>
          </p:nvPr>
        </p:nvSpPr>
        <p:spPr/>
        <p:txBody>
          <a:bodyPr/>
          <a:lstStyle/>
          <a:p>
            <a:pPr defTabSz="342900"/>
            <a:fld id="{D46AFA43-F343-4588-A393-60C69CE293A7}" type="slidenum">
              <a:rPr lang="en-US" smtClean="0">
                <a:solidFill>
                  <a:srgbClr val="9FCC3B"/>
                </a:solidFill>
              </a:rPr>
              <a:pPr defTabSz="342900"/>
              <a:t>‹#›</a:t>
            </a:fld>
            <a:endParaRPr lang="en-US" dirty="0">
              <a:solidFill>
                <a:srgbClr val="9FCC3B"/>
              </a:solidFill>
            </a:endParaRPr>
          </a:p>
        </p:txBody>
      </p:sp>
    </p:spTree>
    <p:extLst>
      <p:ext uri="{BB962C8B-B14F-4D97-AF65-F5344CB8AC3E}">
        <p14:creationId xmlns:p14="http://schemas.microsoft.com/office/powerpoint/2010/main" val="2747536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1624774"/>
            <a:ext cx="8603674" cy="1304510"/>
          </a:xfrm>
        </p:spPr>
        <p:txBody>
          <a:bodyPr tIns="45720" bIns="45720" anchor="ctr">
            <a:normAutofit/>
          </a:bodyPr>
          <a:lstStyle>
            <a:lvl1pPr algn="ctr">
              <a:lnSpc>
                <a:spcPct val="80000"/>
              </a:lnSpc>
              <a:defRPr sz="4500" spc="113" baseline="0"/>
            </a:lvl1pPr>
          </a:lstStyle>
          <a:p>
            <a:r>
              <a:rPr lang="en-US"/>
              <a:t>Click to edit Master title style</a:t>
            </a:r>
            <a:endParaRPr lang="en-US" dirty="0"/>
          </a:p>
        </p:txBody>
      </p:sp>
      <p:sp>
        <p:nvSpPr>
          <p:cNvPr id="3" name="Subtitle 2"/>
          <p:cNvSpPr>
            <a:spLocks noGrp="1"/>
          </p:cNvSpPr>
          <p:nvPr>
            <p:ph type="subTitle" idx="1"/>
          </p:nvPr>
        </p:nvSpPr>
        <p:spPr>
          <a:xfrm>
            <a:off x="1143000" y="2997188"/>
            <a:ext cx="6858000" cy="981941"/>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42900"/>
            <a:fld id="{BFC90B0F-E42D-4640-9A40-A8C44D520BD1}" type="datetimeFigureOut">
              <a:rPr lang="en-US" smtClean="0">
                <a:solidFill>
                  <a:srgbClr val="8D64AA"/>
                </a:solidFill>
              </a:rPr>
              <a:pPr defTabSz="342900"/>
              <a:t>11/4/24</a:t>
            </a:fld>
            <a:endParaRPr lang="en-US" dirty="0">
              <a:solidFill>
                <a:srgbClr val="8D64AA"/>
              </a:solidFill>
            </a:endParaRPr>
          </a:p>
        </p:txBody>
      </p:sp>
      <p:sp>
        <p:nvSpPr>
          <p:cNvPr id="5" name="Footer Placeholder 4"/>
          <p:cNvSpPr>
            <a:spLocks noGrp="1"/>
          </p:cNvSpPr>
          <p:nvPr>
            <p:ph type="ftr" sz="quarter" idx="11"/>
          </p:nvPr>
        </p:nvSpPr>
        <p:spPr/>
        <p:txBody>
          <a:bodyPr/>
          <a:lstStyle/>
          <a:p>
            <a:pPr defTabSz="342900"/>
            <a:endParaRPr lang="en-US" dirty="0">
              <a:solidFill>
                <a:srgbClr val="8D64AA"/>
              </a:solidFill>
            </a:endParaRPr>
          </a:p>
        </p:txBody>
      </p:sp>
      <p:sp>
        <p:nvSpPr>
          <p:cNvPr id="6" name="Slide Number Placeholder 5"/>
          <p:cNvSpPr>
            <a:spLocks noGrp="1"/>
          </p:cNvSpPr>
          <p:nvPr>
            <p:ph type="sldNum" sz="quarter" idx="12"/>
          </p:nvPr>
        </p:nvSpPr>
        <p:spPr/>
        <p:txBody>
          <a:bodyPr/>
          <a:lstStyle/>
          <a:p>
            <a:pPr defTabSz="342900"/>
            <a:fld id="{FD956E06-16F7-4DE7-B813-E65C61A24408}" type="slidenum">
              <a:rPr lang="en-US" smtClean="0">
                <a:solidFill>
                  <a:srgbClr val="8D64AA"/>
                </a:solidFill>
              </a:rPr>
              <a:pPr defTabSz="342900"/>
              <a:t>‹#›</a:t>
            </a:fld>
            <a:endParaRPr lang="en-US" dirty="0">
              <a:solidFill>
                <a:srgbClr val="8D64AA"/>
              </a:solidFill>
            </a:endParaRPr>
          </a:p>
        </p:txBody>
      </p:sp>
    </p:spTree>
    <p:extLst>
      <p:ext uri="{BB962C8B-B14F-4D97-AF65-F5344CB8AC3E}">
        <p14:creationId xmlns:p14="http://schemas.microsoft.com/office/powerpoint/2010/main" val="4168906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BFC90B0F-E42D-4640-9A40-A8C44D520BD1}" type="datetimeFigureOut">
              <a:rPr lang="en-US" smtClean="0">
                <a:solidFill>
                  <a:srgbClr val="8D64AA"/>
                </a:solidFill>
              </a:rPr>
              <a:pPr defTabSz="342900"/>
              <a:t>11/4/24</a:t>
            </a:fld>
            <a:endParaRPr lang="en-US" dirty="0">
              <a:solidFill>
                <a:srgbClr val="8D64AA"/>
              </a:solidFill>
            </a:endParaRPr>
          </a:p>
        </p:txBody>
      </p:sp>
      <p:sp>
        <p:nvSpPr>
          <p:cNvPr id="5" name="Footer Placeholder 4"/>
          <p:cNvSpPr>
            <a:spLocks noGrp="1"/>
          </p:cNvSpPr>
          <p:nvPr>
            <p:ph type="ftr" sz="quarter" idx="11"/>
          </p:nvPr>
        </p:nvSpPr>
        <p:spPr/>
        <p:txBody>
          <a:bodyPr/>
          <a:lstStyle/>
          <a:p>
            <a:pPr defTabSz="342900"/>
            <a:endParaRPr lang="en-US" dirty="0">
              <a:solidFill>
                <a:srgbClr val="8D64AA"/>
              </a:solidFill>
            </a:endParaRPr>
          </a:p>
        </p:txBody>
      </p:sp>
      <p:sp>
        <p:nvSpPr>
          <p:cNvPr id="6" name="Slide Number Placeholder 5"/>
          <p:cNvSpPr>
            <a:spLocks noGrp="1"/>
          </p:cNvSpPr>
          <p:nvPr>
            <p:ph type="sldNum" sz="quarter" idx="12"/>
          </p:nvPr>
        </p:nvSpPr>
        <p:spPr/>
        <p:txBody>
          <a:bodyPr/>
          <a:lstStyle/>
          <a:p>
            <a:pPr defTabSz="342900"/>
            <a:fld id="{FD956E06-16F7-4DE7-B813-E65C61A24408}" type="slidenum">
              <a:rPr lang="en-US" smtClean="0">
                <a:solidFill>
                  <a:srgbClr val="8D64AA"/>
                </a:solidFill>
              </a:rPr>
              <a:pPr defTabSz="342900"/>
              <a:t>‹#›</a:t>
            </a:fld>
            <a:endParaRPr lang="en-US" dirty="0">
              <a:solidFill>
                <a:srgbClr val="8D64AA"/>
              </a:solidFill>
            </a:endParaRPr>
          </a:p>
        </p:txBody>
      </p:sp>
    </p:spTree>
    <p:extLst>
      <p:ext uri="{BB962C8B-B14F-4D97-AF65-F5344CB8AC3E}">
        <p14:creationId xmlns:p14="http://schemas.microsoft.com/office/powerpoint/2010/main" val="1118734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Rectangle 6"/>
          <p:cNvSpPr/>
          <p:nvPr/>
        </p:nvSpPr>
        <p:spPr>
          <a:xfrm>
            <a:off x="362" y="132082"/>
            <a:ext cx="9141714" cy="1234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13132"/>
            <a:ext cx="7338060" cy="11315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02189" y="1508760"/>
            <a:ext cx="7338060" cy="31546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1699" y="4817141"/>
            <a:ext cx="2250671" cy="273844"/>
          </a:xfrm>
          <a:prstGeom prst="rect">
            <a:avLst/>
          </a:prstGeom>
        </p:spPr>
        <p:txBody>
          <a:bodyPr vert="horz" lIns="91440" tIns="45720" rIns="45720" bIns="45720" rtlCol="0" anchor="ctr"/>
          <a:lstStyle>
            <a:lvl1pPr algn="l">
              <a:defRPr sz="788">
                <a:solidFill>
                  <a:schemeClr val="tx1"/>
                </a:solidFill>
              </a:defRPr>
            </a:lvl1pPr>
          </a:lstStyle>
          <a:p>
            <a:fld id="{96DFF08F-DC6B-4601-B491-B0F83F6DD2DA}" type="datetimeFigureOut">
              <a:rPr lang="en-US"/>
              <a:pPr/>
              <a:t>11/4/24</a:t>
            </a:fld>
            <a:endParaRPr lang="en-US" dirty="0"/>
          </a:p>
        </p:txBody>
      </p:sp>
      <p:sp>
        <p:nvSpPr>
          <p:cNvPr id="5" name="Footer Placeholder 4"/>
          <p:cNvSpPr>
            <a:spLocks noGrp="1"/>
          </p:cNvSpPr>
          <p:nvPr>
            <p:ph type="ftr" sz="quarter" idx="3"/>
          </p:nvPr>
        </p:nvSpPr>
        <p:spPr>
          <a:xfrm>
            <a:off x="4197353" y="4817141"/>
            <a:ext cx="3783330" cy="273844"/>
          </a:xfrm>
          <a:prstGeom prst="rect">
            <a:avLst/>
          </a:prstGeom>
        </p:spPr>
        <p:txBody>
          <a:bodyPr vert="horz" lIns="91440" tIns="45720" rIns="91440" bIns="45720" rtlCol="0" anchor="ctr"/>
          <a:lstStyle>
            <a:lvl1pPr algn="r">
              <a:defRPr sz="788">
                <a:solidFill>
                  <a:schemeClr val="tx1"/>
                </a:solidFill>
              </a:defRPr>
            </a:lvl1pPr>
          </a:lstStyle>
          <a:p>
            <a:endParaRPr lang="en-US" dirty="0"/>
          </a:p>
        </p:txBody>
      </p:sp>
      <p:sp>
        <p:nvSpPr>
          <p:cNvPr id="6" name="Slide Number Placeholder 5"/>
          <p:cNvSpPr>
            <a:spLocks noGrp="1"/>
          </p:cNvSpPr>
          <p:nvPr>
            <p:ph type="sldNum" sz="quarter" idx="4"/>
          </p:nvPr>
        </p:nvSpPr>
        <p:spPr>
          <a:xfrm>
            <a:off x="7994195" y="4817141"/>
            <a:ext cx="709698" cy="273844"/>
          </a:xfrm>
          <a:prstGeom prst="rect">
            <a:avLst/>
          </a:prstGeom>
        </p:spPr>
        <p:txBody>
          <a:bodyPr vert="horz" lIns="45720" tIns="45720" rIns="91440" bIns="45720" rtlCol="0" anchor="ctr"/>
          <a:lstStyle>
            <a:lvl1pPr algn="l">
              <a:defRPr sz="900" b="0">
                <a:solidFill>
                  <a:schemeClr val="tx1"/>
                </a:solidFill>
              </a:defRPr>
            </a:lvl1p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2028005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Rectangle 6"/>
          <p:cNvSpPr/>
          <p:nvPr/>
        </p:nvSpPr>
        <p:spPr>
          <a:xfrm>
            <a:off x="362" y="132082"/>
            <a:ext cx="9141714" cy="1234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13132"/>
            <a:ext cx="7338060" cy="11315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02189" y="1508760"/>
            <a:ext cx="7338060" cy="31546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1699" y="4817141"/>
            <a:ext cx="2250671" cy="273844"/>
          </a:xfrm>
          <a:prstGeom prst="rect">
            <a:avLst/>
          </a:prstGeom>
        </p:spPr>
        <p:txBody>
          <a:bodyPr vert="horz" lIns="91440" tIns="45720" rIns="45720" bIns="45720" rtlCol="0" anchor="ctr"/>
          <a:lstStyle>
            <a:lvl1pPr algn="l">
              <a:defRPr sz="788">
                <a:solidFill>
                  <a:schemeClr val="tx1"/>
                </a:solidFill>
              </a:defRPr>
            </a:lvl1pPr>
          </a:lstStyle>
          <a:p>
            <a:fld id="{6B03A97B-391B-42BE-97EB-B056EDD563ED}" type="datetimeFigureOut">
              <a:rPr lang="en-US" smtClean="0"/>
              <a:t>11/4/24</a:t>
            </a:fld>
            <a:endParaRPr lang="en-US" dirty="0"/>
          </a:p>
        </p:txBody>
      </p:sp>
      <p:sp>
        <p:nvSpPr>
          <p:cNvPr id="5" name="Footer Placeholder 4"/>
          <p:cNvSpPr>
            <a:spLocks noGrp="1"/>
          </p:cNvSpPr>
          <p:nvPr>
            <p:ph type="ftr" sz="quarter" idx="3"/>
          </p:nvPr>
        </p:nvSpPr>
        <p:spPr>
          <a:xfrm>
            <a:off x="4197353" y="4817141"/>
            <a:ext cx="3783330" cy="273844"/>
          </a:xfrm>
          <a:prstGeom prst="rect">
            <a:avLst/>
          </a:prstGeom>
        </p:spPr>
        <p:txBody>
          <a:bodyPr vert="horz" lIns="91440" tIns="45720" rIns="91440" bIns="45720" rtlCol="0" anchor="ctr"/>
          <a:lstStyle>
            <a:lvl1pPr algn="r">
              <a:defRPr sz="788">
                <a:solidFill>
                  <a:schemeClr val="tx1"/>
                </a:solidFill>
              </a:defRPr>
            </a:lvl1pPr>
          </a:lstStyle>
          <a:p>
            <a:endParaRPr lang="en-US" dirty="0"/>
          </a:p>
        </p:txBody>
      </p:sp>
      <p:sp>
        <p:nvSpPr>
          <p:cNvPr id="6" name="Slide Number Placeholder 5"/>
          <p:cNvSpPr>
            <a:spLocks noGrp="1"/>
          </p:cNvSpPr>
          <p:nvPr>
            <p:ph type="sldNum" sz="quarter" idx="4"/>
          </p:nvPr>
        </p:nvSpPr>
        <p:spPr>
          <a:xfrm>
            <a:off x="7994195" y="4817141"/>
            <a:ext cx="709698" cy="273844"/>
          </a:xfrm>
          <a:prstGeom prst="rect">
            <a:avLst/>
          </a:prstGeom>
        </p:spPr>
        <p:txBody>
          <a:bodyPr vert="horz" lIns="45720" tIns="45720" rIns="91440" bIns="45720" rtlCol="0" anchor="ctr"/>
          <a:lstStyle>
            <a:lvl1pPr algn="l">
              <a:defRPr sz="900" b="0">
                <a:solidFill>
                  <a:schemeClr val="tx1"/>
                </a:solidFill>
              </a:defRPr>
            </a:lvl1pPr>
          </a:lstStyle>
          <a:p>
            <a:fld id="{D46AFA43-F343-4588-A393-60C69CE293A7}" type="slidenum">
              <a:rPr lang="en-US" smtClean="0"/>
              <a:t>‹#›</a:t>
            </a:fld>
            <a:endParaRPr lang="en-US" dirty="0"/>
          </a:p>
        </p:txBody>
      </p:sp>
    </p:spTree>
    <p:extLst>
      <p:ext uri="{BB962C8B-B14F-4D97-AF65-F5344CB8AC3E}">
        <p14:creationId xmlns:p14="http://schemas.microsoft.com/office/powerpoint/2010/main" val="1000121260"/>
      </p:ext>
    </p:extLst>
  </p:cSld>
  <p:clrMap bg1="dk1" tx1="lt1" bg2="dk2" tx2="lt2" accent1="accent1" accent2="accent2" accent3="accent3" accent4="accent4" accent5="accent5" accent6="accent6" hlink="hlink" folHlink="folHlink"/>
  <p:sldLayoutIdLst>
    <p:sldLayoutId id="2147483674" r:id="rId1"/>
    <p:sldLayoutId id="2147483675" r:id="rId2"/>
  </p:sldLayoutIdLst>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32082"/>
            <a:ext cx="9141714" cy="1234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13132"/>
            <a:ext cx="7338060" cy="11315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02189" y="1508760"/>
            <a:ext cx="7338060" cy="31546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1699" y="4817141"/>
            <a:ext cx="2250671" cy="273844"/>
          </a:xfrm>
          <a:prstGeom prst="rect">
            <a:avLst/>
          </a:prstGeom>
        </p:spPr>
        <p:txBody>
          <a:bodyPr vert="horz" lIns="91440" tIns="45720" rIns="45720" bIns="45720" rtlCol="0" anchor="ctr"/>
          <a:lstStyle>
            <a:lvl1pPr algn="l">
              <a:defRPr sz="788">
                <a:solidFill>
                  <a:schemeClr val="tx1"/>
                </a:solidFill>
              </a:defRPr>
            </a:lvl1pPr>
          </a:lstStyle>
          <a:p>
            <a:fld id="{BFC90B0F-E42D-4640-9A40-A8C44D520BD1}" type="datetimeFigureOut">
              <a:rPr lang="en-US" smtClean="0"/>
              <a:t>11/4/24</a:t>
            </a:fld>
            <a:endParaRPr lang="en-US" dirty="0"/>
          </a:p>
        </p:txBody>
      </p:sp>
      <p:sp>
        <p:nvSpPr>
          <p:cNvPr id="5" name="Footer Placeholder 4"/>
          <p:cNvSpPr>
            <a:spLocks noGrp="1"/>
          </p:cNvSpPr>
          <p:nvPr>
            <p:ph type="ftr" sz="quarter" idx="3"/>
          </p:nvPr>
        </p:nvSpPr>
        <p:spPr>
          <a:xfrm>
            <a:off x="4197353" y="4817141"/>
            <a:ext cx="3783330" cy="273844"/>
          </a:xfrm>
          <a:prstGeom prst="rect">
            <a:avLst/>
          </a:prstGeom>
        </p:spPr>
        <p:txBody>
          <a:bodyPr vert="horz" lIns="91440" tIns="45720" rIns="91440" bIns="45720" rtlCol="0" anchor="ctr"/>
          <a:lstStyle>
            <a:lvl1pPr algn="r">
              <a:defRPr sz="788">
                <a:solidFill>
                  <a:schemeClr val="tx1"/>
                </a:solidFill>
              </a:defRPr>
            </a:lvl1pPr>
          </a:lstStyle>
          <a:p>
            <a:endParaRPr lang="en-US" dirty="0"/>
          </a:p>
        </p:txBody>
      </p:sp>
      <p:sp>
        <p:nvSpPr>
          <p:cNvPr id="6" name="Slide Number Placeholder 5"/>
          <p:cNvSpPr>
            <a:spLocks noGrp="1"/>
          </p:cNvSpPr>
          <p:nvPr>
            <p:ph type="sldNum" sz="quarter" idx="4"/>
          </p:nvPr>
        </p:nvSpPr>
        <p:spPr>
          <a:xfrm>
            <a:off x="7994195" y="4817141"/>
            <a:ext cx="709698" cy="273844"/>
          </a:xfrm>
          <a:prstGeom prst="rect">
            <a:avLst/>
          </a:prstGeom>
        </p:spPr>
        <p:txBody>
          <a:bodyPr vert="horz" lIns="45720" tIns="45720" rIns="91440" bIns="45720" rtlCol="0" anchor="ctr"/>
          <a:lstStyle>
            <a:lvl1pPr algn="l">
              <a:defRPr sz="900" b="0">
                <a:solidFill>
                  <a:schemeClr val="tx1"/>
                </a:solidFill>
              </a:defRPr>
            </a:lvl1pPr>
          </a:lstStyle>
          <a:p>
            <a:fld id="{FD956E06-16F7-4DE7-B813-E65C61A24408}" type="slidenum">
              <a:rPr lang="en-US" smtClean="0"/>
              <a:t>‹#›</a:t>
            </a:fld>
            <a:endParaRPr lang="en-US" dirty="0"/>
          </a:p>
        </p:txBody>
      </p:sp>
    </p:spTree>
    <p:extLst>
      <p:ext uri="{BB962C8B-B14F-4D97-AF65-F5344CB8AC3E}">
        <p14:creationId xmlns:p14="http://schemas.microsoft.com/office/powerpoint/2010/main" val="3089471294"/>
      </p:ext>
    </p:extLst>
  </p:cSld>
  <p:clrMap bg1="dk1" tx1="lt1" bg2="dk2" tx2="lt2" accent1="accent1" accent2="accent2" accent3="accent3" accent4="accent4" accent5="accent5" accent6="accent6" hlink="hlink" folHlink="folHlink"/>
  <p:sldLayoutIdLst>
    <p:sldLayoutId id="2147483677" r:id="rId1"/>
    <p:sldLayoutId id="2147483678" r:id="rId2"/>
  </p:sldLayoutIdLst>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www.generationgenius.com/videolessons/engineering-design-process-video-for-kids/" TargetMode="External"/><Relationship Id="rId2" Type="http://schemas.openxmlformats.org/officeDocument/2006/relationships/hyperlink" Target="https://www.generationgenius.com/videolessons/what-is-engineering-video-for-kids/" TargetMode="External"/><Relationship Id="rId1" Type="http://schemas.openxmlformats.org/officeDocument/2006/relationships/slideLayout" Target="../slideLayouts/slideLayout23.xml"/><Relationship Id="rId6" Type="http://schemas.openxmlformats.org/officeDocument/2006/relationships/hyperlink" Target="https://www.generationgenius.com/videolessons/information-transfer-video-for-kids/" TargetMode="External"/><Relationship Id="rId5" Type="http://schemas.openxmlformats.org/officeDocument/2006/relationships/hyperlink" Target="https://www.generationgenius.com/videolessons/communication-over-distances-video-for-kids/" TargetMode="External"/><Relationship Id="rId4" Type="http://schemas.openxmlformats.org/officeDocument/2006/relationships/hyperlink" Target="https://www.generationgenius.com/videolessons/senses-video-for-kid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jr.brainpop.com/topic/listening-and-speaking/" TargetMode="External"/><Relationship Id="rId2" Type="http://schemas.openxmlformats.org/officeDocument/2006/relationships/hyperlink" Target="https://jr.brainpop.com/topic/engineering-and-design-process/" TargetMode="External"/><Relationship Id="rId1" Type="http://schemas.openxmlformats.org/officeDocument/2006/relationships/slideLayout" Target="../slideLayouts/slideLayout23.xml"/><Relationship Id="rId5" Type="http://schemas.openxmlformats.org/officeDocument/2006/relationships/hyperlink" Target="https://www.brainpop.com/topic/computer-programming/" TargetMode="External"/><Relationship Id="rId4" Type="http://schemas.openxmlformats.org/officeDocument/2006/relationships/hyperlink" Target="https://www.brainpop.com/topic/engineering-design-proces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fxJWin195kU" TargetMode="External"/><Relationship Id="rId2" Type="http://schemas.openxmlformats.org/officeDocument/2006/relationships/hyperlink" Target="https://www.youtube.com/watch?v=owHF9iLyxic&amp;list=PLhz12vamHOnZ4ZDC0dS6C9HRN5Qrm0jHO&amp;index=1" TargetMode="External"/><Relationship Id="rId1" Type="http://schemas.openxmlformats.org/officeDocument/2006/relationships/slideLayout" Target="../slideLayouts/slideLayout23.xml"/><Relationship Id="rId6" Type="http://schemas.openxmlformats.org/officeDocument/2006/relationships/hyperlink" Target="https://www.youtube.com/watch?v=WGESd7O4_Uk&amp;list=PLhz12vamHOnZ4ZDC0dS6C9HRN5Qrm0jHO&amp;index=5" TargetMode="External"/><Relationship Id="rId5" Type="http://schemas.openxmlformats.org/officeDocument/2006/relationships/hyperlink" Target="https://www.youtube.com/watch?v=XyFUqFQfl30&amp;list=PLhz12vamHOnZ4ZDC0dS6C9HRN5Qrm0jHO&amp;index=4" TargetMode="External"/><Relationship Id="rId4" Type="http://schemas.openxmlformats.org/officeDocument/2006/relationships/hyperlink" Target="https://www.youtube.com/watch?v=OyTEfLaRn98&amp;list=PLhz12vamHOnZ4ZDC0dS6C9HRN5Qrm0jHO&amp;index=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TcUX6eNT2j4&amp;list=PLhz12vamHOnZ4ZDC0dS6C9HRN5Qrm0jHO&amp;index=11" TargetMode="External"/><Relationship Id="rId2" Type="http://schemas.openxmlformats.org/officeDocument/2006/relationships/hyperlink" Target="https://www.youtube.com/watch?v=3X9lnUAjlGM&amp;list=PLhz12vamHOnZ4ZDC0dS6C9HRN5Qrm0jHO&amp;index=10" TargetMode="External"/><Relationship Id="rId1" Type="http://schemas.openxmlformats.org/officeDocument/2006/relationships/slideLayout" Target="../slideLayouts/slideLayout23.xml"/><Relationship Id="rId6" Type="http://schemas.openxmlformats.org/officeDocument/2006/relationships/hyperlink" Target="https://www.youtube.com/watch?v=8Uznr8uiVh0&amp;list=PLhz12vamHOnZ4ZDC0dS6C9HRN5Qrm0jHO&amp;index=14" TargetMode="External"/><Relationship Id="rId5" Type="http://schemas.openxmlformats.org/officeDocument/2006/relationships/hyperlink" Target="https://www.youtube.com/watch?v=eB7GTjAFaE4&amp;list=PLhz12vamHOnZ4ZDC0dS6C9HRN5Qrm0jHO&amp;index=13" TargetMode="External"/><Relationship Id="rId4" Type="http://schemas.openxmlformats.org/officeDocument/2006/relationships/hyperlink" Target="https://www.youtube.com/watch?v=0OtbV8-Mdr4&amp;list=PLhz12vamHOnZ4ZDC0dS6C9HRN5Qrm0jHO&amp;index=1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6" name="Google Shape;56;p13"/>
          <p:cNvPicPr preferRelativeResize="0"/>
          <p:nvPr/>
        </p:nvPicPr>
        <p:blipFill rotWithShape="1">
          <a:blip r:embed="rId4">
            <a:alphaModFix/>
          </a:blip>
          <a:srcRect r="24183" b="3047"/>
          <a:stretch/>
        </p:blipFill>
        <p:spPr>
          <a:xfrm>
            <a:off x="160536" y="4663676"/>
            <a:ext cx="6689300" cy="390018"/>
          </a:xfrm>
          <a:prstGeom prst="rect">
            <a:avLst/>
          </a:prstGeom>
          <a:noFill/>
          <a:ln>
            <a:noFill/>
          </a:ln>
        </p:spPr>
      </p:pic>
      <p:pic>
        <p:nvPicPr>
          <p:cNvPr id="57" name="Google Shape;57;p13"/>
          <p:cNvPicPr preferRelativeResize="0"/>
          <p:nvPr/>
        </p:nvPicPr>
        <p:blipFill>
          <a:blip r:embed="rId5">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FFFF"/>
                </a:solidFill>
                <a:latin typeface="Open Sans"/>
                <a:ea typeface="Open Sans"/>
                <a:cs typeface="Open Sans"/>
                <a:sym typeface="Open Sans"/>
              </a:rPr>
              <a:t>Mindful Messages: Engineering Communication Solutions </a:t>
            </a:r>
            <a:endParaRPr sz="1600" b="1" dirty="0">
              <a:solidFill>
                <a:srgbClr val="FFFFFF"/>
              </a:solidFill>
              <a:latin typeface="Open Sans"/>
              <a:ea typeface="Open Sans"/>
              <a:cs typeface="Open Sans"/>
              <a:sym typeface="Open Sans"/>
            </a:endParaRPr>
          </a:p>
        </p:txBody>
      </p:sp>
      <p:pic>
        <p:nvPicPr>
          <p:cNvPr id="5" name="Picture 4">
            <a:extLst>
              <a:ext uri="{FF2B5EF4-FFF2-40B4-BE49-F238E27FC236}">
                <a16:creationId xmlns:a16="http://schemas.microsoft.com/office/drawing/2014/main" id="{EFDF69F9-3720-839D-39FB-FFA5F37B9363}"/>
              </a:ext>
            </a:extLst>
          </p:cNvPr>
          <p:cNvPicPr>
            <a:picLocks noChangeAspect="1"/>
          </p:cNvPicPr>
          <p:nvPr/>
        </p:nvPicPr>
        <p:blipFill>
          <a:blip r:embed="rId6"/>
          <a:stretch>
            <a:fillRect/>
          </a:stretch>
        </p:blipFill>
        <p:spPr>
          <a:xfrm>
            <a:off x="724330" y="1598027"/>
            <a:ext cx="7695340" cy="935845"/>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0EBB5CBC-9DD5-9C01-F765-096A790196B8}"/>
              </a:ext>
            </a:extLst>
          </p:cNvPr>
          <p:cNvPicPr>
            <a:picLocks noChangeAspect="1"/>
          </p:cNvPicPr>
          <p:nvPr/>
        </p:nvPicPr>
        <p:blipFill>
          <a:blip r:embed="rId7"/>
          <a:stretch>
            <a:fillRect/>
          </a:stretch>
        </p:blipFill>
        <p:spPr>
          <a:xfrm>
            <a:off x="7207592" y="4530946"/>
            <a:ext cx="1830274" cy="6029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1FD2-A69F-D51A-BAB8-357AD26675FB}"/>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Questions about how the brain helps us communicate </a:t>
            </a:r>
          </a:p>
        </p:txBody>
      </p:sp>
      <p:sp>
        <p:nvSpPr>
          <p:cNvPr id="5" name="Rectangle 2">
            <a:extLst>
              <a:ext uri="{FF2B5EF4-FFF2-40B4-BE49-F238E27FC236}">
                <a16:creationId xmlns:a16="http://schemas.microsoft.com/office/drawing/2014/main" id="{EFAFFD1B-689F-C914-3A63-0AC7472CEDCF}"/>
              </a:ext>
            </a:extLst>
          </p:cNvPr>
          <p:cNvSpPr>
            <a:spLocks noGrp="1" noChangeArrowheads="1"/>
          </p:cNvSpPr>
          <p:nvPr>
            <p:ph idx="1"/>
          </p:nvPr>
        </p:nvSpPr>
        <p:spPr bwMode="auto">
          <a:xfrm>
            <a:off x="208280" y="1273172"/>
            <a:ext cx="8725877" cy="188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914400">
              <a:lnSpc>
                <a:spcPct val="150000"/>
              </a:lnSpc>
              <a:buClrTx/>
              <a:buFont typeface="Arial" panose="020B0604020202020204" pitchFamily="34" charset="0"/>
              <a:buChar char="•"/>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How does sign language work?</a:t>
            </a:r>
          </a:p>
          <a:p>
            <a:pPr defTabSz="914400">
              <a:lnSpc>
                <a:spcPct val="150000"/>
              </a:lnSpc>
              <a:buClrTx/>
              <a:buFont typeface="Arial" panose="020B0604020202020204" pitchFamily="34" charset="0"/>
              <a:buChar char="•"/>
            </a:pPr>
            <a:r>
              <a:rPr lang="en-US" alt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What’s the best way to learn a new language?</a:t>
            </a:r>
          </a:p>
          <a:p>
            <a:pPr defTabSz="914400">
              <a:lnSpc>
                <a:spcPct val="150000"/>
              </a:lnSpc>
              <a:buClrTx/>
              <a:buFont typeface="Arial" panose="020B0604020202020204" pitchFamily="34" charset="0"/>
              <a:buChar char="•"/>
            </a:pPr>
            <a:r>
              <a:rPr lang="en-US" alt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How do hearing aids work?</a:t>
            </a:r>
          </a:p>
          <a:p>
            <a:pPr defTabSz="914400">
              <a:lnSpc>
                <a:spcPct val="150000"/>
              </a:lnSpc>
              <a:buClrTx/>
              <a:buFont typeface="Arial" panose="020B0604020202020204" pitchFamily="34" charset="0"/>
              <a:buChar char="•"/>
            </a:pPr>
            <a:r>
              <a:rPr lang="en-US" alt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Other questions:</a:t>
            </a:r>
          </a:p>
        </p:txBody>
      </p:sp>
    </p:spTree>
    <p:extLst>
      <p:ext uri="{BB962C8B-B14F-4D97-AF65-F5344CB8AC3E}">
        <p14:creationId xmlns:p14="http://schemas.microsoft.com/office/powerpoint/2010/main" val="4285491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14E42ED-A7E9-FE1B-20B7-4180A484708C}"/>
              </a:ext>
            </a:extLst>
          </p:cNvPr>
          <p:cNvSpPr>
            <a:spLocks noGrp="1"/>
          </p:cNvSpPr>
          <p:nvPr>
            <p:ph type="subTitle" idx="1"/>
          </p:nvPr>
        </p:nvSpPr>
        <p:spPr/>
        <p:txBody>
          <a:bodyPr/>
          <a:lstStyle/>
          <a:p>
            <a:endParaRPr lang="en-US" dirty="0"/>
          </a:p>
        </p:txBody>
      </p:sp>
      <p:sp>
        <p:nvSpPr>
          <p:cNvPr id="6" name="Text Placeholder 2">
            <a:extLst>
              <a:ext uri="{FF2B5EF4-FFF2-40B4-BE49-F238E27FC236}">
                <a16:creationId xmlns:a16="http://schemas.microsoft.com/office/drawing/2014/main" id="{22E03920-EE55-D688-EE02-3BBEE5BED2E3}"/>
              </a:ext>
            </a:extLst>
          </p:cNvPr>
          <p:cNvSpPr txBox="1">
            <a:spLocks/>
          </p:cNvSpPr>
          <p:nvPr/>
        </p:nvSpPr>
        <p:spPr>
          <a:xfrm>
            <a:off x="624893" y="1717288"/>
            <a:ext cx="7886700" cy="217144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900"/>
              </a:spcBef>
              <a:spcAft>
                <a:spcPts val="150"/>
              </a:spcAft>
              <a:buClr>
                <a:schemeClr val="tx1"/>
              </a:buClr>
              <a:buFont typeface="Wingdings" pitchFamily="2" charset="2"/>
              <a:buNone/>
              <a:defRPr sz="1500" kern="1200">
                <a:solidFill>
                  <a:schemeClr val="tx1"/>
                </a:solidFill>
                <a:latin typeface="+mn-lt"/>
                <a:ea typeface="+mn-ea"/>
                <a:cs typeface="+mn-cs"/>
              </a:defRPr>
            </a:lvl1pPr>
            <a:lvl2pPr marL="342900" indent="0" algn="ctr" defTabSz="685800" rtl="0" eaLnBrk="1" latinLnBrk="0" hangingPunct="1">
              <a:lnSpc>
                <a:spcPct val="90000"/>
              </a:lnSpc>
              <a:spcBef>
                <a:spcPts val="150"/>
              </a:spcBef>
              <a:spcAft>
                <a:spcPts val="300"/>
              </a:spcAft>
              <a:buClr>
                <a:schemeClr val="tx1"/>
              </a:buClr>
              <a:buFont typeface="Wingdings" pitchFamily="2" charset="2"/>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150"/>
              </a:spcBef>
              <a:spcAft>
                <a:spcPts val="300"/>
              </a:spcAft>
              <a:buClr>
                <a:schemeClr val="tx1"/>
              </a:buClr>
              <a:buFont typeface="Wingdings" pitchFamily="2" charset="2"/>
              <a:buNone/>
              <a:defRPr sz="1500" kern="1200">
                <a:solidFill>
                  <a:schemeClr val="tx1"/>
                </a:solidFill>
                <a:latin typeface="+mn-lt"/>
                <a:ea typeface="+mn-ea"/>
                <a:cs typeface="+mn-cs"/>
              </a:defRPr>
            </a:lvl3pPr>
            <a:lvl4pPr marL="1028700" indent="0" algn="ctr" defTabSz="685800" rtl="0" eaLnBrk="1" latinLnBrk="0" hangingPunct="1">
              <a:lnSpc>
                <a:spcPct val="90000"/>
              </a:lnSpc>
              <a:spcBef>
                <a:spcPts val="150"/>
              </a:spcBef>
              <a:spcAft>
                <a:spcPts val="300"/>
              </a:spcAft>
              <a:buClr>
                <a:schemeClr val="tx1"/>
              </a:buClr>
              <a:buFont typeface="Wingdings" pitchFamily="2" charset="2"/>
              <a:buNone/>
              <a:defRPr sz="1500" kern="1200">
                <a:solidFill>
                  <a:schemeClr val="tx1"/>
                </a:solidFill>
                <a:latin typeface="+mn-lt"/>
                <a:ea typeface="+mn-ea"/>
                <a:cs typeface="+mn-cs"/>
              </a:defRPr>
            </a:lvl4pPr>
            <a:lvl5pPr marL="1371600" indent="0" algn="ctr" defTabSz="685800" rtl="0" eaLnBrk="1" latinLnBrk="0" hangingPunct="1">
              <a:lnSpc>
                <a:spcPct val="90000"/>
              </a:lnSpc>
              <a:spcBef>
                <a:spcPts val="150"/>
              </a:spcBef>
              <a:spcAft>
                <a:spcPts val="300"/>
              </a:spcAft>
              <a:buClr>
                <a:schemeClr val="tx1"/>
              </a:buClr>
              <a:buFont typeface="Wingdings" pitchFamily="2" charset="2"/>
              <a:buNone/>
              <a:defRPr sz="1500" kern="1200">
                <a:solidFill>
                  <a:schemeClr val="tx1"/>
                </a:solidFill>
                <a:latin typeface="+mn-lt"/>
                <a:ea typeface="+mn-ea"/>
                <a:cs typeface="+mn-cs"/>
              </a:defRPr>
            </a:lvl5pPr>
            <a:lvl6pPr marL="1714500" indent="0" algn="ctr" defTabSz="685800" rtl="0" eaLnBrk="1" latinLnBrk="0" hangingPunct="1">
              <a:lnSpc>
                <a:spcPct val="90000"/>
              </a:lnSpc>
              <a:spcBef>
                <a:spcPts val="150"/>
              </a:spcBef>
              <a:spcAft>
                <a:spcPts val="300"/>
              </a:spcAft>
              <a:buClr>
                <a:schemeClr val="tx1"/>
              </a:buClr>
              <a:buFont typeface="Wingdings" pitchFamily="2" charset="2"/>
              <a:buNone/>
              <a:defRPr sz="1500" kern="1200">
                <a:solidFill>
                  <a:schemeClr val="tx1"/>
                </a:solidFill>
                <a:latin typeface="+mn-lt"/>
                <a:ea typeface="+mn-ea"/>
                <a:cs typeface="+mn-cs"/>
              </a:defRPr>
            </a:lvl6pPr>
            <a:lvl7pPr marL="2057400" indent="0" algn="ctr" defTabSz="685800" rtl="0" eaLnBrk="1" latinLnBrk="0" hangingPunct="1">
              <a:lnSpc>
                <a:spcPct val="90000"/>
              </a:lnSpc>
              <a:spcBef>
                <a:spcPts val="150"/>
              </a:spcBef>
              <a:spcAft>
                <a:spcPts val="300"/>
              </a:spcAft>
              <a:buClr>
                <a:schemeClr val="tx1"/>
              </a:buClr>
              <a:buFont typeface="Wingdings" pitchFamily="2" charset="2"/>
              <a:buNone/>
              <a:defRPr sz="1500" kern="1200">
                <a:solidFill>
                  <a:schemeClr val="tx1"/>
                </a:solidFill>
                <a:latin typeface="+mn-lt"/>
                <a:ea typeface="+mn-ea"/>
                <a:cs typeface="+mn-cs"/>
              </a:defRPr>
            </a:lvl7pPr>
            <a:lvl8pPr marL="2400300" indent="0" algn="ctr" defTabSz="685800" rtl="0" eaLnBrk="1" latinLnBrk="0" hangingPunct="1">
              <a:lnSpc>
                <a:spcPct val="90000"/>
              </a:lnSpc>
              <a:spcBef>
                <a:spcPts val="150"/>
              </a:spcBef>
              <a:spcAft>
                <a:spcPts val="300"/>
              </a:spcAft>
              <a:buClr>
                <a:schemeClr val="tx1"/>
              </a:buClr>
              <a:buFont typeface="Wingdings" pitchFamily="2" charset="2"/>
              <a:buNone/>
              <a:defRPr sz="1500" kern="1200">
                <a:solidFill>
                  <a:schemeClr val="tx1"/>
                </a:solidFill>
                <a:latin typeface="+mn-lt"/>
                <a:ea typeface="+mn-ea"/>
                <a:cs typeface="+mn-cs"/>
              </a:defRPr>
            </a:lvl8pPr>
            <a:lvl9pPr marL="2743200" indent="0" algn="ctr" defTabSz="685800" rtl="0" eaLnBrk="1" latinLnBrk="0" hangingPunct="1">
              <a:lnSpc>
                <a:spcPct val="90000"/>
              </a:lnSpc>
              <a:spcBef>
                <a:spcPts val="150"/>
              </a:spcBef>
              <a:spcAft>
                <a:spcPts val="300"/>
              </a:spcAft>
              <a:buClr>
                <a:schemeClr val="tx1"/>
              </a:buClr>
              <a:buFont typeface="Wingdings" pitchFamily="2" charset="2"/>
              <a:buNone/>
              <a:defRPr sz="15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900"/>
              </a:spcBef>
              <a:spcAft>
                <a:spcPts val="150"/>
              </a:spcAft>
              <a:buClr>
                <a:srgbClr val="9FCC3B"/>
              </a:buClr>
              <a:buSzTx/>
              <a:buFont typeface="Wingdings" pitchFamily="2" charset="2"/>
              <a:buNone/>
              <a:tabLst/>
              <a:defRPr/>
            </a:pPr>
            <a:r>
              <a:rPr kumimoji="0" lang="en-US" sz="96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Videos</a:t>
            </a:r>
            <a:endParaRPr kumimoji="0" lang="en-US" sz="15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3422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24CB-BAEC-950E-211C-BFF559FE98E5}"/>
              </a:ext>
            </a:extLst>
          </p:cNvPr>
          <p:cNvSpPr>
            <a:spLocks noGrp="1"/>
          </p:cNvSpPr>
          <p:nvPr>
            <p:ph type="title"/>
          </p:nvPr>
        </p:nvSpPr>
        <p:spPr/>
        <p:txBody>
          <a:bodyPr>
            <a:normAutofit/>
          </a:bodyPr>
          <a:lstStyle/>
          <a:p>
            <a:pPr algn="ctr"/>
            <a:r>
              <a:rPr lang="en-US" dirty="0">
                <a:solidFill>
                  <a:schemeClr val="tx2"/>
                </a:solidFill>
              </a:rPr>
              <a:t>Optional Videos</a:t>
            </a:r>
          </a:p>
        </p:txBody>
      </p:sp>
      <p:sp>
        <p:nvSpPr>
          <p:cNvPr id="3" name="Content Placeholder 2">
            <a:extLst>
              <a:ext uri="{FF2B5EF4-FFF2-40B4-BE49-F238E27FC236}">
                <a16:creationId xmlns:a16="http://schemas.microsoft.com/office/drawing/2014/main" id="{39BA7AC6-BCE9-C3DF-DA7D-DD98B8F0D27E}"/>
              </a:ext>
            </a:extLst>
          </p:cNvPr>
          <p:cNvSpPr>
            <a:spLocks noGrp="1" noChangeArrowheads="1"/>
          </p:cNvSpPr>
          <p:nvPr>
            <p:ph idx="1"/>
          </p:nvPr>
        </p:nvSpPr>
        <p:spPr bwMode="auto">
          <a:xfrm>
            <a:off x="209061" y="1507724"/>
            <a:ext cx="8725877" cy="329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marR="0" lvl="0" indent="-342900">
              <a:lnSpc>
                <a:spcPct val="115000"/>
              </a:lnSpc>
              <a:spcBef>
                <a:spcPts val="0"/>
              </a:spcBef>
              <a:spcAft>
                <a:spcPts val="0"/>
              </a:spcAft>
              <a:buFont typeface="Symbol" panose="05050102010706020507" pitchFamily="18" charset="2"/>
              <a:buChar char=""/>
            </a:pPr>
            <a:r>
              <a:rPr lang="en-US" sz="1400" b="1" dirty="0">
                <a:effectLst/>
                <a:latin typeface="Open Sans" panose="020B0606030504020204" pitchFamily="34" charset="0"/>
                <a:ea typeface="Cambria" panose="02040503050406030204" pitchFamily="18" charset="0"/>
                <a:cs typeface="Arial" panose="020B0604020202020204" pitchFamily="34" charset="0"/>
              </a:rPr>
              <a:t>Generation Genius (Subscription required)</a:t>
            </a:r>
            <a:endParaRPr lang="en-US" sz="14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400" b="1" dirty="0">
                <a:effectLst/>
                <a:latin typeface="Open Sans" panose="020B0606030504020204" pitchFamily="34" charset="0"/>
                <a:ea typeface="Cambria" panose="02040503050406030204" pitchFamily="18" charset="0"/>
                <a:cs typeface="Arial" panose="020B0604020202020204" pitchFamily="34" charset="0"/>
              </a:rPr>
              <a:t>What is Engineering? - </a:t>
            </a:r>
            <a:r>
              <a:rPr lang="en-US" sz="14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2"/>
              </a:rPr>
              <a:t>https://www.generationgenius.com/videolessons/what-is-engineering-video-for-kids</a:t>
            </a:r>
            <a:r>
              <a:rPr lang="en-US" sz="1400" b="1" dirty="0">
                <a:effectLst/>
                <a:latin typeface="Open Sans" panose="020B0606030504020204" pitchFamily="34" charset="0"/>
                <a:ea typeface="Cambria" panose="02040503050406030204" pitchFamily="18" charset="0"/>
                <a:cs typeface="Arial" panose="020B0604020202020204" pitchFamily="34" charset="0"/>
              </a:rPr>
              <a:t> </a:t>
            </a:r>
            <a:endParaRPr lang="en-US" sz="14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400" b="1" dirty="0">
                <a:effectLst/>
                <a:latin typeface="Open Sans" panose="020B0606030504020204" pitchFamily="34" charset="0"/>
                <a:ea typeface="Cambria" panose="02040503050406030204" pitchFamily="18" charset="0"/>
                <a:cs typeface="Arial" panose="020B0604020202020204" pitchFamily="34" charset="0"/>
              </a:rPr>
              <a:t>Engineering Design Process - </a:t>
            </a:r>
            <a:r>
              <a:rPr lang="en-US" sz="14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3"/>
              </a:rPr>
              <a:t>https://www.generationgenius.com/videolessons/engineering-design-process-video-for-kids</a:t>
            </a:r>
            <a:r>
              <a:rPr lang="en-US" sz="1400" b="1" dirty="0">
                <a:effectLst/>
                <a:latin typeface="Open Sans" panose="020B0606030504020204" pitchFamily="34" charset="0"/>
                <a:ea typeface="Cambria" panose="02040503050406030204" pitchFamily="18" charset="0"/>
                <a:cs typeface="Arial" panose="020B0604020202020204" pitchFamily="34" charset="0"/>
              </a:rPr>
              <a:t> </a:t>
            </a:r>
            <a:endParaRPr lang="en-US" sz="14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400" b="1" dirty="0">
                <a:effectLst/>
                <a:latin typeface="Open Sans" panose="020B0606030504020204" pitchFamily="34" charset="0"/>
                <a:ea typeface="Cambria" panose="02040503050406030204" pitchFamily="18" charset="0"/>
                <a:cs typeface="Arial" panose="020B0604020202020204" pitchFamily="34" charset="0"/>
              </a:rPr>
              <a:t>Brain Processing of Senses - </a:t>
            </a:r>
            <a:r>
              <a:rPr lang="en-US" sz="14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4"/>
              </a:rPr>
              <a:t>https://www.generationgenius.com/videolessons/senses-video-for-kids</a:t>
            </a:r>
            <a:r>
              <a:rPr lang="en-US" sz="1400" b="1" dirty="0">
                <a:effectLst/>
                <a:latin typeface="Open Sans" panose="020B0606030504020204" pitchFamily="34" charset="0"/>
                <a:ea typeface="Cambria" panose="02040503050406030204" pitchFamily="18" charset="0"/>
                <a:cs typeface="Arial" panose="020B0604020202020204" pitchFamily="34" charset="0"/>
              </a:rPr>
              <a:t> </a:t>
            </a:r>
            <a:endParaRPr lang="en-US" sz="14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400" b="1" dirty="0">
                <a:effectLst/>
                <a:latin typeface="Open Sans" panose="020B0606030504020204" pitchFamily="34" charset="0"/>
                <a:ea typeface="Cambria" panose="02040503050406030204" pitchFamily="18" charset="0"/>
                <a:cs typeface="Arial" panose="020B0604020202020204" pitchFamily="34" charset="0"/>
              </a:rPr>
              <a:t>Communication Over Distances- </a:t>
            </a:r>
            <a:r>
              <a:rPr lang="en-US" sz="14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5"/>
              </a:rPr>
              <a:t>https://www.generationgenius.com/videolessons/communication-over-distances-video-for-kids</a:t>
            </a:r>
            <a:r>
              <a:rPr lang="en-US" sz="1400" b="1" dirty="0">
                <a:effectLst/>
                <a:latin typeface="Open Sans" panose="020B0606030504020204" pitchFamily="34" charset="0"/>
                <a:ea typeface="Cambria" panose="02040503050406030204" pitchFamily="18" charset="0"/>
                <a:cs typeface="Arial" panose="020B0604020202020204" pitchFamily="34" charset="0"/>
              </a:rPr>
              <a:t> </a:t>
            </a:r>
            <a:endParaRPr lang="en-US" sz="1400" dirty="0">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400" b="1" dirty="0">
                <a:effectLst/>
                <a:latin typeface="Open Sans" panose="020B0606030504020204" pitchFamily="34" charset="0"/>
                <a:ea typeface="Cambria" panose="02040503050406030204" pitchFamily="18" charset="0"/>
              </a:rPr>
              <a:t>Information Transfer - </a:t>
            </a:r>
            <a:r>
              <a:rPr lang="en-US" sz="14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6"/>
              </a:rPr>
              <a:t>https://www.generationgenius.com/videolessons/information-transfer-video-for-kids</a:t>
            </a:r>
            <a:r>
              <a:rPr lang="en-US" sz="1400" b="1" dirty="0">
                <a:effectLst/>
                <a:latin typeface="Open Sans" panose="020B0606030504020204" pitchFamily="34" charset="0"/>
                <a:ea typeface="Cambria" panose="02040503050406030204" pitchFamily="18" charset="0"/>
              </a:rPr>
              <a:t> </a:t>
            </a:r>
            <a:endParaRPr lang="en-US" alt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12903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24CB-BAEC-950E-211C-BFF559FE98E5}"/>
              </a:ext>
            </a:extLst>
          </p:cNvPr>
          <p:cNvSpPr>
            <a:spLocks noGrp="1"/>
          </p:cNvSpPr>
          <p:nvPr>
            <p:ph type="title"/>
          </p:nvPr>
        </p:nvSpPr>
        <p:spPr/>
        <p:txBody>
          <a:bodyPr>
            <a:normAutofit/>
          </a:bodyPr>
          <a:lstStyle/>
          <a:p>
            <a:pPr algn="ctr"/>
            <a:r>
              <a:rPr lang="en-US" dirty="0">
                <a:solidFill>
                  <a:schemeClr val="tx2"/>
                </a:solidFill>
              </a:rPr>
              <a:t>Optional Videos</a:t>
            </a:r>
          </a:p>
        </p:txBody>
      </p:sp>
      <p:sp>
        <p:nvSpPr>
          <p:cNvPr id="3" name="Content Placeholder 2">
            <a:extLst>
              <a:ext uri="{FF2B5EF4-FFF2-40B4-BE49-F238E27FC236}">
                <a16:creationId xmlns:a16="http://schemas.microsoft.com/office/drawing/2014/main" id="{39BA7AC6-BCE9-C3DF-DA7D-DD98B8F0D27E}"/>
              </a:ext>
            </a:extLst>
          </p:cNvPr>
          <p:cNvSpPr>
            <a:spLocks noGrp="1" noChangeArrowheads="1"/>
          </p:cNvSpPr>
          <p:nvPr>
            <p:ph idx="1"/>
          </p:nvPr>
        </p:nvSpPr>
        <p:spPr bwMode="auto">
          <a:xfrm>
            <a:off x="209061" y="1687646"/>
            <a:ext cx="8725877" cy="293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Open Sans" panose="020B0606030504020204" pitchFamily="34" charset="0"/>
                <a:ea typeface="Cambria" panose="02040503050406030204" pitchFamily="18" charset="0"/>
                <a:cs typeface="Arial" panose="020B0604020202020204" pitchFamily="34" charset="0"/>
              </a:rPr>
              <a:t>BrainPop (Subscription required)</a:t>
            </a:r>
            <a:endParaRPr lang="en-US" sz="18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800" b="1" dirty="0">
                <a:effectLst/>
                <a:latin typeface="Open Sans" panose="020B0606030504020204" pitchFamily="34" charset="0"/>
                <a:ea typeface="Cambria" panose="02040503050406030204" pitchFamily="18" charset="0"/>
                <a:cs typeface="Arial" panose="020B0604020202020204" pitchFamily="34" charset="0"/>
              </a:rPr>
              <a:t>Engineering and Design Process (Lower level) -  </a:t>
            </a:r>
            <a:r>
              <a:rPr lang="en-US" sz="18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2"/>
              </a:rPr>
              <a:t>https://jr.brainpop.com/topic/engineering-and-design-process</a:t>
            </a:r>
            <a:r>
              <a:rPr lang="en-US" sz="1800" b="1" dirty="0">
                <a:effectLst/>
                <a:latin typeface="Open Sans" panose="020B0606030504020204" pitchFamily="34" charset="0"/>
                <a:ea typeface="Cambria" panose="02040503050406030204" pitchFamily="18" charset="0"/>
                <a:cs typeface="Arial" panose="020B0604020202020204" pitchFamily="34" charset="0"/>
              </a:rPr>
              <a:t> </a:t>
            </a:r>
            <a:endParaRPr lang="en-US" sz="18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800" b="1" dirty="0">
                <a:effectLst/>
                <a:latin typeface="Open Sans" panose="020B0606030504020204" pitchFamily="34" charset="0"/>
                <a:ea typeface="Cambria" panose="02040503050406030204" pitchFamily="18" charset="0"/>
                <a:cs typeface="Arial" panose="020B0604020202020204" pitchFamily="34" charset="0"/>
              </a:rPr>
              <a:t>Listening and Speaking - </a:t>
            </a:r>
            <a:r>
              <a:rPr lang="en-US" sz="18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3"/>
              </a:rPr>
              <a:t>https://jr.brainpop.com/topic/listening-and-speaking</a:t>
            </a:r>
            <a:r>
              <a:rPr lang="en-US" sz="1800" b="1" dirty="0">
                <a:effectLst/>
                <a:latin typeface="Open Sans" panose="020B0606030504020204" pitchFamily="34" charset="0"/>
                <a:ea typeface="Cambria" panose="02040503050406030204" pitchFamily="18" charset="0"/>
                <a:cs typeface="Arial" panose="020B0604020202020204" pitchFamily="34" charset="0"/>
              </a:rPr>
              <a:t> </a:t>
            </a:r>
            <a:endParaRPr lang="en-US" sz="18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800" b="1" dirty="0">
                <a:effectLst/>
                <a:latin typeface="Open Sans" panose="020B0606030504020204" pitchFamily="34" charset="0"/>
                <a:ea typeface="Cambria" panose="02040503050406030204" pitchFamily="18" charset="0"/>
                <a:cs typeface="Arial" panose="020B0604020202020204" pitchFamily="34" charset="0"/>
              </a:rPr>
              <a:t>Engineering Design Process (Higher level) -  </a:t>
            </a:r>
            <a:r>
              <a:rPr lang="en-US" sz="18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4"/>
              </a:rPr>
              <a:t>https://www.brainpop.com/topic/engineering-design-process</a:t>
            </a:r>
            <a:r>
              <a:rPr lang="en-US" sz="1800" b="1" dirty="0">
                <a:effectLst/>
                <a:latin typeface="Open Sans" panose="020B0606030504020204" pitchFamily="34" charset="0"/>
                <a:ea typeface="Cambria" panose="02040503050406030204" pitchFamily="18" charset="0"/>
                <a:cs typeface="Arial" panose="020B0604020202020204" pitchFamily="34" charset="0"/>
              </a:rPr>
              <a:t> </a:t>
            </a:r>
            <a:endParaRPr lang="en-US" sz="18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800" b="1" dirty="0">
                <a:effectLst/>
                <a:latin typeface="Open Sans" panose="020B0606030504020204" pitchFamily="34" charset="0"/>
                <a:ea typeface="Cambria" panose="02040503050406030204" pitchFamily="18" charset="0"/>
                <a:cs typeface="Arial" panose="020B0604020202020204" pitchFamily="34" charset="0"/>
              </a:rPr>
              <a:t>Computer Programming - </a:t>
            </a:r>
            <a:r>
              <a:rPr lang="en-US" sz="18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5"/>
              </a:rPr>
              <a:t>https://www.brainpop.com/topic/computer-programming</a:t>
            </a:r>
            <a:r>
              <a:rPr lang="en-US" sz="1800" b="1" dirty="0">
                <a:effectLst/>
                <a:latin typeface="Open Sans" panose="020B0606030504020204" pitchFamily="34" charset="0"/>
                <a:ea typeface="Cambria" panose="02040503050406030204" pitchFamily="18" charset="0"/>
                <a:cs typeface="Arial" panose="020B0604020202020204" pitchFamily="34" charset="0"/>
              </a:rPr>
              <a:t> </a:t>
            </a:r>
            <a:endParaRPr lang="en-US" sz="1800" dirty="0">
              <a:effectLst/>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4102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24CB-BAEC-950E-211C-BFF559FE98E5}"/>
              </a:ext>
            </a:extLst>
          </p:cNvPr>
          <p:cNvSpPr>
            <a:spLocks noGrp="1"/>
          </p:cNvSpPr>
          <p:nvPr>
            <p:ph type="title"/>
          </p:nvPr>
        </p:nvSpPr>
        <p:spPr/>
        <p:txBody>
          <a:bodyPr>
            <a:normAutofit/>
          </a:bodyPr>
          <a:lstStyle/>
          <a:p>
            <a:pPr algn="ctr"/>
            <a:r>
              <a:rPr lang="en-US" dirty="0">
                <a:solidFill>
                  <a:schemeClr val="tx2"/>
                </a:solidFill>
              </a:rPr>
              <a:t>Optional Videos</a:t>
            </a:r>
          </a:p>
        </p:txBody>
      </p:sp>
      <p:sp>
        <p:nvSpPr>
          <p:cNvPr id="3" name="Content Placeholder 2">
            <a:extLst>
              <a:ext uri="{FF2B5EF4-FFF2-40B4-BE49-F238E27FC236}">
                <a16:creationId xmlns:a16="http://schemas.microsoft.com/office/drawing/2014/main" id="{39BA7AC6-BCE9-C3DF-DA7D-DD98B8F0D27E}"/>
              </a:ext>
            </a:extLst>
          </p:cNvPr>
          <p:cNvSpPr>
            <a:spLocks noGrp="1" noChangeArrowheads="1"/>
          </p:cNvSpPr>
          <p:nvPr>
            <p:ph idx="1"/>
          </p:nvPr>
        </p:nvSpPr>
        <p:spPr bwMode="auto">
          <a:xfrm>
            <a:off x="209061" y="1630996"/>
            <a:ext cx="8725877" cy="305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marR="0" lvl="0" indent="-342900">
              <a:lnSpc>
                <a:spcPct val="115000"/>
              </a:lnSpc>
              <a:spcBef>
                <a:spcPts val="0"/>
              </a:spcBef>
              <a:spcAft>
                <a:spcPts val="0"/>
              </a:spcAft>
              <a:buFont typeface="Symbol" panose="05050102010706020507" pitchFamily="18" charset="2"/>
              <a:buChar char=""/>
            </a:pPr>
            <a:r>
              <a:rPr lang="en-US" sz="1200" b="1" dirty="0">
                <a:effectLst/>
                <a:latin typeface="Open Sans" panose="020B0606030504020204" pitchFamily="34" charset="0"/>
                <a:ea typeface="Cambria" panose="02040503050406030204" pitchFamily="18" charset="0"/>
                <a:cs typeface="Arial" panose="020B0604020202020204" pitchFamily="34" charset="0"/>
              </a:rPr>
              <a:t>YouTube</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b="1" dirty="0">
                <a:effectLst/>
                <a:latin typeface="Open Sans" panose="020B0606030504020204" pitchFamily="34" charset="0"/>
                <a:ea typeface="Cambria" panose="02040503050406030204" pitchFamily="18" charset="0"/>
                <a:cs typeface="Arial" panose="020B0604020202020204" pitchFamily="34" charset="0"/>
              </a:rPr>
              <a:t>What’s an Engineer? Crash Course Kids #12.1 - </a:t>
            </a:r>
            <a:r>
              <a:rPr lang="en-US" sz="12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2"/>
              </a:rPr>
              <a:t>https://www.youtube.com/watch?v=owHF9iLyxic&amp;list=PLhz12vamHOnZ4ZDC0dS6C9HRN5Qrm0jHO&amp;index=1</a:t>
            </a:r>
            <a:r>
              <a:rPr lang="en-US" sz="1200" b="1" dirty="0">
                <a:effectLst/>
                <a:latin typeface="Open Sans" panose="020B0606030504020204" pitchFamily="34" charset="0"/>
                <a:ea typeface="Cambria" panose="02040503050406030204" pitchFamily="18" charset="0"/>
                <a:cs typeface="Arial" panose="020B0604020202020204" pitchFamily="34" charset="0"/>
              </a:rPr>
              <a:t> </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b="1" dirty="0">
                <a:effectLst/>
                <a:latin typeface="Open Sans" panose="020B0606030504020204" pitchFamily="34" charset="0"/>
                <a:ea typeface="Cambria" panose="02040503050406030204" pitchFamily="18" charset="0"/>
                <a:cs typeface="Arial" panose="020B0604020202020204" pitchFamily="34" charset="0"/>
              </a:rPr>
              <a:t>The Engineering Process: Crash Course Kids #12.2 - </a:t>
            </a:r>
            <a:r>
              <a:rPr lang="en-US" sz="12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3"/>
              </a:rPr>
              <a:t>https://www.youtube.com/watch?v=fxJWin195kU</a:t>
            </a:r>
            <a:r>
              <a:rPr lang="en-US" sz="1200" b="1" dirty="0">
                <a:effectLst/>
                <a:latin typeface="Open Sans" panose="020B0606030504020204" pitchFamily="34" charset="0"/>
                <a:ea typeface="Cambria" panose="02040503050406030204" pitchFamily="18" charset="0"/>
                <a:cs typeface="Arial" panose="020B0604020202020204" pitchFamily="34" charset="0"/>
              </a:rPr>
              <a:t> </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b="1" dirty="0">
                <a:effectLst/>
                <a:latin typeface="Open Sans" panose="020B0606030504020204" pitchFamily="34" charset="0"/>
                <a:ea typeface="Cambria" panose="02040503050406030204" pitchFamily="18" charset="0"/>
                <a:cs typeface="Arial" panose="020B0604020202020204" pitchFamily="34" charset="0"/>
              </a:rPr>
              <a:t>Defining a Problem: Crash Course Kids #18.1 - </a:t>
            </a:r>
            <a:r>
              <a:rPr lang="en-US" sz="12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4"/>
              </a:rPr>
              <a:t>https://www.youtube.com/watch?v=OyTEfLaRn98&amp;list=PLhz12vamHOnZ4ZDC0dS6C9HRN5Qrm0jHO&amp;index=3</a:t>
            </a:r>
            <a:r>
              <a:rPr lang="en-US" sz="1200" b="1" dirty="0">
                <a:effectLst/>
                <a:latin typeface="Open Sans" panose="020B0606030504020204" pitchFamily="34" charset="0"/>
                <a:ea typeface="Cambria" panose="02040503050406030204" pitchFamily="18" charset="0"/>
                <a:cs typeface="Arial" panose="020B0604020202020204" pitchFamily="34" charset="0"/>
              </a:rPr>
              <a:t> </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b="1" dirty="0">
                <a:effectLst/>
                <a:latin typeface="Open Sans" panose="020B0606030504020204" pitchFamily="34" charset="0"/>
                <a:ea typeface="Cambria" panose="02040503050406030204" pitchFamily="18" charset="0"/>
                <a:cs typeface="Arial" panose="020B0604020202020204" pitchFamily="34" charset="0"/>
              </a:rPr>
              <a:t>Defining Success: Crash Course Kids #18.2 - </a:t>
            </a:r>
            <a:r>
              <a:rPr lang="en-US" sz="12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5"/>
              </a:rPr>
              <a:t>https://www.youtube.com/watch?v=XyFUqFQfl30&amp;list=PLhz12vamHOnZ4ZDC0dS6C9HRN5Qrm0jHO&amp;index=4</a:t>
            </a:r>
            <a:r>
              <a:rPr lang="en-US" sz="1200" b="1" dirty="0">
                <a:effectLst/>
                <a:latin typeface="Open Sans" panose="020B0606030504020204" pitchFamily="34" charset="0"/>
                <a:ea typeface="Cambria" panose="02040503050406030204" pitchFamily="18" charset="0"/>
                <a:cs typeface="Arial" panose="020B0604020202020204" pitchFamily="34" charset="0"/>
              </a:rPr>
              <a:t> </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b="1" dirty="0">
                <a:effectLst/>
                <a:latin typeface="Open Sans" panose="020B0606030504020204" pitchFamily="34" charset="0"/>
                <a:ea typeface="Cambria" panose="02040503050406030204" pitchFamily="18" charset="0"/>
                <a:cs typeface="Arial" panose="020B0604020202020204" pitchFamily="34" charset="0"/>
              </a:rPr>
              <a:t>Got Some Solutions?: Crash Course Kids #26.1 - </a:t>
            </a:r>
            <a:r>
              <a:rPr lang="en-US" sz="12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6"/>
              </a:rPr>
              <a:t>https://www.youtube.com/watch?v=WGESd7O4_Uk&amp;list=PLhz12vamHOnZ4ZDC0dS6C9HRN5Qrm0jHO&amp;index=5</a:t>
            </a:r>
            <a:r>
              <a:rPr lang="en-US" sz="1200" b="1" dirty="0">
                <a:effectLst/>
                <a:latin typeface="Open Sans" panose="020B0606030504020204" pitchFamily="34" charset="0"/>
                <a:ea typeface="Cambria" panose="02040503050406030204" pitchFamily="18" charset="0"/>
                <a:cs typeface="Arial" panose="020B0604020202020204" pitchFamily="34" charset="0"/>
              </a:rPr>
              <a:t> </a:t>
            </a:r>
            <a:endParaRPr lang="en-US" sz="1200" dirty="0">
              <a:effectLst/>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529015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24CB-BAEC-950E-211C-BFF559FE98E5}"/>
              </a:ext>
            </a:extLst>
          </p:cNvPr>
          <p:cNvSpPr>
            <a:spLocks noGrp="1"/>
          </p:cNvSpPr>
          <p:nvPr>
            <p:ph type="title"/>
          </p:nvPr>
        </p:nvSpPr>
        <p:spPr/>
        <p:txBody>
          <a:bodyPr>
            <a:normAutofit/>
          </a:bodyPr>
          <a:lstStyle/>
          <a:p>
            <a:pPr algn="ctr"/>
            <a:r>
              <a:rPr lang="en-US" dirty="0">
                <a:solidFill>
                  <a:schemeClr val="tx2"/>
                </a:solidFill>
              </a:rPr>
              <a:t>Optional Videos</a:t>
            </a:r>
          </a:p>
        </p:txBody>
      </p:sp>
      <p:sp>
        <p:nvSpPr>
          <p:cNvPr id="3" name="Content Placeholder 2">
            <a:extLst>
              <a:ext uri="{FF2B5EF4-FFF2-40B4-BE49-F238E27FC236}">
                <a16:creationId xmlns:a16="http://schemas.microsoft.com/office/drawing/2014/main" id="{39BA7AC6-BCE9-C3DF-DA7D-DD98B8F0D27E}"/>
              </a:ext>
            </a:extLst>
          </p:cNvPr>
          <p:cNvSpPr>
            <a:spLocks noGrp="1" noChangeArrowheads="1"/>
          </p:cNvSpPr>
          <p:nvPr>
            <p:ph idx="1"/>
          </p:nvPr>
        </p:nvSpPr>
        <p:spPr bwMode="auto">
          <a:xfrm>
            <a:off x="209061" y="1524814"/>
            <a:ext cx="8725877" cy="326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marR="0" lvl="0" indent="-342900">
              <a:lnSpc>
                <a:spcPct val="115000"/>
              </a:lnSpc>
              <a:spcBef>
                <a:spcPts val="0"/>
              </a:spcBef>
              <a:spcAft>
                <a:spcPts val="0"/>
              </a:spcAft>
              <a:buFont typeface="Symbol" panose="05050102010706020507" pitchFamily="18" charset="2"/>
              <a:buChar char=""/>
            </a:pPr>
            <a:r>
              <a:rPr lang="en-US" sz="1200" b="1" dirty="0">
                <a:effectLst/>
                <a:latin typeface="Open Sans" panose="020B0606030504020204" pitchFamily="34" charset="0"/>
                <a:ea typeface="Cambria" panose="02040503050406030204" pitchFamily="18" charset="0"/>
                <a:cs typeface="Arial" panose="020B0604020202020204" pitchFamily="34" charset="0"/>
              </a:rPr>
              <a:t>YouTube</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b="1" dirty="0">
                <a:effectLst/>
                <a:latin typeface="Open Sans" panose="020B0606030504020204" pitchFamily="34" charset="0"/>
                <a:ea typeface="Cambria" panose="02040503050406030204" pitchFamily="18" charset="0"/>
                <a:cs typeface="Arial" panose="020B0604020202020204" pitchFamily="34" charset="0"/>
              </a:rPr>
              <a:t>Try Trials: Crash Course Kids #39.2 - </a:t>
            </a:r>
            <a:r>
              <a:rPr lang="en-US" sz="12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2"/>
              </a:rPr>
              <a:t>https://www.youtube.com/watch?v=3X9lnUAjlGM&amp;list=PLhz12vamHOnZ4ZDC0dS6C9HRN5Qrm0jHO&amp;index=10</a:t>
            </a:r>
            <a:r>
              <a:rPr lang="en-US" sz="1200" b="1" dirty="0">
                <a:effectLst/>
                <a:latin typeface="Open Sans" panose="020B0606030504020204" pitchFamily="34" charset="0"/>
                <a:ea typeface="Cambria" panose="02040503050406030204" pitchFamily="18" charset="0"/>
                <a:cs typeface="Arial" panose="020B0604020202020204" pitchFamily="34" charset="0"/>
              </a:rPr>
              <a:t> </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b="1" dirty="0">
                <a:effectLst/>
                <a:latin typeface="Open Sans" panose="020B0606030504020204" pitchFamily="34" charset="0"/>
                <a:ea typeface="Cambria" panose="02040503050406030204" pitchFamily="18" charset="0"/>
                <a:cs typeface="Arial" panose="020B0604020202020204" pitchFamily="34" charset="0"/>
              </a:rPr>
              <a:t>Succeed by Failing: Crash Course Kids #42.1 - </a:t>
            </a:r>
            <a:r>
              <a:rPr lang="en-US" sz="12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3"/>
              </a:rPr>
              <a:t>https://www.youtube.com/watch?v=TcUX6eNT2j4&amp;list=PLhz12vamHOnZ4ZDC0dS6C9HRN5Qrm0jHO&amp;index=11</a:t>
            </a:r>
            <a:r>
              <a:rPr lang="en-US" sz="1200" b="1" dirty="0">
                <a:effectLst/>
                <a:latin typeface="Open Sans" panose="020B0606030504020204" pitchFamily="34" charset="0"/>
                <a:ea typeface="Cambria" panose="02040503050406030204" pitchFamily="18" charset="0"/>
                <a:cs typeface="Arial" panose="020B0604020202020204" pitchFamily="34" charset="0"/>
              </a:rPr>
              <a:t> </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b="1" dirty="0">
                <a:effectLst/>
                <a:latin typeface="Open Sans" panose="020B0606030504020204" pitchFamily="34" charset="0"/>
                <a:ea typeface="Cambria" panose="02040503050406030204" pitchFamily="18" charset="0"/>
                <a:cs typeface="Arial" panose="020B0604020202020204" pitchFamily="34" charset="0"/>
              </a:rPr>
              <a:t>Fixing Failure Points: Crash Course Kids #42.2 - </a:t>
            </a:r>
            <a:r>
              <a:rPr lang="en-US" sz="12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4"/>
              </a:rPr>
              <a:t>https://www.youtube.com/watch?v=0OtbV8-Mdr4&amp;list=PLhz12vamHOnZ4ZDC0dS6C9HRN5Qrm0jHO&amp;index=12</a:t>
            </a:r>
            <a:r>
              <a:rPr lang="en-US" sz="1200" b="1" dirty="0">
                <a:effectLst/>
                <a:latin typeface="Open Sans" panose="020B0606030504020204" pitchFamily="34" charset="0"/>
                <a:ea typeface="Cambria" panose="02040503050406030204" pitchFamily="18" charset="0"/>
                <a:cs typeface="Arial" panose="020B0604020202020204" pitchFamily="34" charset="0"/>
              </a:rPr>
              <a:t> </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b="1" dirty="0">
                <a:effectLst/>
                <a:latin typeface="Open Sans" panose="020B0606030504020204" pitchFamily="34" charset="0"/>
                <a:ea typeface="Cambria" panose="02040503050406030204" pitchFamily="18" charset="0"/>
                <a:cs typeface="Arial" panose="020B0604020202020204" pitchFamily="34" charset="0"/>
              </a:rPr>
              <a:t>Designing a Trial: Crash Course Kids #44.1 - </a:t>
            </a:r>
            <a:r>
              <a:rPr lang="en-US" sz="12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5"/>
              </a:rPr>
              <a:t>https://www.youtube.com/watch?v=eB7GTjAFaE4&amp;list=PLhz12vamHOnZ4ZDC0dS6C9HRN5Qrm0jHO&amp;index=13</a:t>
            </a:r>
            <a:r>
              <a:rPr lang="en-US" sz="1200" b="1" dirty="0">
                <a:effectLst/>
                <a:latin typeface="Open Sans" panose="020B0606030504020204" pitchFamily="34" charset="0"/>
                <a:ea typeface="Cambria" panose="02040503050406030204" pitchFamily="18" charset="0"/>
                <a:cs typeface="Arial" panose="020B0604020202020204" pitchFamily="34" charset="0"/>
              </a:rPr>
              <a:t> </a:t>
            </a:r>
            <a:endParaRPr lang="en-US" sz="1200" dirty="0">
              <a:effectLst/>
              <a:latin typeface="Cambria" panose="02040503050406030204" pitchFamily="18" charset="0"/>
              <a:ea typeface="Cambria" panose="02040503050406030204" pitchFamily="18"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b="1" dirty="0">
                <a:effectLst/>
                <a:latin typeface="Open Sans" panose="020B0606030504020204" pitchFamily="34" charset="0"/>
                <a:ea typeface="Cambria" panose="02040503050406030204" pitchFamily="18" charset="0"/>
                <a:cs typeface="Arial" panose="020B0604020202020204" pitchFamily="34" charset="0"/>
              </a:rPr>
              <a:t>Testing and Trials: Crash Course #44.2 - </a:t>
            </a:r>
            <a:r>
              <a:rPr lang="en-US" sz="1200" b="1" u="sng" dirty="0">
                <a:solidFill>
                  <a:srgbClr val="0000FF"/>
                </a:solidFill>
                <a:effectLst/>
                <a:latin typeface="Open Sans" panose="020B0606030504020204" pitchFamily="34" charset="0"/>
                <a:ea typeface="Cambria" panose="02040503050406030204" pitchFamily="18" charset="0"/>
                <a:cs typeface="Arial" panose="020B0604020202020204" pitchFamily="34" charset="0"/>
                <a:hlinkClick r:id="rId6"/>
              </a:rPr>
              <a:t>https://www.youtube.com/watch?v=8Uznr8uiVh0&amp;list=PLhz12vamHOnZ4ZDC0dS6C9HRN5Qrm0jHO&amp;index=14</a:t>
            </a:r>
            <a:r>
              <a:rPr lang="en-US" sz="1200" b="1" dirty="0">
                <a:effectLst/>
                <a:latin typeface="Open Sans" panose="020B0606030504020204" pitchFamily="34" charset="0"/>
                <a:ea typeface="Cambria" panose="02040503050406030204" pitchFamily="18" charset="0"/>
                <a:cs typeface="Arial" panose="020B0604020202020204" pitchFamily="34" charset="0"/>
              </a:rPr>
              <a:t> </a:t>
            </a:r>
            <a:endParaRPr lang="en-US" sz="1200" dirty="0">
              <a:effectLst/>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696193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8C4099A-D077-28CF-7282-A27CA0AFDB07}"/>
              </a:ext>
            </a:extLst>
          </p:cNvPr>
          <p:cNvSpPr txBox="1">
            <a:spLocks/>
          </p:cNvSpPr>
          <p:nvPr/>
        </p:nvSpPr>
        <p:spPr>
          <a:xfrm>
            <a:off x="624893" y="1717288"/>
            <a:ext cx="7886700" cy="2171442"/>
          </a:xfrm>
          <a:prstGeom prst="rect">
            <a:avLst/>
          </a:prstGeom>
        </p:spPr>
        <p:txBody>
          <a:bodyPr vert="horz" lIns="91440" tIns="45720" rIns="91440" bIns="45720" rtlCol="0">
            <a:normAutofit fontScale="92500"/>
          </a:bodyPr>
          <a:lstStyle>
            <a:lvl1pPr marL="0" indent="0" algn="ctr" defTabSz="685800" rtl="0" eaLnBrk="1" latinLnBrk="0" hangingPunct="1">
              <a:lnSpc>
                <a:spcPct val="90000"/>
              </a:lnSpc>
              <a:spcBef>
                <a:spcPts val="900"/>
              </a:spcBef>
              <a:spcAft>
                <a:spcPts val="150"/>
              </a:spcAft>
              <a:buClr>
                <a:schemeClr val="tx1"/>
              </a:buClr>
              <a:buFont typeface="Wingdings" pitchFamily="2" charset="2"/>
              <a:buNone/>
              <a:defRPr sz="1500" kern="1200">
                <a:solidFill>
                  <a:schemeClr val="tx1"/>
                </a:solidFill>
                <a:latin typeface="+mn-lt"/>
                <a:ea typeface="+mn-ea"/>
                <a:cs typeface="+mn-cs"/>
              </a:defRPr>
            </a:lvl1pPr>
            <a:lvl2pPr marL="342900" indent="0" algn="ctr" defTabSz="685800" rtl="0" eaLnBrk="1" latinLnBrk="0" hangingPunct="1">
              <a:lnSpc>
                <a:spcPct val="90000"/>
              </a:lnSpc>
              <a:spcBef>
                <a:spcPts val="150"/>
              </a:spcBef>
              <a:spcAft>
                <a:spcPts val="300"/>
              </a:spcAft>
              <a:buClr>
                <a:schemeClr val="tx1"/>
              </a:buClr>
              <a:buFont typeface="Wingdings" pitchFamily="2" charset="2"/>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150"/>
              </a:spcBef>
              <a:spcAft>
                <a:spcPts val="300"/>
              </a:spcAft>
              <a:buClr>
                <a:schemeClr val="tx1"/>
              </a:buClr>
              <a:buFont typeface="Wingdings" pitchFamily="2" charset="2"/>
              <a:buNone/>
              <a:defRPr sz="1500" kern="1200">
                <a:solidFill>
                  <a:schemeClr val="tx1"/>
                </a:solidFill>
                <a:latin typeface="+mn-lt"/>
                <a:ea typeface="+mn-ea"/>
                <a:cs typeface="+mn-cs"/>
              </a:defRPr>
            </a:lvl3pPr>
            <a:lvl4pPr marL="1028700" indent="0" algn="ctr" defTabSz="685800" rtl="0" eaLnBrk="1" latinLnBrk="0" hangingPunct="1">
              <a:lnSpc>
                <a:spcPct val="90000"/>
              </a:lnSpc>
              <a:spcBef>
                <a:spcPts val="150"/>
              </a:spcBef>
              <a:spcAft>
                <a:spcPts val="300"/>
              </a:spcAft>
              <a:buClr>
                <a:schemeClr val="tx1"/>
              </a:buClr>
              <a:buFont typeface="Wingdings" pitchFamily="2" charset="2"/>
              <a:buNone/>
              <a:defRPr sz="1500" kern="1200">
                <a:solidFill>
                  <a:schemeClr val="tx1"/>
                </a:solidFill>
                <a:latin typeface="+mn-lt"/>
                <a:ea typeface="+mn-ea"/>
                <a:cs typeface="+mn-cs"/>
              </a:defRPr>
            </a:lvl4pPr>
            <a:lvl5pPr marL="1371600" indent="0" algn="ctr" defTabSz="685800" rtl="0" eaLnBrk="1" latinLnBrk="0" hangingPunct="1">
              <a:lnSpc>
                <a:spcPct val="90000"/>
              </a:lnSpc>
              <a:spcBef>
                <a:spcPts val="150"/>
              </a:spcBef>
              <a:spcAft>
                <a:spcPts val="300"/>
              </a:spcAft>
              <a:buClr>
                <a:schemeClr val="tx1"/>
              </a:buClr>
              <a:buFont typeface="Wingdings" pitchFamily="2" charset="2"/>
              <a:buNone/>
              <a:defRPr sz="1500" kern="1200">
                <a:solidFill>
                  <a:schemeClr val="tx1"/>
                </a:solidFill>
                <a:latin typeface="+mn-lt"/>
                <a:ea typeface="+mn-ea"/>
                <a:cs typeface="+mn-cs"/>
              </a:defRPr>
            </a:lvl5pPr>
            <a:lvl6pPr marL="1714500" indent="0" algn="ctr" defTabSz="685800" rtl="0" eaLnBrk="1" latinLnBrk="0" hangingPunct="1">
              <a:lnSpc>
                <a:spcPct val="90000"/>
              </a:lnSpc>
              <a:spcBef>
                <a:spcPts val="150"/>
              </a:spcBef>
              <a:spcAft>
                <a:spcPts val="300"/>
              </a:spcAft>
              <a:buClr>
                <a:schemeClr val="tx1"/>
              </a:buClr>
              <a:buFont typeface="Wingdings" pitchFamily="2" charset="2"/>
              <a:buNone/>
              <a:defRPr sz="1500" kern="1200">
                <a:solidFill>
                  <a:schemeClr val="tx1"/>
                </a:solidFill>
                <a:latin typeface="+mn-lt"/>
                <a:ea typeface="+mn-ea"/>
                <a:cs typeface="+mn-cs"/>
              </a:defRPr>
            </a:lvl6pPr>
            <a:lvl7pPr marL="2057400" indent="0" algn="ctr" defTabSz="685800" rtl="0" eaLnBrk="1" latinLnBrk="0" hangingPunct="1">
              <a:lnSpc>
                <a:spcPct val="90000"/>
              </a:lnSpc>
              <a:spcBef>
                <a:spcPts val="150"/>
              </a:spcBef>
              <a:spcAft>
                <a:spcPts val="300"/>
              </a:spcAft>
              <a:buClr>
                <a:schemeClr val="tx1"/>
              </a:buClr>
              <a:buFont typeface="Wingdings" pitchFamily="2" charset="2"/>
              <a:buNone/>
              <a:defRPr sz="1500" kern="1200">
                <a:solidFill>
                  <a:schemeClr val="tx1"/>
                </a:solidFill>
                <a:latin typeface="+mn-lt"/>
                <a:ea typeface="+mn-ea"/>
                <a:cs typeface="+mn-cs"/>
              </a:defRPr>
            </a:lvl7pPr>
            <a:lvl8pPr marL="2400300" indent="0" algn="ctr" defTabSz="685800" rtl="0" eaLnBrk="1" latinLnBrk="0" hangingPunct="1">
              <a:lnSpc>
                <a:spcPct val="90000"/>
              </a:lnSpc>
              <a:spcBef>
                <a:spcPts val="150"/>
              </a:spcBef>
              <a:spcAft>
                <a:spcPts val="300"/>
              </a:spcAft>
              <a:buClr>
                <a:schemeClr val="tx1"/>
              </a:buClr>
              <a:buFont typeface="Wingdings" pitchFamily="2" charset="2"/>
              <a:buNone/>
              <a:defRPr sz="1500" kern="1200">
                <a:solidFill>
                  <a:schemeClr val="tx1"/>
                </a:solidFill>
                <a:latin typeface="+mn-lt"/>
                <a:ea typeface="+mn-ea"/>
                <a:cs typeface="+mn-cs"/>
              </a:defRPr>
            </a:lvl8pPr>
            <a:lvl9pPr marL="2743200" indent="0" algn="ctr" defTabSz="685800" rtl="0" eaLnBrk="1" latinLnBrk="0" hangingPunct="1">
              <a:lnSpc>
                <a:spcPct val="90000"/>
              </a:lnSpc>
              <a:spcBef>
                <a:spcPts val="150"/>
              </a:spcBef>
              <a:spcAft>
                <a:spcPts val="300"/>
              </a:spcAft>
              <a:buClr>
                <a:schemeClr val="tx1"/>
              </a:buClr>
              <a:buFont typeface="Wingdings" pitchFamily="2" charset="2"/>
              <a:buNone/>
              <a:defRPr sz="1500" kern="1200">
                <a:solidFill>
                  <a:schemeClr val="tx1"/>
                </a:solidFill>
                <a:latin typeface="+mn-lt"/>
                <a:ea typeface="+mn-ea"/>
                <a:cs typeface="+mn-cs"/>
              </a:defRPr>
            </a:lvl9pPr>
          </a:lstStyle>
          <a:p>
            <a:pPr marL="0" marR="0" lvl="0" indent="0" algn="ctr" defTabSz="685800" rtl="0" eaLnBrk="1" fontAlgn="auto" latinLnBrk="0" hangingPunct="1">
              <a:lnSpc>
                <a:spcPct val="220000"/>
              </a:lnSpc>
              <a:spcBef>
                <a:spcPts val="900"/>
              </a:spcBef>
              <a:spcAft>
                <a:spcPts val="150"/>
              </a:spcAft>
              <a:buClr>
                <a:srgbClr val="8D64AA"/>
              </a:buClr>
              <a:buSzTx/>
              <a:buFont typeface="Wingdings" pitchFamily="2" charset="2"/>
              <a:buNone/>
              <a:tabLst/>
              <a:defRPr/>
            </a:pPr>
            <a:r>
              <a:rPr kumimoji="0" lang="en-US" sz="4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Engineering Design  Process</a:t>
            </a:r>
            <a:endParaRPr kumimoji="0" lang="en-US" sz="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38858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47B8-ED2D-EE06-BE90-C5C9D94979DF}"/>
              </a:ext>
            </a:extLst>
          </p:cNvPr>
          <p:cNvSpPr>
            <a:spLocks noGrp="1"/>
          </p:cNvSpPr>
          <p:nvPr>
            <p:ph type="title"/>
          </p:nvPr>
        </p:nvSpPr>
        <p:spPr/>
        <p:txBody>
          <a:bodyPr/>
          <a:lstStyle/>
          <a:p>
            <a:pPr algn="ctr"/>
            <a:r>
              <a:rPr lang="en-US" dirty="0"/>
              <a:t>Identify the Need &amp; Constraints</a:t>
            </a:r>
          </a:p>
        </p:txBody>
      </p:sp>
      <p:sp>
        <p:nvSpPr>
          <p:cNvPr id="3" name="Content Placeholder 2">
            <a:extLst>
              <a:ext uri="{FF2B5EF4-FFF2-40B4-BE49-F238E27FC236}">
                <a16:creationId xmlns:a16="http://schemas.microsoft.com/office/drawing/2014/main" id="{DF4EF7C5-6CD0-CC63-6E3A-2A10EC5AAC26}"/>
              </a:ext>
            </a:extLst>
          </p:cNvPr>
          <p:cNvSpPr>
            <a:spLocks noGrp="1"/>
          </p:cNvSpPr>
          <p:nvPr>
            <p:ph idx="1"/>
          </p:nvPr>
        </p:nvSpPr>
        <p:spPr>
          <a:xfrm>
            <a:off x="277586" y="1508760"/>
            <a:ext cx="8711293" cy="3421608"/>
          </a:xfrm>
        </p:spPr>
        <p:txBody>
          <a:bodyPr>
            <a:normAutofit fontScale="92500" lnSpcReduction="10000"/>
          </a:bodyPr>
          <a:lstStyle/>
          <a:p>
            <a:pPr marL="0" marR="0" indent="0" algn="ctr">
              <a:lnSpc>
                <a:spcPct val="115000"/>
              </a:lnSpc>
              <a:spcBef>
                <a:spcPts val="0"/>
              </a:spcBef>
              <a:spcAft>
                <a:spcPts val="0"/>
              </a:spcAft>
              <a:buNone/>
            </a:pPr>
            <a:r>
              <a:rPr lang="en-US" sz="1800" dirty="0">
                <a:effectLst/>
                <a:latin typeface="Arial" panose="020B0604020202020204" pitchFamily="34" charset="0"/>
                <a:ea typeface="Open Sans" panose="020B0606030504020204" pitchFamily="34" charset="0"/>
              </a:rPr>
              <a:t>Criteria:</a:t>
            </a:r>
            <a:endParaRPr lang="en-US" sz="1800" dirty="0">
              <a:effectLst/>
              <a:latin typeface="Arial" panose="020B0604020202020204" pitchFamily="34" charset="0"/>
              <a:ea typeface="Arial" panose="020B0604020202020204" pitchFamily="34" charset="0"/>
            </a:endParaRPr>
          </a:p>
          <a:p>
            <a:pPr marL="0" marR="0" indent="0" algn="ctr">
              <a:lnSpc>
                <a:spcPct val="115000"/>
              </a:lnSpc>
              <a:spcBef>
                <a:spcPts val="0"/>
              </a:spcBef>
              <a:spcAft>
                <a:spcPts val="0"/>
              </a:spcAft>
              <a:buNone/>
            </a:pPr>
            <a:endParaRPr lang="en-US" sz="1800" dirty="0">
              <a:effectLst/>
              <a:latin typeface="Arial" panose="020B0604020202020204" pitchFamily="34" charset="0"/>
              <a:ea typeface="Arial" panose="020B0604020202020204" pitchFamily="34" charset="0"/>
            </a:endParaRPr>
          </a:p>
          <a:p>
            <a:pPr marL="342900" marR="25400" lvl="0" indent="-342900">
              <a:lnSpc>
                <a:spcPct val="115000"/>
              </a:lnSpc>
              <a:spcBef>
                <a:spcPts val="0"/>
              </a:spcBef>
              <a:spcAft>
                <a:spcPts val="0"/>
              </a:spcAft>
              <a:buFont typeface="Wingdings 2" panose="05020102010507070707" pitchFamily="18" charset="2"/>
              <a:buChar char=""/>
            </a:pPr>
            <a:r>
              <a:rPr lang="en-US" sz="1800" dirty="0">
                <a:effectLst/>
                <a:latin typeface="Arial" panose="020B0604020202020204" pitchFamily="34" charset="0"/>
                <a:ea typeface="Open Sans" panose="020B0606030504020204" pitchFamily="34" charset="0"/>
              </a:rPr>
              <a:t>Functionality: The communication tool must effectively perform its intended function. </a:t>
            </a:r>
            <a:endParaRPr lang="en-US" sz="1800" dirty="0">
              <a:effectLst/>
              <a:latin typeface="Arial" panose="020B0604020202020204" pitchFamily="34" charset="0"/>
              <a:ea typeface="Arial" panose="020B0604020202020204" pitchFamily="34" charset="0"/>
            </a:endParaRPr>
          </a:p>
          <a:p>
            <a:pPr marL="342900" marR="25400" lvl="0" indent="-342900">
              <a:lnSpc>
                <a:spcPct val="115000"/>
              </a:lnSpc>
              <a:spcBef>
                <a:spcPts val="0"/>
              </a:spcBef>
              <a:spcAft>
                <a:spcPts val="0"/>
              </a:spcAft>
              <a:buFont typeface="Wingdings 2" panose="05020102010507070707" pitchFamily="18" charset="2"/>
              <a:buChar char=""/>
            </a:pPr>
            <a:r>
              <a:rPr lang="en-US" sz="1800" dirty="0">
                <a:effectLst/>
                <a:latin typeface="Arial" panose="020B0604020202020204" pitchFamily="34" charset="0"/>
                <a:ea typeface="Open Sans" panose="020B0606030504020204" pitchFamily="34" charset="0"/>
              </a:rPr>
              <a:t>Clarity: The message or signal should be clear and understandable.</a:t>
            </a:r>
            <a:endParaRPr lang="en-US" sz="1800" dirty="0">
              <a:effectLst/>
              <a:latin typeface="Arial" panose="020B0604020202020204" pitchFamily="34" charset="0"/>
              <a:ea typeface="Arial" panose="020B0604020202020204" pitchFamily="34" charset="0"/>
            </a:endParaRPr>
          </a:p>
          <a:p>
            <a:pPr marL="342900" marR="25400" lvl="0" indent="-342900">
              <a:lnSpc>
                <a:spcPct val="115000"/>
              </a:lnSpc>
              <a:spcBef>
                <a:spcPts val="0"/>
              </a:spcBef>
              <a:spcAft>
                <a:spcPts val="0"/>
              </a:spcAft>
              <a:buFont typeface="Wingdings 2" panose="05020102010507070707" pitchFamily="18" charset="2"/>
              <a:buChar char=""/>
            </a:pPr>
            <a:r>
              <a:rPr lang="en-US" sz="1800" dirty="0">
                <a:effectLst/>
                <a:latin typeface="Arial" panose="020B0604020202020204" pitchFamily="34" charset="0"/>
                <a:ea typeface="Open Sans" panose="020B0606030504020204" pitchFamily="34" charset="0"/>
              </a:rPr>
              <a:t>User-Friendliness: The design should be easy to use and interact with, requiring minimal instructions.</a:t>
            </a:r>
            <a:endParaRPr lang="en-US" sz="1800" dirty="0">
              <a:effectLst/>
              <a:latin typeface="Arial" panose="020B0604020202020204" pitchFamily="34" charset="0"/>
              <a:ea typeface="Arial" panose="020B0604020202020204" pitchFamily="34" charset="0"/>
            </a:endParaRPr>
          </a:p>
          <a:p>
            <a:pPr marL="342900" marR="25400" lvl="0" indent="-342900">
              <a:lnSpc>
                <a:spcPct val="115000"/>
              </a:lnSpc>
              <a:spcBef>
                <a:spcPts val="0"/>
              </a:spcBef>
              <a:spcAft>
                <a:spcPts val="0"/>
              </a:spcAft>
              <a:buFont typeface="Wingdings 2" panose="05020102010507070707" pitchFamily="18" charset="2"/>
              <a:buChar char=""/>
            </a:pPr>
            <a:r>
              <a:rPr lang="en-US" sz="1800" dirty="0">
                <a:effectLst/>
                <a:latin typeface="Arial" panose="020B0604020202020204" pitchFamily="34" charset="0"/>
                <a:ea typeface="Open Sans" panose="020B0606030504020204" pitchFamily="34" charset="0"/>
              </a:rPr>
              <a:t>Creativity: The solution should be innovative and demonstrate original thinking in addressing the communication problem.</a:t>
            </a:r>
            <a:endParaRPr lang="en-US" sz="1800" dirty="0">
              <a:effectLst/>
              <a:latin typeface="Arial" panose="020B0604020202020204" pitchFamily="34" charset="0"/>
              <a:ea typeface="Arial" panose="020B0604020202020204" pitchFamily="34" charset="0"/>
            </a:endParaRPr>
          </a:p>
          <a:p>
            <a:pPr marL="342900" marR="25400" lvl="0" indent="-342900">
              <a:lnSpc>
                <a:spcPct val="115000"/>
              </a:lnSpc>
              <a:spcBef>
                <a:spcPts val="0"/>
              </a:spcBef>
              <a:spcAft>
                <a:spcPts val="0"/>
              </a:spcAft>
              <a:buFont typeface="Wingdings 2" panose="05020102010507070707" pitchFamily="18" charset="2"/>
              <a:buChar char=""/>
            </a:pPr>
            <a:r>
              <a:rPr lang="en-US" sz="1800" dirty="0">
                <a:effectLst/>
                <a:latin typeface="Arial" panose="020B0604020202020204" pitchFamily="34" charset="0"/>
                <a:ea typeface="Open Sans" panose="020B0606030504020204" pitchFamily="34" charset="0"/>
              </a:rPr>
              <a:t>Reliability: The prototype should work consistently during tests, without frequent failures.</a:t>
            </a:r>
            <a:endParaRPr lang="en-US" sz="1800" dirty="0">
              <a:latin typeface="Arial" panose="020B0604020202020204" pitchFamily="34" charset="0"/>
              <a:ea typeface="Open Sans" panose="020B0606030504020204" pitchFamily="34" charset="0"/>
            </a:endParaRPr>
          </a:p>
          <a:p>
            <a:pPr marL="342900" marR="25400" lvl="0" indent="-342900">
              <a:lnSpc>
                <a:spcPct val="115000"/>
              </a:lnSpc>
              <a:spcBef>
                <a:spcPts val="0"/>
              </a:spcBef>
              <a:spcAft>
                <a:spcPts val="0"/>
              </a:spcAft>
              <a:buFont typeface="Wingdings 2" panose="05020102010507070707" pitchFamily="18" charset="2"/>
              <a:buChar char=""/>
            </a:pPr>
            <a:r>
              <a:rPr lang="en-US" sz="1800" dirty="0">
                <a:effectLst/>
                <a:latin typeface="Arial" panose="020B0604020202020204" pitchFamily="34" charset="0"/>
                <a:ea typeface="Open Sans" panose="020B0606030504020204" pitchFamily="34" charset="0"/>
              </a:rPr>
              <a:t>Instructions: There must be detailed instructions for another person/group to read to be able to use your device. If you use a code, then that needs to be included as well.</a:t>
            </a:r>
            <a:endParaRPr lang="en-US" sz="3600" dirty="0"/>
          </a:p>
        </p:txBody>
      </p:sp>
    </p:spTree>
    <p:extLst>
      <p:ext uri="{BB962C8B-B14F-4D97-AF65-F5344CB8AC3E}">
        <p14:creationId xmlns:p14="http://schemas.microsoft.com/office/powerpoint/2010/main" val="1170712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47B8-ED2D-EE06-BE90-C5C9D94979DF}"/>
              </a:ext>
            </a:extLst>
          </p:cNvPr>
          <p:cNvSpPr>
            <a:spLocks noGrp="1"/>
          </p:cNvSpPr>
          <p:nvPr>
            <p:ph type="title"/>
          </p:nvPr>
        </p:nvSpPr>
        <p:spPr/>
        <p:txBody>
          <a:bodyPr/>
          <a:lstStyle/>
          <a:p>
            <a:pPr algn="ctr"/>
            <a:r>
              <a:rPr lang="en-US" dirty="0"/>
              <a:t>Identify the Need &amp; Constraints</a:t>
            </a:r>
          </a:p>
        </p:txBody>
      </p:sp>
      <p:sp>
        <p:nvSpPr>
          <p:cNvPr id="3" name="Content Placeholder 2">
            <a:extLst>
              <a:ext uri="{FF2B5EF4-FFF2-40B4-BE49-F238E27FC236}">
                <a16:creationId xmlns:a16="http://schemas.microsoft.com/office/drawing/2014/main" id="{DF4EF7C5-6CD0-CC63-6E3A-2A10EC5AAC26}"/>
              </a:ext>
            </a:extLst>
          </p:cNvPr>
          <p:cNvSpPr>
            <a:spLocks noGrp="1"/>
          </p:cNvSpPr>
          <p:nvPr>
            <p:ph idx="1"/>
          </p:nvPr>
        </p:nvSpPr>
        <p:spPr>
          <a:xfrm>
            <a:off x="277586" y="1508760"/>
            <a:ext cx="8711293" cy="3421608"/>
          </a:xfrm>
        </p:spPr>
        <p:txBody>
          <a:bodyPr>
            <a:normAutofit/>
          </a:bodyPr>
          <a:lstStyle/>
          <a:p>
            <a:pPr marL="0" marR="38100" indent="0" algn="ctr">
              <a:lnSpc>
                <a:spcPct val="115000"/>
              </a:lnSpc>
              <a:spcBef>
                <a:spcPts val="0"/>
              </a:spcBef>
              <a:spcAft>
                <a:spcPts val="0"/>
              </a:spcAft>
              <a:buNone/>
            </a:pPr>
            <a:r>
              <a:rPr lang="en-US" sz="1800" dirty="0">
                <a:effectLst/>
                <a:latin typeface="Arial" panose="020B0604020202020204" pitchFamily="34" charset="0"/>
                <a:ea typeface="Open Sans" panose="020B0606030504020204" pitchFamily="34" charset="0"/>
              </a:rPr>
              <a:t>Constraints:</a:t>
            </a:r>
            <a:endParaRPr lang="en-US" sz="1800" dirty="0">
              <a:effectLst/>
              <a:latin typeface="Arial" panose="020B0604020202020204" pitchFamily="34" charset="0"/>
              <a:ea typeface="Arial" panose="020B0604020202020204" pitchFamily="34" charset="0"/>
            </a:endParaRPr>
          </a:p>
          <a:p>
            <a:pPr marL="0" marR="38100" indent="0" algn="ctr">
              <a:lnSpc>
                <a:spcPct val="115000"/>
              </a:lnSpc>
              <a:spcBef>
                <a:spcPts val="0"/>
              </a:spcBef>
              <a:spcAft>
                <a:spcPts val="0"/>
              </a:spcAft>
              <a:buNone/>
            </a:pPr>
            <a:endParaRPr lang="en-US" sz="1800" dirty="0">
              <a:effectLst/>
              <a:latin typeface="Arial" panose="020B0604020202020204" pitchFamily="34" charset="0"/>
              <a:ea typeface="Arial" panose="020B0604020202020204" pitchFamily="34" charset="0"/>
            </a:endParaRPr>
          </a:p>
          <a:p>
            <a:pPr marL="342900" marR="38100" lvl="0" indent="-342900">
              <a:lnSpc>
                <a:spcPct val="115000"/>
              </a:lnSpc>
              <a:spcBef>
                <a:spcPts val="0"/>
              </a:spcBef>
              <a:spcAft>
                <a:spcPts val="0"/>
              </a:spcAft>
              <a:buFont typeface="Wingdings 2" panose="05020102010507070707" pitchFamily="18" charset="2"/>
              <a:buChar char=""/>
            </a:pPr>
            <a:r>
              <a:rPr lang="en-US" sz="1800" dirty="0">
                <a:effectLst/>
                <a:latin typeface="Arial" panose="020B0604020202020204" pitchFamily="34" charset="0"/>
                <a:ea typeface="Open Sans" panose="020B0606030504020204" pitchFamily="34" charset="0"/>
              </a:rPr>
              <a:t>Must use a micro:bit.</a:t>
            </a:r>
            <a:endParaRPr lang="en-US" sz="1800" dirty="0">
              <a:effectLst/>
              <a:latin typeface="Arial" panose="020B0604020202020204" pitchFamily="34" charset="0"/>
              <a:ea typeface="Arial" panose="020B0604020202020204" pitchFamily="34" charset="0"/>
            </a:endParaRPr>
          </a:p>
          <a:p>
            <a:pPr marL="342900" marR="38100" lvl="0" indent="-342900">
              <a:lnSpc>
                <a:spcPct val="115000"/>
              </a:lnSpc>
              <a:spcBef>
                <a:spcPts val="0"/>
              </a:spcBef>
              <a:spcAft>
                <a:spcPts val="0"/>
              </a:spcAft>
              <a:buFont typeface="Wingdings 2" panose="05020102010507070707" pitchFamily="18" charset="2"/>
              <a:buChar char=""/>
            </a:pPr>
            <a:r>
              <a:rPr lang="en-US" sz="1800" dirty="0">
                <a:effectLst/>
                <a:latin typeface="Arial" panose="020B0604020202020204" pitchFamily="34" charset="0"/>
                <a:ea typeface="Open Sans" panose="020B0606030504020204" pitchFamily="34" charset="0"/>
              </a:rPr>
              <a:t>Materials: Any of the provided materials that fit within your budget.</a:t>
            </a:r>
            <a:endParaRPr lang="en-US" sz="1800" dirty="0">
              <a:effectLst/>
              <a:latin typeface="Arial" panose="020B0604020202020204" pitchFamily="34" charset="0"/>
              <a:ea typeface="Arial" panose="020B0604020202020204" pitchFamily="34" charset="0"/>
            </a:endParaRPr>
          </a:p>
          <a:p>
            <a:pPr marL="342900" marR="38100" lvl="0" indent="-342900">
              <a:lnSpc>
                <a:spcPct val="115000"/>
              </a:lnSpc>
              <a:spcBef>
                <a:spcPts val="0"/>
              </a:spcBef>
              <a:spcAft>
                <a:spcPts val="0"/>
              </a:spcAft>
              <a:buFont typeface="Wingdings 2" panose="05020102010507070707" pitchFamily="18" charset="2"/>
              <a:buChar char=""/>
            </a:pPr>
            <a:r>
              <a:rPr lang="en-US" sz="1800" dirty="0">
                <a:effectLst/>
                <a:latin typeface="Arial" panose="020B0604020202020204" pitchFamily="34" charset="0"/>
                <a:ea typeface="Open Sans" panose="020B0606030504020204" pitchFamily="34" charset="0"/>
              </a:rPr>
              <a:t>Time: You have ___ hours/minutes to complete the entire project. </a:t>
            </a:r>
            <a:endParaRPr lang="en-US" sz="1800" dirty="0">
              <a:effectLst/>
              <a:latin typeface="Arial" panose="020B0604020202020204" pitchFamily="34" charset="0"/>
              <a:ea typeface="Arial" panose="020B0604020202020204" pitchFamily="34" charset="0"/>
            </a:endParaRPr>
          </a:p>
          <a:p>
            <a:pPr marL="342900" marR="38100" lvl="0" indent="-342900">
              <a:lnSpc>
                <a:spcPct val="115000"/>
              </a:lnSpc>
              <a:spcBef>
                <a:spcPts val="0"/>
              </a:spcBef>
              <a:spcAft>
                <a:spcPts val="0"/>
              </a:spcAft>
              <a:buFont typeface="Wingdings 2" panose="05020102010507070707" pitchFamily="18" charset="2"/>
              <a:buChar char=""/>
            </a:pPr>
            <a:r>
              <a:rPr lang="en-US" sz="1800" dirty="0">
                <a:effectLst/>
                <a:latin typeface="Arial" panose="020B0604020202020204" pitchFamily="34" charset="0"/>
                <a:ea typeface="Open Sans" panose="020B0606030504020204" pitchFamily="34" charset="0"/>
              </a:rPr>
              <a:t>Budget: You have $___ to use on the provided materials.</a:t>
            </a:r>
            <a:endParaRPr lang="en-US" sz="1800" dirty="0">
              <a:effectLst/>
              <a:latin typeface="Arial" panose="020B0604020202020204" pitchFamily="34" charset="0"/>
              <a:ea typeface="Arial" panose="020B0604020202020204" pitchFamily="34" charset="0"/>
            </a:endParaRPr>
          </a:p>
          <a:p>
            <a:pPr marL="342900" marR="38100" lvl="0" indent="-342900">
              <a:lnSpc>
                <a:spcPct val="115000"/>
              </a:lnSpc>
              <a:spcBef>
                <a:spcPts val="0"/>
              </a:spcBef>
              <a:spcAft>
                <a:spcPts val="0"/>
              </a:spcAft>
              <a:buFont typeface="Wingdings 2" panose="05020102010507070707" pitchFamily="18" charset="2"/>
              <a:buChar char=""/>
            </a:pPr>
            <a:r>
              <a:rPr lang="en-US" sz="1800" dirty="0">
                <a:effectLst/>
                <a:latin typeface="Arial" panose="020B0604020202020204" pitchFamily="34" charset="0"/>
                <a:ea typeface="Open Sans" panose="020B0606030504020204" pitchFamily="34" charset="0"/>
              </a:rPr>
              <a:t>Group size: Must have at least 3 students, with a max of 5.</a:t>
            </a:r>
            <a:endParaRPr lang="en-US"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80170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47B8-ED2D-EE06-BE90-C5C9D94979DF}"/>
              </a:ext>
            </a:extLst>
          </p:cNvPr>
          <p:cNvSpPr>
            <a:spLocks noGrp="1"/>
          </p:cNvSpPr>
          <p:nvPr>
            <p:ph type="title"/>
          </p:nvPr>
        </p:nvSpPr>
        <p:spPr/>
        <p:txBody>
          <a:bodyPr/>
          <a:lstStyle/>
          <a:p>
            <a:pPr algn="ctr"/>
            <a:r>
              <a:rPr lang="en-US" dirty="0"/>
              <a:t>Research the problem</a:t>
            </a:r>
          </a:p>
        </p:txBody>
      </p:sp>
      <p:sp>
        <p:nvSpPr>
          <p:cNvPr id="3" name="Content Placeholder 2">
            <a:extLst>
              <a:ext uri="{FF2B5EF4-FFF2-40B4-BE49-F238E27FC236}">
                <a16:creationId xmlns:a16="http://schemas.microsoft.com/office/drawing/2014/main" id="{DF4EF7C5-6CD0-CC63-6E3A-2A10EC5AAC26}"/>
              </a:ext>
            </a:extLst>
          </p:cNvPr>
          <p:cNvSpPr>
            <a:spLocks noGrp="1"/>
          </p:cNvSpPr>
          <p:nvPr>
            <p:ph idx="1"/>
          </p:nvPr>
        </p:nvSpPr>
        <p:spPr>
          <a:xfrm>
            <a:off x="277586" y="1508760"/>
            <a:ext cx="8711293" cy="3421608"/>
          </a:xfrm>
        </p:spPr>
        <p:txBody>
          <a:bodyPr>
            <a:normAutofit fontScale="92500"/>
          </a:bodyPr>
          <a:lstStyle/>
          <a:p>
            <a:pPr marL="0" marR="69850" indent="0" algn="ctr">
              <a:lnSpc>
                <a:spcPct val="115000"/>
              </a:lnSpc>
              <a:spcBef>
                <a:spcPts val="0"/>
              </a:spcBef>
              <a:spcAft>
                <a:spcPts val="0"/>
              </a:spcAft>
              <a:buNone/>
            </a:pPr>
            <a:r>
              <a:rPr lang="en-US" sz="2800" dirty="0">
                <a:effectLst/>
                <a:latin typeface="Arial" panose="020B0604020202020204" pitchFamily="34" charset="0"/>
                <a:ea typeface="Open Sans" panose="020B0606030504020204" pitchFamily="34" charset="0"/>
              </a:rPr>
              <a:t>You may Google or look up background information about your need/problem. You can look up what products or solutions already exist. You can look up what technology is already created that you can modify to fit your needs. You can also research micro:bits and see what code or tutorials are already available. Use this space to keep track of your research.</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86917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B958-9150-0D72-3403-7CCA2A503B81}"/>
              </a:ext>
            </a:extLst>
          </p:cNvPr>
          <p:cNvSpPr>
            <a:spLocks noGrp="1"/>
          </p:cNvSpPr>
          <p:nvPr>
            <p:ph type="title"/>
          </p:nvPr>
        </p:nvSpPr>
        <p:spPr/>
        <p:txBody>
          <a:bodyPr/>
          <a:lstStyle/>
          <a:p>
            <a:r>
              <a:rPr lang="en-US" dirty="0">
                <a:solidFill>
                  <a:schemeClr val="tx2"/>
                </a:solidFill>
              </a:rPr>
              <a:t>Educational Standards</a:t>
            </a:r>
          </a:p>
        </p:txBody>
      </p:sp>
      <p:sp>
        <p:nvSpPr>
          <p:cNvPr id="5" name="TextBox 4">
            <a:extLst>
              <a:ext uri="{FF2B5EF4-FFF2-40B4-BE49-F238E27FC236}">
                <a16:creationId xmlns:a16="http://schemas.microsoft.com/office/drawing/2014/main" id="{11A28267-057C-1139-F8F0-7D1A0EB5F402}"/>
              </a:ext>
            </a:extLst>
          </p:cNvPr>
          <p:cNvSpPr txBox="1"/>
          <p:nvPr/>
        </p:nvSpPr>
        <p:spPr>
          <a:xfrm>
            <a:off x="353603" y="1461359"/>
            <a:ext cx="8603674" cy="3641766"/>
          </a:xfrm>
          <a:prstGeom prst="rect">
            <a:avLst/>
          </a:prstGeom>
          <a:noFill/>
        </p:spPr>
        <p:txBody>
          <a:bodyPr wrap="square">
            <a:spAutoFit/>
          </a:bodyPr>
          <a:lstStyle/>
          <a:p>
            <a:pPr marL="0" marR="0">
              <a:lnSpc>
                <a:spcPct val="115000"/>
              </a:lnSpc>
              <a:spcBef>
                <a:spcPts val="0"/>
              </a:spcBef>
              <a:spcAft>
                <a:spcPts val="1000"/>
              </a:spcAft>
            </a:pPr>
            <a:r>
              <a:rPr lang="en-US" sz="2000" kern="1200" dirty="0">
                <a:solidFill>
                  <a:schemeClr val="tx1"/>
                </a:solidFill>
                <a:latin typeface="+mn-lt"/>
                <a:ea typeface="+mn-ea"/>
                <a:cs typeface="+mn-cs"/>
              </a:rPr>
              <a:t>3-5-ETS1-1: Define a simple design problem reflecting a need or a want that includes specified criteria for success and constraints on materials, time, or cost.</a:t>
            </a:r>
          </a:p>
          <a:p>
            <a:pPr marL="0" marR="0">
              <a:lnSpc>
                <a:spcPct val="115000"/>
              </a:lnSpc>
              <a:spcBef>
                <a:spcPts val="0"/>
              </a:spcBef>
              <a:spcAft>
                <a:spcPts val="1000"/>
              </a:spcAft>
            </a:pPr>
            <a:r>
              <a:rPr lang="en-US" sz="2000" kern="1200" dirty="0">
                <a:solidFill>
                  <a:schemeClr val="tx1"/>
                </a:solidFill>
                <a:latin typeface="+mn-lt"/>
                <a:ea typeface="+mn-ea"/>
                <a:cs typeface="+mn-cs"/>
              </a:rPr>
              <a:t>3-5-ETS1-2: Generate and compare multiple possible solutions to a problem based on how well each is likely to meet the criteria and constraints of the problem.</a:t>
            </a:r>
          </a:p>
          <a:p>
            <a:pPr marL="0" marR="0">
              <a:lnSpc>
                <a:spcPct val="115000"/>
              </a:lnSpc>
              <a:spcBef>
                <a:spcPts val="0"/>
              </a:spcBef>
              <a:spcAft>
                <a:spcPts val="1000"/>
              </a:spcAft>
            </a:pPr>
            <a:r>
              <a:rPr lang="en-US" sz="2000" kern="1200" dirty="0">
                <a:solidFill>
                  <a:schemeClr val="tx1"/>
                </a:solidFill>
                <a:latin typeface="+mn-lt"/>
                <a:ea typeface="+mn-ea"/>
                <a:cs typeface="+mn-cs"/>
              </a:rPr>
              <a:t>3-5-ETS1-3: Plan and carry out fair tests in which variables are controlled and failure points are considered to identify aspects of a model or prototype that can be improved.</a:t>
            </a:r>
          </a:p>
          <a:p>
            <a:pPr marL="0" marR="0">
              <a:lnSpc>
                <a:spcPct val="115000"/>
              </a:lnSpc>
              <a:spcBef>
                <a:spcPts val="0"/>
              </a:spcBef>
              <a:spcAft>
                <a:spcPts val="1000"/>
              </a:spcAft>
            </a:pPr>
            <a:r>
              <a:rPr lang="en-US" sz="2000" kern="1200" dirty="0">
                <a:solidFill>
                  <a:schemeClr val="tx1"/>
                </a:solidFill>
                <a:latin typeface="+mn-lt"/>
                <a:ea typeface="+mn-ea"/>
                <a:cs typeface="+mn-cs"/>
              </a:rPr>
              <a:t>3-5.OA- Operations and Algebraic Thinking</a:t>
            </a:r>
          </a:p>
        </p:txBody>
      </p:sp>
    </p:spTree>
    <p:extLst>
      <p:ext uri="{BB962C8B-B14F-4D97-AF65-F5344CB8AC3E}">
        <p14:creationId xmlns:p14="http://schemas.microsoft.com/office/powerpoint/2010/main" val="1874299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47B8-ED2D-EE06-BE90-C5C9D94979DF}"/>
              </a:ext>
            </a:extLst>
          </p:cNvPr>
          <p:cNvSpPr>
            <a:spLocks noGrp="1"/>
          </p:cNvSpPr>
          <p:nvPr>
            <p:ph type="title"/>
          </p:nvPr>
        </p:nvSpPr>
        <p:spPr/>
        <p:txBody>
          <a:bodyPr/>
          <a:lstStyle/>
          <a:p>
            <a:pPr algn="ctr"/>
            <a:r>
              <a:rPr lang="en-US" dirty="0"/>
              <a:t>Imagine: Develop Possible Solutions</a:t>
            </a:r>
          </a:p>
        </p:txBody>
      </p:sp>
      <p:sp>
        <p:nvSpPr>
          <p:cNvPr id="3" name="Content Placeholder 2">
            <a:extLst>
              <a:ext uri="{FF2B5EF4-FFF2-40B4-BE49-F238E27FC236}">
                <a16:creationId xmlns:a16="http://schemas.microsoft.com/office/drawing/2014/main" id="{DF4EF7C5-6CD0-CC63-6E3A-2A10EC5AAC26}"/>
              </a:ext>
            </a:extLst>
          </p:cNvPr>
          <p:cNvSpPr>
            <a:spLocks noGrp="1"/>
          </p:cNvSpPr>
          <p:nvPr>
            <p:ph idx="1"/>
          </p:nvPr>
        </p:nvSpPr>
        <p:spPr>
          <a:xfrm>
            <a:off x="277586" y="1508760"/>
            <a:ext cx="8711293" cy="3421608"/>
          </a:xfrm>
        </p:spPr>
        <p:txBody>
          <a:bodyPr>
            <a:normAutofit/>
          </a:bodyPr>
          <a:lstStyle/>
          <a:p>
            <a:pPr marL="0" marR="69850" indent="0" algn="ctr">
              <a:lnSpc>
                <a:spcPct val="115000"/>
              </a:lnSpc>
              <a:spcBef>
                <a:spcPts val="0"/>
              </a:spcBef>
              <a:spcAft>
                <a:spcPts val="0"/>
              </a:spcAft>
              <a:buNone/>
            </a:pPr>
            <a:r>
              <a:rPr lang="en-US" sz="4000" dirty="0">
                <a:effectLst/>
                <a:latin typeface="Arial" panose="020B0604020202020204" pitchFamily="34" charset="0"/>
                <a:ea typeface="Open Sans" panose="020B0606030504020204" pitchFamily="34" charset="0"/>
              </a:rPr>
              <a:t>Brainstorm multiple solutions (at least three) to your problem. You will sketch your ideas and discuss the pros and cons of each solution. </a:t>
            </a:r>
            <a:endParaRPr lang="en-US" sz="5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12690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47B8-ED2D-EE06-BE90-C5C9D94979DF}"/>
              </a:ext>
            </a:extLst>
          </p:cNvPr>
          <p:cNvSpPr>
            <a:spLocks noGrp="1"/>
          </p:cNvSpPr>
          <p:nvPr>
            <p:ph type="title"/>
          </p:nvPr>
        </p:nvSpPr>
        <p:spPr/>
        <p:txBody>
          <a:bodyPr/>
          <a:lstStyle/>
          <a:p>
            <a:pPr algn="ctr"/>
            <a:r>
              <a:rPr lang="en-US" dirty="0"/>
              <a:t>Plan: Select a promising solution </a:t>
            </a:r>
          </a:p>
        </p:txBody>
      </p:sp>
      <p:sp>
        <p:nvSpPr>
          <p:cNvPr id="3" name="Content Placeholder 2">
            <a:extLst>
              <a:ext uri="{FF2B5EF4-FFF2-40B4-BE49-F238E27FC236}">
                <a16:creationId xmlns:a16="http://schemas.microsoft.com/office/drawing/2014/main" id="{DF4EF7C5-6CD0-CC63-6E3A-2A10EC5AAC26}"/>
              </a:ext>
            </a:extLst>
          </p:cNvPr>
          <p:cNvSpPr>
            <a:spLocks noGrp="1"/>
          </p:cNvSpPr>
          <p:nvPr>
            <p:ph idx="1"/>
          </p:nvPr>
        </p:nvSpPr>
        <p:spPr>
          <a:xfrm>
            <a:off x="277586" y="1508760"/>
            <a:ext cx="8711293" cy="3421608"/>
          </a:xfrm>
        </p:spPr>
        <p:txBody>
          <a:bodyPr>
            <a:normAutofit lnSpcReduction="10000"/>
          </a:bodyPr>
          <a:lstStyle/>
          <a:p>
            <a:pPr marL="0" marR="69850" indent="0" algn="ctr">
              <a:lnSpc>
                <a:spcPct val="115000"/>
              </a:lnSpc>
              <a:spcBef>
                <a:spcPts val="0"/>
              </a:spcBef>
              <a:spcAft>
                <a:spcPts val="0"/>
              </a:spcAft>
              <a:buNone/>
            </a:pPr>
            <a:r>
              <a:rPr lang="en-US" sz="2800" dirty="0">
                <a:effectLst/>
                <a:latin typeface="Arial" panose="020B0604020202020204" pitchFamily="34" charset="0"/>
                <a:ea typeface="Open Sans" panose="020B0606030504020204" pitchFamily="34" charset="0"/>
              </a:rPr>
              <a:t>Revisit your need, constraints, criteria, and research from the earlier steps, compare the best ideas, select ONE solution, and make a plan to move forward with it. Do not forget to write out what supplies and materials you will need to build it. You need to draw a diagram of your prototype and label it with what supplies will be used. </a:t>
            </a:r>
            <a:endParaRPr lang="en-US" sz="7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63989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47B8-ED2D-EE06-BE90-C5C9D94979DF}"/>
              </a:ext>
            </a:extLst>
          </p:cNvPr>
          <p:cNvSpPr>
            <a:spLocks noGrp="1"/>
          </p:cNvSpPr>
          <p:nvPr>
            <p:ph type="title"/>
          </p:nvPr>
        </p:nvSpPr>
        <p:spPr/>
        <p:txBody>
          <a:bodyPr/>
          <a:lstStyle/>
          <a:p>
            <a:pPr algn="ctr"/>
            <a:r>
              <a:rPr lang="en-US" dirty="0"/>
              <a:t>Create: build a prototype</a:t>
            </a:r>
          </a:p>
        </p:txBody>
      </p:sp>
      <p:sp>
        <p:nvSpPr>
          <p:cNvPr id="3" name="Content Placeholder 2">
            <a:extLst>
              <a:ext uri="{FF2B5EF4-FFF2-40B4-BE49-F238E27FC236}">
                <a16:creationId xmlns:a16="http://schemas.microsoft.com/office/drawing/2014/main" id="{DF4EF7C5-6CD0-CC63-6E3A-2A10EC5AAC26}"/>
              </a:ext>
            </a:extLst>
          </p:cNvPr>
          <p:cNvSpPr>
            <a:spLocks noGrp="1"/>
          </p:cNvSpPr>
          <p:nvPr>
            <p:ph idx="1"/>
          </p:nvPr>
        </p:nvSpPr>
        <p:spPr>
          <a:xfrm>
            <a:off x="277586" y="1508760"/>
            <a:ext cx="8711293" cy="3421608"/>
          </a:xfrm>
        </p:spPr>
        <p:txBody>
          <a:bodyPr>
            <a:normAutofit fontScale="92500"/>
          </a:bodyPr>
          <a:lstStyle/>
          <a:p>
            <a:pPr marL="0" marR="0" indent="0">
              <a:lnSpc>
                <a:spcPct val="115000"/>
              </a:lnSpc>
              <a:spcBef>
                <a:spcPts val="0"/>
              </a:spcBef>
              <a:spcAft>
                <a:spcPts val="0"/>
              </a:spcAft>
              <a:buNone/>
            </a:pPr>
            <a:r>
              <a:rPr lang="en-US" sz="1800" dirty="0">
                <a:effectLst/>
                <a:latin typeface="Arial" panose="020B0604020202020204" pitchFamily="34" charset="0"/>
                <a:ea typeface="Open Sans" panose="020B0606030504020204" pitchFamily="34" charset="0"/>
              </a:rPr>
              <a:t>Building a prototype makes your ideas real! These early versions of the design solution help your team verify whether the design meets the original challenge objectives. Push yourself for creativity, imagination, and excellence in design. There should be three parts to building the prototype. Check off each one once it is completed. </a:t>
            </a:r>
            <a:endParaRPr lang="en-US" sz="1800" dirty="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Wingdings 2" panose="05020102010507070707" pitchFamily="18" charset="2"/>
              <a:buChar char=""/>
            </a:pPr>
            <a:r>
              <a:rPr lang="en-US" sz="1800" dirty="0">
                <a:effectLst/>
                <a:latin typeface="Arial" panose="020B0604020202020204" pitchFamily="34" charset="0"/>
                <a:ea typeface="Open Sans" panose="020B0606030504020204" pitchFamily="34" charset="0"/>
              </a:rPr>
              <a:t>Construction: Build your prototype using the micro:bit and other materials that you purchased for your design. </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Wingdings 2" panose="05020102010507070707" pitchFamily="18" charset="2"/>
              <a:buChar char=""/>
            </a:pPr>
            <a:r>
              <a:rPr lang="en-US" sz="1800" dirty="0">
                <a:effectLst/>
                <a:latin typeface="Arial" panose="020B0604020202020204" pitchFamily="34" charset="0"/>
                <a:ea typeface="Open Sans" panose="020B0606030504020204" pitchFamily="34" charset="0"/>
              </a:rPr>
              <a:t>Programming: Program the micro:bit to perform the necessary functions for your communication tool. </a:t>
            </a:r>
            <a:endParaRPr lang="en-US" sz="1800" dirty="0">
              <a:latin typeface="Arial" panose="020B0604020202020204" pitchFamily="34" charset="0"/>
              <a:ea typeface="Open Sans" panose="020B0606030504020204" pitchFamily="34" charset="0"/>
            </a:endParaRPr>
          </a:p>
          <a:p>
            <a:pPr marL="342900" marR="0" lvl="0" indent="-342900">
              <a:lnSpc>
                <a:spcPct val="115000"/>
              </a:lnSpc>
              <a:spcBef>
                <a:spcPts val="0"/>
              </a:spcBef>
              <a:spcAft>
                <a:spcPts val="0"/>
              </a:spcAft>
              <a:buFont typeface="Wingdings 2" panose="05020102010507070707" pitchFamily="18" charset="2"/>
              <a:buChar char=""/>
            </a:pPr>
            <a:r>
              <a:rPr lang="en-US" sz="1800" dirty="0">
                <a:effectLst/>
                <a:latin typeface="Arial" panose="020B0604020202020204" pitchFamily="34" charset="0"/>
                <a:ea typeface="Open Sans" panose="020B0606030504020204" pitchFamily="34" charset="0"/>
              </a:rPr>
              <a:t>Instructions: Create easy-to-understand instructions on how to use your prototype.</a:t>
            </a:r>
            <a:endParaRPr lang="en-US" sz="7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869154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47B8-ED2D-EE06-BE90-C5C9D94979DF}"/>
              </a:ext>
            </a:extLst>
          </p:cNvPr>
          <p:cNvSpPr>
            <a:spLocks noGrp="1"/>
          </p:cNvSpPr>
          <p:nvPr>
            <p:ph type="title"/>
          </p:nvPr>
        </p:nvSpPr>
        <p:spPr/>
        <p:txBody>
          <a:bodyPr/>
          <a:lstStyle/>
          <a:p>
            <a:pPr algn="ctr"/>
            <a:r>
              <a:rPr lang="en-US" dirty="0"/>
              <a:t>Test and Evaluate Prototype</a:t>
            </a:r>
          </a:p>
        </p:txBody>
      </p:sp>
      <p:sp>
        <p:nvSpPr>
          <p:cNvPr id="3" name="Content Placeholder 2">
            <a:extLst>
              <a:ext uri="{FF2B5EF4-FFF2-40B4-BE49-F238E27FC236}">
                <a16:creationId xmlns:a16="http://schemas.microsoft.com/office/drawing/2014/main" id="{DF4EF7C5-6CD0-CC63-6E3A-2A10EC5AAC26}"/>
              </a:ext>
            </a:extLst>
          </p:cNvPr>
          <p:cNvSpPr>
            <a:spLocks noGrp="1"/>
          </p:cNvSpPr>
          <p:nvPr>
            <p:ph idx="1"/>
          </p:nvPr>
        </p:nvSpPr>
        <p:spPr>
          <a:xfrm>
            <a:off x="195944" y="1508760"/>
            <a:ext cx="8792936" cy="3421608"/>
          </a:xfrm>
        </p:spPr>
        <p:txBody>
          <a:bodyPr>
            <a:normAutofit/>
          </a:bodyPr>
          <a:lstStyle/>
          <a:p>
            <a:pPr marL="0" marR="0" indent="0" algn="ctr">
              <a:lnSpc>
                <a:spcPct val="115000"/>
              </a:lnSpc>
              <a:spcBef>
                <a:spcPts val="0"/>
              </a:spcBef>
              <a:spcAft>
                <a:spcPts val="0"/>
              </a:spcAft>
              <a:buNone/>
            </a:pPr>
            <a:r>
              <a:rPr lang="en-US" sz="3200" dirty="0">
                <a:effectLst/>
                <a:latin typeface="Arial" panose="020B0604020202020204" pitchFamily="34" charset="0"/>
                <a:ea typeface="Open Sans" panose="020B0606030504020204" pitchFamily="34" charset="0"/>
              </a:rPr>
              <a:t>Test your prototype to make sure it works and solves the need/problem. Have each person in the group test it and give their feedback on how it went. Talk as a group about what worked, what did not work, and what could be improved.  </a:t>
            </a:r>
            <a:endParaRPr lang="en-US" sz="107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550318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47B8-ED2D-EE06-BE90-C5C9D94979DF}"/>
              </a:ext>
            </a:extLst>
          </p:cNvPr>
          <p:cNvSpPr>
            <a:spLocks noGrp="1"/>
          </p:cNvSpPr>
          <p:nvPr>
            <p:ph type="title"/>
          </p:nvPr>
        </p:nvSpPr>
        <p:spPr/>
        <p:txBody>
          <a:bodyPr/>
          <a:lstStyle/>
          <a:p>
            <a:pPr algn="ctr"/>
            <a:r>
              <a:rPr lang="en-US" dirty="0"/>
              <a:t>Improve: Redesign as needed</a:t>
            </a:r>
          </a:p>
        </p:txBody>
      </p:sp>
      <p:sp>
        <p:nvSpPr>
          <p:cNvPr id="3" name="Content Placeholder 2">
            <a:extLst>
              <a:ext uri="{FF2B5EF4-FFF2-40B4-BE49-F238E27FC236}">
                <a16:creationId xmlns:a16="http://schemas.microsoft.com/office/drawing/2014/main" id="{DF4EF7C5-6CD0-CC63-6E3A-2A10EC5AAC26}"/>
              </a:ext>
            </a:extLst>
          </p:cNvPr>
          <p:cNvSpPr>
            <a:spLocks noGrp="1"/>
          </p:cNvSpPr>
          <p:nvPr>
            <p:ph idx="1"/>
          </p:nvPr>
        </p:nvSpPr>
        <p:spPr>
          <a:xfrm>
            <a:off x="277586" y="1508760"/>
            <a:ext cx="8711293" cy="3421608"/>
          </a:xfrm>
        </p:spPr>
        <p:txBody>
          <a:bodyPr>
            <a:normAutofit fontScale="92500"/>
          </a:bodyPr>
          <a:lstStyle/>
          <a:p>
            <a:pPr marL="0" marR="0" indent="0" algn="ctr">
              <a:lnSpc>
                <a:spcPct val="115000"/>
              </a:lnSpc>
              <a:spcBef>
                <a:spcPts val="0"/>
              </a:spcBef>
              <a:spcAft>
                <a:spcPts val="0"/>
              </a:spcAft>
              <a:buNone/>
            </a:pPr>
            <a:r>
              <a:rPr lang="en-US" sz="4000" dirty="0">
                <a:effectLst/>
                <a:latin typeface="Arial" panose="020B0604020202020204" pitchFamily="34" charset="0"/>
                <a:ea typeface="Open Sans" panose="020B0606030504020204" pitchFamily="34" charset="0"/>
              </a:rPr>
              <a:t>Make revisions. Draw new designs if needed. Try out other materials if the ones you originally had did not work. You may test and improve as many times as needed, or until your time is up.</a:t>
            </a:r>
            <a:endParaRPr lang="en-US" sz="319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54754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60AA-7114-95D6-5F4F-FD53387BE456}"/>
              </a:ext>
            </a:extLst>
          </p:cNvPr>
          <p:cNvSpPr>
            <a:spLocks noGrp="1"/>
          </p:cNvSpPr>
          <p:nvPr>
            <p:ph type="title"/>
          </p:nvPr>
        </p:nvSpPr>
        <p:spPr/>
        <p:txBody>
          <a:bodyPr/>
          <a:lstStyle/>
          <a:p>
            <a:pPr>
              <a:lnSpc>
                <a:spcPct val="200000"/>
              </a:lnSpc>
            </a:pPr>
            <a:r>
              <a:rPr lang="en-US" dirty="0">
                <a:solidFill>
                  <a:schemeClr val="bg2"/>
                </a:solidFill>
              </a:rPr>
              <a:t>Presentation,  Reflection, extension, and assessment</a:t>
            </a:r>
          </a:p>
        </p:txBody>
      </p:sp>
    </p:spTree>
    <p:extLst>
      <p:ext uri="{BB962C8B-B14F-4D97-AF65-F5344CB8AC3E}">
        <p14:creationId xmlns:p14="http://schemas.microsoft.com/office/powerpoint/2010/main" val="3545430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B958-9150-0D72-3403-7CCA2A503B81}"/>
              </a:ext>
            </a:extLst>
          </p:cNvPr>
          <p:cNvSpPr>
            <a:spLocks noGrp="1"/>
          </p:cNvSpPr>
          <p:nvPr>
            <p:ph type="title"/>
          </p:nvPr>
        </p:nvSpPr>
        <p:spPr/>
        <p:txBody>
          <a:bodyPr/>
          <a:lstStyle/>
          <a:p>
            <a:pPr algn="ctr"/>
            <a:r>
              <a:rPr lang="en-US" dirty="0">
                <a:solidFill>
                  <a:schemeClr val="tx2"/>
                </a:solidFill>
              </a:rPr>
              <a:t>Presentation</a:t>
            </a:r>
          </a:p>
        </p:txBody>
      </p:sp>
      <p:sp>
        <p:nvSpPr>
          <p:cNvPr id="5" name="TextBox 4">
            <a:extLst>
              <a:ext uri="{FF2B5EF4-FFF2-40B4-BE49-F238E27FC236}">
                <a16:creationId xmlns:a16="http://schemas.microsoft.com/office/drawing/2014/main" id="{11A28267-057C-1139-F8F0-7D1A0EB5F402}"/>
              </a:ext>
            </a:extLst>
          </p:cNvPr>
          <p:cNvSpPr txBox="1"/>
          <p:nvPr/>
        </p:nvSpPr>
        <p:spPr>
          <a:xfrm>
            <a:off x="353603" y="1461359"/>
            <a:ext cx="8603674" cy="3240439"/>
          </a:xfrm>
          <a:prstGeom prst="rect">
            <a:avLst/>
          </a:prstGeom>
          <a:noFill/>
        </p:spPr>
        <p:txBody>
          <a:bodyPr wrap="square">
            <a:spAutoFit/>
          </a:bodyPr>
          <a:lstStyle/>
          <a:p>
            <a:pPr marL="0" marR="0">
              <a:lnSpc>
                <a:spcPct val="115000"/>
              </a:lnSpc>
              <a:spcBef>
                <a:spcPts val="0"/>
              </a:spcBef>
              <a:spcAft>
                <a:spcPts val="1000"/>
              </a:spcAft>
            </a:pPr>
            <a:r>
              <a:rPr lang="en-US" sz="3600" kern="1200" dirty="0">
                <a:solidFill>
                  <a:schemeClr val="tx1"/>
                </a:solidFill>
                <a:latin typeface="+mn-lt"/>
                <a:ea typeface="+mn-ea"/>
                <a:cs typeface="+mn-cs"/>
              </a:rPr>
              <a:t>Each group will present their problem, solution, and the process they followed to the class. Students can also try out other groups’ prototypes, but be sure to be careful with them. </a:t>
            </a:r>
          </a:p>
        </p:txBody>
      </p:sp>
    </p:spTree>
    <p:extLst>
      <p:ext uri="{BB962C8B-B14F-4D97-AF65-F5344CB8AC3E}">
        <p14:creationId xmlns:p14="http://schemas.microsoft.com/office/powerpoint/2010/main" val="642342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B958-9150-0D72-3403-7CCA2A503B81}"/>
              </a:ext>
            </a:extLst>
          </p:cNvPr>
          <p:cNvSpPr>
            <a:spLocks noGrp="1"/>
          </p:cNvSpPr>
          <p:nvPr>
            <p:ph type="title"/>
          </p:nvPr>
        </p:nvSpPr>
        <p:spPr/>
        <p:txBody>
          <a:bodyPr/>
          <a:lstStyle/>
          <a:p>
            <a:pPr algn="ctr"/>
            <a:r>
              <a:rPr lang="en-US" dirty="0">
                <a:solidFill>
                  <a:schemeClr val="tx2"/>
                </a:solidFill>
              </a:rPr>
              <a:t>Reflection</a:t>
            </a:r>
          </a:p>
        </p:txBody>
      </p:sp>
      <p:sp>
        <p:nvSpPr>
          <p:cNvPr id="5" name="TextBox 4">
            <a:extLst>
              <a:ext uri="{FF2B5EF4-FFF2-40B4-BE49-F238E27FC236}">
                <a16:creationId xmlns:a16="http://schemas.microsoft.com/office/drawing/2014/main" id="{11A28267-057C-1139-F8F0-7D1A0EB5F402}"/>
              </a:ext>
            </a:extLst>
          </p:cNvPr>
          <p:cNvSpPr txBox="1"/>
          <p:nvPr/>
        </p:nvSpPr>
        <p:spPr>
          <a:xfrm>
            <a:off x="353603" y="1461359"/>
            <a:ext cx="8603674" cy="3134961"/>
          </a:xfrm>
          <a:prstGeom prst="rect">
            <a:avLst/>
          </a:prstGeom>
          <a:noFill/>
        </p:spPr>
        <p:txBody>
          <a:bodyPr wrap="square">
            <a:spAutoFit/>
          </a:bodyPr>
          <a:lstStyle/>
          <a:p>
            <a:pPr marL="285750" marR="0" indent="-285750">
              <a:lnSpc>
                <a:spcPct val="115000"/>
              </a:lnSpc>
              <a:spcBef>
                <a:spcPts val="0"/>
              </a:spcBef>
              <a:spcAft>
                <a:spcPts val="1000"/>
              </a:spcAft>
              <a:buClr>
                <a:schemeClr val="bg1"/>
              </a:buClr>
              <a:buFont typeface="Arial" panose="020B0604020202020204" pitchFamily="34" charset="0"/>
              <a:buChar char="•"/>
            </a:pPr>
            <a:r>
              <a:rPr lang="en-US" sz="1800" kern="1200" dirty="0">
                <a:solidFill>
                  <a:schemeClr val="bg2"/>
                </a:solidFill>
                <a:latin typeface="+mn-lt"/>
                <a:ea typeface="+mn-ea"/>
                <a:cs typeface="+mn-cs"/>
              </a:rPr>
              <a:t>What was the biggest challenge you faced during the project, and how did you overcome it?</a:t>
            </a:r>
          </a:p>
          <a:p>
            <a:pPr marL="285750" marR="0" indent="-285750">
              <a:lnSpc>
                <a:spcPct val="115000"/>
              </a:lnSpc>
              <a:spcBef>
                <a:spcPts val="0"/>
              </a:spcBef>
              <a:spcAft>
                <a:spcPts val="1000"/>
              </a:spcAft>
              <a:buClr>
                <a:schemeClr val="bg1"/>
              </a:buClr>
              <a:buFont typeface="Arial" panose="020B0604020202020204" pitchFamily="34" charset="0"/>
              <a:buChar char="•"/>
            </a:pPr>
            <a:r>
              <a:rPr lang="en-US" sz="1800" kern="1200" dirty="0">
                <a:solidFill>
                  <a:schemeClr val="bg2"/>
                </a:solidFill>
                <a:latin typeface="+mn-lt"/>
                <a:ea typeface="+mn-ea"/>
                <a:cs typeface="+mn-cs"/>
              </a:rPr>
              <a:t>How did working with your group members help you in completing the project?</a:t>
            </a:r>
          </a:p>
          <a:p>
            <a:pPr marL="285750" marR="0" indent="-285750">
              <a:lnSpc>
                <a:spcPct val="115000"/>
              </a:lnSpc>
              <a:spcBef>
                <a:spcPts val="0"/>
              </a:spcBef>
              <a:spcAft>
                <a:spcPts val="1000"/>
              </a:spcAft>
              <a:buClr>
                <a:schemeClr val="bg1"/>
              </a:buClr>
              <a:buFont typeface="Arial" panose="020B0604020202020204" pitchFamily="34" charset="0"/>
              <a:buChar char="•"/>
            </a:pPr>
            <a:r>
              <a:rPr lang="en-US" sz="1800" kern="1200" dirty="0">
                <a:solidFill>
                  <a:schemeClr val="bg2"/>
                </a:solidFill>
                <a:latin typeface="+mn-lt"/>
                <a:ea typeface="+mn-ea"/>
                <a:cs typeface="+mn-cs"/>
              </a:rPr>
              <a:t>Describe a new idea or insight you gained about communication and its importance through this activity.</a:t>
            </a:r>
          </a:p>
          <a:p>
            <a:pPr marL="285750" marR="0" indent="-285750">
              <a:lnSpc>
                <a:spcPct val="115000"/>
              </a:lnSpc>
              <a:spcBef>
                <a:spcPts val="0"/>
              </a:spcBef>
              <a:spcAft>
                <a:spcPts val="1000"/>
              </a:spcAft>
              <a:buClr>
                <a:schemeClr val="bg1"/>
              </a:buClr>
              <a:buFont typeface="Arial" panose="020B0604020202020204" pitchFamily="34" charset="0"/>
              <a:buChar char="•"/>
            </a:pPr>
            <a:r>
              <a:rPr lang="en-US" sz="1800" kern="1200" dirty="0">
                <a:solidFill>
                  <a:schemeClr val="bg2"/>
                </a:solidFill>
                <a:latin typeface="+mn-lt"/>
                <a:ea typeface="+mn-ea"/>
                <a:cs typeface="+mn-cs"/>
              </a:rPr>
              <a:t>How did using the micro:bit enhance your design and communication tool?</a:t>
            </a:r>
          </a:p>
          <a:p>
            <a:pPr marL="285750" marR="0" indent="-285750">
              <a:lnSpc>
                <a:spcPct val="115000"/>
              </a:lnSpc>
              <a:spcBef>
                <a:spcPts val="0"/>
              </a:spcBef>
              <a:spcAft>
                <a:spcPts val="1000"/>
              </a:spcAft>
              <a:buClr>
                <a:schemeClr val="bg1"/>
              </a:buClr>
              <a:buFont typeface="Arial" panose="020B0604020202020204" pitchFamily="34" charset="0"/>
              <a:buChar char="•"/>
            </a:pPr>
            <a:r>
              <a:rPr lang="en-US" sz="1800" kern="1200" dirty="0">
                <a:solidFill>
                  <a:schemeClr val="bg2"/>
                </a:solidFill>
                <a:latin typeface="+mn-lt"/>
                <a:ea typeface="+mn-ea"/>
                <a:cs typeface="+mn-cs"/>
              </a:rPr>
              <a:t>If you had more time or resources, what additional features or changes would you make to your prototype?</a:t>
            </a:r>
          </a:p>
        </p:txBody>
      </p:sp>
    </p:spTree>
    <p:extLst>
      <p:ext uri="{BB962C8B-B14F-4D97-AF65-F5344CB8AC3E}">
        <p14:creationId xmlns:p14="http://schemas.microsoft.com/office/powerpoint/2010/main" val="116236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B958-9150-0D72-3403-7CCA2A503B81}"/>
              </a:ext>
            </a:extLst>
          </p:cNvPr>
          <p:cNvSpPr>
            <a:spLocks noGrp="1"/>
          </p:cNvSpPr>
          <p:nvPr>
            <p:ph type="title"/>
          </p:nvPr>
        </p:nvSpPr>
        <p:spPr/>
        <p:txBody>
          <a:bodyPr/>
          <a:lstStyle/>
          <a:p>
            <a:pPr algn="ctr"/>
            <a:r>
              <a:rPr lang="en-US" dirty="0">
                <a:solidFill>
                  <a:schemeClr val="tx2"/>
                </a:solidFill>
              </a:rPr>
              <a:t>Extension activities </a:t>
            </a:r>
          </a:p>
        </p:txBody>
      </p:sp>
      <p:sp>
        <p:nvSpPr>
          <p:cNvPr id="5" name="TextBox 4">
            <a:extLst>
              <a:ext uri="{FF2B5EF4-FFF2-40B4-BE49-F238E27FC236}">
                <a16:creationId xmlns:a16="http://schemas.microsoft.com/office/drawing/2014/main" id="{11A28267-057C-1139-F8F0-7D1A0EB5F402}"/>
              </a:ext>
            </a:extLst>
          </p:cNvPr>
          <p:cNvSpPr txBox="1"/>
          <p:nvPr/>
        </p:nvSpPr>
        <p:spPr>
          <a:xfrm>
            <a:off x="353603" y="1461359"/>
            <a:ext cx="8603674" cy="2241383"/>
          </a:xfrm>
          <a:prstGeom prst="rect">
            <a:avLst/>
          </a:prstGeom>
          <a:noFill/>
        </p:spPr>
        <p:txBody>
          <a:bodyPr wrap="square">
            <a:spAutoFit/>
          </a:bodyPr>
          <a:lstStyle/>
          <a:p>
            <a:pPr marL="285750" marR="0" indent="-285750">
              <a:lnSpc>
                <a:spcPct val="115000"/>
              </a:lnSpc>
              <a:spcBef>
                <a:spcPts val="0"/>
              </a:spcBef>
              <a:spcAft>
                <a:spcPts val="1000"/>
              </a:spcAft>
              <a:buClr>
                <a:schemeClr val="bg1"/>
              </a:buClr>
              <a:buFont typeface="Arial" panose="020B0604020202020204" pitchFamily="34" charset="0"/>
              <a:buChar char="•"/>
            </a:pPr>
            <a:r>
              <a:rPr lang="en-US" sz="1800" kern="1200" dirty="0">
                <a:solidFill>
                  <a:schemeClr val="bg2"/>
                </a:solidFill>
                <a:latin typeface="+mn-lt"/>
                <a:ea typeface="+mn-ea"/>
                <a:cs typeface="+mn-cs"/>
              </a:rPr>
              <a:t>Research Project: Students could research historical communication tools and compare them to modern technology.</a:t>
            </a:r>
          </a:p>
          <a:p>
            <a:pPr marL="285750" marR="0" indent="-285750">
              <a:lnSpc>
                <a:spcPct val="115000"/>
              </a:lnSpc>
              <a:spcBef>
                <a:spcPts val="0"/>
              </a:spcBef>
              <a:spcAft>
                <a:spcPts val="1000"/>
              </a:spcAft>
              <a:buClr>
                <a:schemeClr val="bg1"/>
              </a:buClr>
              <a:buFont typeface="Arial" panose="020B0604020202020204" pitchFamily="34" charset="0"/>
              <a:buChar char="•"/>
            </a:pPr>
            <a:r>
              <a:rPr lang="en-US" sz="1800" kern="1200" dirty="0">
                <a:solidFill>
                  <a:schemeClr val="bg2"/>
                </a:solidFill>
                <a:latin typeface="+mn-lt"/>
                <a:ea typeface="+mn-ea"/>
                <a:cs typeface="+mn-cs"/>
              </a:rPr>
              <a:t>Guest Speaker: You could invite a neuroscientist or engineer to talk about real-world applications of communication technology.</a:t>
            </a:r>
          </a:p>
          <a:p>
            <a:pPr marL="285750" marR="0" indent="-285750">
              <a:lnSpc>
                <a:spcPct val="115000"/>
              </a:lnSpc>
              <a:spcBef>
                <a:spcPts val="0"/>
              </a:spcBef>
              <a:spcAft>
                <a:spcPts val="1000"/>
              </a:spcAft>
              <a:buClr>
                <a:schemeClr val="bg1"/>
              </a:buClr>
              <a:buFont typeface="Arial" panose="020B0604020202020204" pitchFamily="34" charset="0"/>
              <a:buChar char="•"/>
            </a:pPr>
            <a:r>
              <a:rPr lang="en-US" sz="1800" kern="1200" dirty="0">
                <a:solidFill>
                  <a:schemeClr val="bg2"/>
                </a:solidFill>
                <a:latin typeface="+mn-lt"/>
                <a:ea typeface="+mn-ea"/>
                <a:cs typeface="+mn-cs"/>
              </a:rPr>
              <a:t>Language Diversity: Explore different languages and how the brain processes them, discussing multilingual communication tools. </a:t>
            </a:r>
          </a:p>
        </p:txBody>
      </p:sp>
    </p:spTree>
    <p:extLst>
      <p:ext uri="{BB962C8B-B14F-4D97-AF65-F5344CB8AC3E}">
        <p14:creationId xmlns:p14="http://schemas.microsoft.com/office/powerpoint/2010/main" val="1026210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B958-9150-0D72-3403-7CCA2A503B81}"/>
              </a:ext>
            </a:extLst>
          </p:cNvPr>
          <p:cNvSpPr>
            <a:spLocks noGrp="1"/>
          </p:cNvSpPr>
          <p:nvPr>
            <p:ph type="title"/>
          </p:nvPr>
        </p:nvSpPr>
        <p:spPr/>
        <p:txBody>
          <a:bodyPr/>
          <a:lstStyle/>
          <a:p>
            <a:pPr algn="ctr"/>
            <a:r>
              <a:rPr lang="en-US" dirty="0">
                <a:solidFill>
                  <a:schemeClr val="tx2"/>
                </a:solidFill>
              </a:rPr>
              <a:t>Post-Activity Assessment</a:t>
            </a:r>
          </a:p>
        </p:txBody>
      </p:sp>
      <p:sp>
        <p:nvSpPr>
          <p:cNvPr id="5" name="TextBox 4">
            <a:extLst>
              <a:ext uri="{FF2B5EF4-FFF2-40B4-BE49-F238E27FC236}">
                <a16:creationId xmlns:a16="http://schemas.microsoft.com/office/drawing/2014/main" id="{11A28267-057C-1139-F8F0-7D1A0EB5F402}"/>
              </a:ext>
            </a:extLst>
          </p:cNvPr>
          <p:cNvSpPr txBox="1"/>
          <p:nvPr/>
        </p:nvSpPr>
        <p:spPr>
          <a:xfrm>
            <a:off x="163286" y="1485900"/>
            <a:ext cx="8793991" cy="3390287"/>
          </a:xfrm>
          <a:prstGeom prst="rect">
            <a:avLst/>
          </a:prstGeom>
          <a:noFill/>
        </p:spPr>
        <p:txBody>
          <a:bodyPr wrap="square">
            <a:spAutoFit/>
          </a:bodyPr>
          <a:lstStyle/>
          <a:p>
            <a:pPr marL="228600" marR="0" lvl="0" indent="-228600">
              <a:lnSpc>
                <a:spcPct val="115000"/>
              </a:lnSpc>
              <a:spcBef>
                <a:spcPts val="0"/>
              </a:spcBef>
              <a:spcAft>
                <a:spcPts val="0"/>
              </a:spcAft>
              <a:buClr>
                <a:schemeClr val="bg1"/>
              </a:buClr>
              <a:buFont typeface="+mj-lt"/>
              <a:buAutoNum type="arabicPeriod"/>
              <a:tabLst>
                <a:tab pos="457200" algn="l"/>
              </a:tabLst>
            </a:pPr>
            <a:r>
              <a:rPr lang="en-US" sz="1100" b="1" dirty="0">
                <a:solidFill>
                  <a:schemeClr val="bg2"/>
                </a:solidFill>
                <a:effectLst/>
                <a:latin typeface="+mn-lt"/>
                <a:ea typeface="Cambria" panose="02040503050406030204" pitchFamily="18" charset="0"/>
                <a:cs typeface="Arial" panose="020B0604020202020204" pitchFamily="34" charset="0"/>
              </a:rPr>
              <a:t>What is the primary role of the brain in communication?</a:t>
            </a:r>
            <a:br>
              <a:rPr lang="en-US" sz="1100" b="1" dirty="0">
                <a:solidFill>
                  <a:schemeClr val="bg2"/>
                </a:solidFill>
                <a:latin typeface="+mn-lt"/>
                <a:ea typeface="Cambria" panose="02040503050406030204" pitchFamily="18" charset="0"/>
                <a:cs typeface="Arial" panose="020B0604020202020204" pitchFamily="34" charset="0"/>
              </a:rPr>
            </a:br>
            <a:r>
              <a:rPr lang="en-US" sz="1100" dirty="0">
                <a:solidFill>
                  <a:schemeClr val="bg2"/>
                </a:solidFill>
                <a:effectLst/>
                <a:latin typeface="+mn-lt"/>
                <a:ea typeface="Cambria" panose="02040503050406030204" pitchFamily="18" charset="0"/>
                <a:cs typeface="Times New Roman" panose="02020603050405020304" pitchFamily="18" charset="0"/>
              </a:rPr>
              <a:t>A) To send signals to the muscles</a:t>
            </a:r>
            <a:br>
              <a:rPr lang="en-US" sz="1100" dirty="0">
                <a:solidFill>
                  <a:schemeClr val="bg2"/>
                </a:solidFill>
                <a:latin typeface="+mn-lt"/>
                <a:ea typeface="Cambria" panose="02040503050406030204" pitchFamily="18" charset="0"/>
                <a:cs typeface="Times New Roman" panose="02020603050405020304" pitchFamily="18" charset="0"/>
              </a:rPr>
            </a:br>
            <a:r>
              <a:rPr lang="en-US" sz="1100" dirty="0">
                <a:solidFill>
                  <a:schemeClr val="bg2"/>
                </a:solidFill>
                <a:effectLst/>
                <a:latin typeface="+mn-lt"/>
                <a:ea typeface="Cambria" panose="02040503050406030204" pitchFamily="18" charset="0"/>
                <a:cs typeface="Times New Roman" panose="02020603050405020304" pitchFamily="18" charset="0"/>
              </a:rPr>
              <a:t>B) To process and understand spoken and written language</a:t>
            </a:r>
            <a:br>
              <a:rPr lang="en-US" sz="1100" dirty="0">
                <a:solidFill>
                  <a:schemeClr val="bg2"/>
                </a:solidFill>
                <a:latin typeface="+mn-lt"/>
                <a:ea typeface="Cambria" panose="02040503050406030204" pitchFamily="18" charset="0"/>
                <a:cs typeface="Times New Roman" panose="02020603050405020304" pitchFamily="18" charset="0"/>
              </a:rPr>
            </a:br>
            <a:r>
              <a:rPr lang="en-US" sz="1100" dirty="0">
                <a:solidFill>
                  <a:schemeClr val="bg2"/>
                </a:solidFill>
                <a:effectLst/>
                <a:latin typeface="+mn-lt"/>
                <a:ea typeface="Cambria" panose="02040503050406030204" pitchFamily="18" charset="0"/>
                <a:cs typeface="Times New Roman" panose="02020603050405020304" pitchFamily="18" charset="0"/>
              </a:rPr>
              <a:t>C) To regulate heart rate</a:t>
            </a:r>
            <a:br>
              <a:rPr lang="en-US" sz="1100" dirty="0">
                <a:solidFill>
                  <a:schemeClr val="bg2"/>
                </a:solidFill>
                <a:latin typeface="+mn-lt"/>
                <a:ea typeface="Cambria" panose="02040503050406030204" pitchFamily="18" charset="0"/>
                <a:cs typeface="Times New Roman" panose="02020603050405020304" pitchFamily="18" charset="0"/>
              </a:rPr>
            </a:br>
            <a:r>
              <a:rPr lang="en-US" sz="1100" dirty="0">
                <a:solidFill>
                  <a:schemeClr val="bg2"/>
                </a:solidFill>
                <a:effectLst/>
                <a:latin typeface="+mn-lt"/>
                <a:ea typeface="Cambria" panose="02040503050406030204" pitchFamily="18" charset="0"/>
                <a:cs typeface="Times New Roman" panose="02020603050405020304" pitchFamily="18" charset="0"/>
              </a:rPr>
              <a:t>D) To control breathing</a:t>
            </a:r>
          </a:p>
          <a:p>
            <a:pPr marL="228600" marR="0" lvl="0" indent="-228600">
              <a:lnSpc>
                <a:spcPct val="115000"/>
              </a:lnSpc>
              <a:spcBef>
                <a:spcPts val="0"/>
              </a:spcBef>
              <a:spcAft>
                <a:spcPts val="0"/>
              </a:spcAft>
              <a:buClr>
                <a:schemeClr val="bg1"/>
              </a:buClr>
              <a:buFont typeface="+mj-lt"/>
              <a:buAutoNum type="arabicPeriod"/>
              <a:tabLst>
                <a:tab pos="457200" algn="l"/>
              </a:tabLst>
            </a:pPr>
            <a:r>
              <a:rPr lang="en-US" sz="1100" b="1" dirty="0">
                <a:solidFill>
                  <a:schemeClr val="bg2"/>
                </a:solidFill>
                <a:effectLst/>
                <a:latin typeface="+mn-lt"/>
                <a:ea typeface="Cambria" panose="02040503050406030204" pitchFamily="18" charset="0"/>
                <a:cs typeface="Arial" panose="020B0604020202020204" pitchFamily="34" charset="0"/>
              </a:rPr>
              <a:t>Which part of the micro:bit</a:t>
            </a:r>
            <a:r>
              <a:rPr lang="en-US" sz="1100" dirty="0">
                <a:solidFill>
                  <a:schemeClr val="bg2"/>
                </a:solidFill>
                <a:latin typeface="+mn-lt"/>
                <a:ea typeface="Cambria" panose="02040503050406030204" pitchFamily="18" charset="0"/>
                <a:cs typeface="Arial" panose="020B0604020202020204" pitchFamily="34" charset="0"/>
              </a:rPr>
              <a:t> </a:t>
            </a:r>
            <a:r>
              <a:rPr lang="en-US" sz="1100" b="1" dirty="0">
                <a:solidFill>
                  <a:schemeClr val="bg2"/>
                </a:solidFill>
                <a:effectLst/>
                <a:latin typeface="+mn-lt"/>
                <a:ea typeface="Cambria" panose="02040503050406030204" pitchFamily="18" charset="0"/>
                <a:cs typeface="Arial" panose="020B0604020202020204" pitchFamily="34" charset="0"/>
              </a:rPr>
              <a:t>can be used to display text or messages?</a:t>
            </a:r>
            <a:br>
              <a:rPr lang="en-US" sz="1100" b="1" dirty="0">
                <a:solidFill>
                  <a:schemeClr val="bg2"/>
                </a:solidFill>
                <a:latin typeface="+mn-lt"/>
                <a:ea typeface="Cambria" panose="02040503050406030204" pitchFamily="18" charset="0"/>
                <a:cs typeface="Arial" panose="020B0604020202020204" pitchFamily="34" charset="0"/>
              </a:rPr>
            </a:br>
            <a:r>
              <a:rPr lang="en-US" sz="1100" dirty="0">
                <a:solidFill>
                  <a:schemeClr val="bg2"/>
                </a:solidFill>
                <a:effectLst/>
                <a:latin typeface="+mn-lt"/>
                <a:ea typeface="Cambria" panose="02040503050406030204" pitchFamily="18" charset="0"/>
                <a:cs typeface="Times New Roman" panose="02020603050405020304" pitchFamily="18" charset="0"/>
              </a:rPr>
              <a:t>A) The LED matrix</a:t>
            </a:r>
            <a:br>
              <a:rPr lang="en-US" sz="1100" dirty="0">
                <a:solidFill>
                  <a:schemeClr val="bg2"/>
                </a:solidFill>
                <a:latin typeface="+mn-lt"/>
                <a:ea typeface="Cambria" panose="02040503050406030204" pitchFamily="18" charset="0"/>
                <a:cs typeface="Times New Roman" panose="02020603050405020304" pitchFamily="18" charset="0"/>
              </a:rPr>
            </a:br>
            <a:r>
              <a:rPr lang="en-US" sz="1100" dirty="0">
                <a:solidFill>
                  <a:schemeClr val="bg2"/>
                </a:solidFill>
                <a:effectLst/>
                <a:latin typeface="+mn-lt"/>
                <a:ea typeface="Cambria" panose="02040503050406030204" pitchFamily="18" charset="0"/>
                <a:cs typeface="Times New Roman" panose="02020603050405020304" pitchFamily="18" charset="0"/>
              </a:rPr>
              <a:t>B) The radio feature</a:t>
            </a:r>
            <a:br>
              <a:rPr lang="en-US" sz="1100" dirty="0">
                <a:solidFill>
                  <a:schemeClr val="bg2"/>
                </a:solidFill>
                <a:latin typeface="+mn-lt"/>
                <a:ea typeface="Cambria" panose="02040503050406030204" pitchFamily="18" charset="0"/>
                <a:cs typeface="Times New Roman" panose="02020603050405020304" pitchFamily="18" charset="0"/>
              </a:rPr>
            </a:br>
            <a:r>
              <a:rPr lang="en-US" sz="1100" dirty="0">
                <a:solidFill>
                  <a:schemeClr val="bg2"/>
                </a:solidFill>
                <a:effectLst/>
                <a:latin typeface="+mn-lt"/>
                <a:ea typeface="Cambria" panose="02040503050406030204" pitchFamily="18" charset="0"/>
                <a:cs typeface="Times New Roman" panose="02020603050405020304" pitchFamily="18" charset="0"/>
              </a:rPr>
              <a:t>C) The buttons</a:t>
            </a:r>
            <a:br>
              <a:rPr lang="en-US" sz="1100" dirty="0">
                <a:solidFill>
                  <a:schemeClr val="bg2"/>
                </a:solidFill>
                <a:latin typeface="+mn-lt"/>
                <a:ea typeface="Cambria" panose="02040503050406030204" pitchFamily="18" charset="0"/>
                <a:cs typeface="Times New Roman" panose="02020603050405020304" pitchFamily="18" charset="0"/>
              </a:rPr>
            </a:br>
            <a:r>
              <a:rPr lang="en-US" sz="1100" dirty="0">
                <a:solidFill>
                  <a:schemeClr val="bg2"/>
                </a:solidFill>
                <a:effectLst/>
                <a:latin typeface="+mn-lt"/>
                <a:ea typeface="Cambria" panose="02040503050406030204" pitchFamily="18" charset="0"/>
                <a:cs typeface="Times New Roman" panose="02020603050405020304" pitchFamily="18" charset="0"/>
              </a:rPr>
              <a:t>D) The sensors</a:t>
            </a:r>
            <a:endParaRPr lang="en-US" sz="1100" dirty="0">
              <a:solidFill>
                <a:schemeClr val="bg2"/>
              </a:solidFill>
              <a:latin typeface="+mn-lt"/>
              <a:ea typeface="Cambria" panose="02040503050406030204" pitchFamily="18" charset="0"/>
              <a:cs typeface="Times New Roman" panose="02020603050405020304" pitchFamily="18" charset="0"/>
            </a:endParaRPr>
          </a:p>
          <a:p>
            <a:pPr marL="228600" marR="0" lvl="0" indent="-228600">
              <a:lnSpc>
                <a:spcPct val="115000"/>
              </a:lnSpc>
              <a:spcBef>
                <a:spcPts val="0"/>
              </a:spcBef>
              <a:spcAft>
                <a:spcPts val="0"/>
              </a:spcAft>
              <a:buClr>
                <a:schemeClr val="bg1"/>
              </a:buClr>
              <a:buFont typeface="+mj-lt"/>
              <a:buAutoNum type="arabicPeriod"/>
              <a:tabLst>
                <a:tab pos="457200" algn="l"/>
              </a:tabLst>
            </a:pPr>
            <a:r>
              <a:rPr lang="en-US" sz="1100" b="1" dirty="0">
                <a:solidFill>
                  <a:schemeClr val="bg2"/>
                </a:solidFill>
                <a:effectLst/>
                <a:latin typeface="+mn-lt"/>
                <a:ea typeface="Cambria" panose="02040503050406030204" pitchFamily="18" charset="0"/>
                <a:cs typeface="Arial" panose="020B0604020202020204" pitchFamily="34" charset="0"/>
              </a:rPr>
              <a:t>When designing a solution, why is it important to consider constraints such as materials and time?</a:t>
            </a:r>
            <a:br>
              <a:rPr lang="en-US" sz="1100" b="1" dirty="0">
                <a:solidFill>
                  <a:schemeClr val="bg2"/>
                </a:solidFill>
                <a:latin typeface="+mn-lt"/>
                <a:ea typeface="Cambria" panose="02040503050406030204" pitchFamily="18" charset="0"/>
                <a:cs typeface="Arial" panose="020B0604020202020204" pitchFamily="34" charset="0"/>
              </a:rPr>
            </a:br>
            <a:r>
              <a:rPr lang="en-US" sz="1100" dirty="0">
                <a:solidFill>
                  <a:schemeClr val="bg2"/>
                </a:solidFill>
                <a:effectLst/>
                <a:latin typeface="+mn-lt"/>
                <a:ea typeface="Cambria" panose="02040503050406030204" pitchFamily="18" charset="0"/>
                <a:cs typeface="Times New Roman" panose="02020603050405020304" pitchFamily="18" charset="0"/>
              </a:rPr>
              <a:t>A) To make the project easier</a:t>
            </a:r>
            <a:br>
              <a:rPr lang="en-US" sz="1100" dirty="0">
                <a:solidFill>
                  <a:schemeClr val="bg2"/>
                </a:solidFill>
                <a:latin typeface="+mn-lt"/>
                <a:ea typeface="Cambria" panose="02040503050406030204" pitchFamily="18" charset="0"/>
                <a:cs typeface="Times New Roman" panose="02020603050405020304" pitchFamily="18" charset="0"/>
              </a:rPr>
            </a:br>
            <a:r>
              <a:rPr lang="en-US" sz="1100" dirty="0">
                <a:solidFill>
                  <a:schemeClr val="bg2"/>
                </a:solidFill>
                <a:effectLst/>
                <a:latin typeface="+mn-lt"/>
                <a:ea typeface="Cambria" panose="02040503050406030204" pitchFamily="18" charset="0"/>
                <a:cs typeface="Times New Roman" panose="02020603050405020304" pitchFamily="18" charset="0"/>
              </a:rPr>
              <a:t>B) To ensure the design is feasible and realistic</a:t>
            </a:r>
            <a:br>
              <a:rPr lang="en-US" sz="1100" dirty="0">
                <a:solidFill>
                  <a:schemeClr val="bg2"/>
                </a:solidFill>
                <a:latin typeface="+mn-lt"/>
                <a:ea typeface="Cambria" panose="02040503050406030204" pitchFamily="18" charset="0"/>
                <a:cs typeface="Times New Roman" panose="02020603050405020304" pitchFamily="18" charset="0"/>
              </a:rPr>
            </a:br>
            <a:r>
              <a:rPr lang="en-US" sz="1100" dirty="0">
                <a:solidFill>
                  <a:schemeClr val="bg2"/>
                </a:solidFill>
                <a:effectLst/>
                <a:latin typeface="+mn-lt"/>
                <a:ea typeface="Cambria" panose="02040503050406030204" pitchFamily="18" charset="0"/>
                <a:cs typeface="Times New Roman" panose="02020603050405020304" pitchFamily="18" charset="0"/>
              </a:rPr>
              <a:t>C) To limit creativity</a:t>
            </a:r>
            <a:br>
              <a:rPr lang="en-US" sz="1100" dirty="0">
                <a:solidFill>
                  <a:schemeClr val="bg2"/>
                </a:solidFill>
                <a:latin typeface="+mn-lt"/>
                <a:ea typeface="Cambria" panose="02040503050406030204" pitchFamily="18" charset="0"/>
                <a:cs typeface="Times New Roman" panose="02020603050405020304" pitchFamily="18" charset="0"/>
              </a:rPr>
            </a:br>
            <a:r>
              <a:rPr lang="en-US" sz="1100" dirty="0">
                <a:solidFill>
                  <a:schemeClr val="bg2"/>
                </a:solidFill>
                <a:effectLst/>
                <a:latin typeface="+mn-lt"/>
                <a:ea typeface="Cambria" panose="02040503050406030204" pitchFamily="18" charset="0"/>
                <a:cs typeface="Times New Roman" panose="02020603050405020304" pitchFamily="18" charset="0"/>
              </a:rPr>
              <a:t>D) To use up all available resources</a:t>
            </a:r>
            <a:endParaRPr lang="en-US" sz="1100" dirty="0">
              <a:solidFill>
                <a:schemeClr val="bg2"/>
              </a:solidFill>
              <a:latin typeface="+mn-lt"/>
              <a:ea typeface="Cambria" panose="02040503050406030204" pitchFamily="18" charset="0"/>
              <a:cs typeface="Times New Roman" panose="02020603050405020304" pitchFamily="18" charset="0"/>
            </a:endParaRPr>
          </a:p>
          <a:p>
            <a:pPr marL="228600" marR="0" lvl="0" indent="-228600">
              <a:lnSpc>
                <a:spcPct val="115000"/>
              </a:lnSpc>
              <a:spcBef>
                <a:spcPts val="0"/>
              </a:spcBef>
              <a:spcAft>
                <a:spcPts val="0"/>
              </a:spcAft>
              <a:buClr>
                <a:schemeClr val="bg1"/>
              </a:buClr>
              <a:buFont typeface="+mj-lt"/>
              <a:buAutoNum type="arabicPeriod"/>
              <a:tabLst>
                <a:tab pos="457200" algn="l"/>
              </a:tabLst>
            </a:pPr>
            <a:r>
              <a:rPr lang="en-US" sz="1100" b="1" dirty="0">
                <a:solidFill>
                  <a:schemeClr val="bg2"/>
                </a:solidFill>
                <a:effectLst/>
                <a:latin typeface="+mn-lt"/>
                <a:ea typeface="Cambria" panose="02040503050406030204" pitchFamily="18" charset="0"/>
                <a:cs typeface="Arial" panose="020B0604020202020204" pitchFamily="34" charset="0"/>
              </a:rPr>
              <a:t>Describe one way you tested your prototype to make sure it worked properly.</a:t>
            </a:r>
            <a:endParaRPr lang="en-US" sz="1100" dirty="0">
              <a:solidFill>
                <a:schemeClr val="bg2"/>
              </a:solidFill>
              <a:latin typeface="+mn-lt"/>
              <a:ea typeface="Cambria" panose="02040503050406030204" pitchFamily="18" charset="0"/>
              <a:cs typeface="Arial" panose="020B0604020202020204" pitchFamily="34" charset="0"/>
            </a:endParaRPr>
          </a:p>
          <a:p>
            <a:pPr marL="228600" marR="0" lvl="0" indent="-228600">
              <a:lnSpc>
                <a:spcPct val="115000"/>
              </a:lnSpc>
              <a:spcBef>
                <a:spcPts val="0"/>
              </a:spcBef>
              <a:spcAft>
                <a:spcPts val="0"/>
              </a:spcAft>
              <a:buClr>
                <a:schemeClr val="bg1"/>
              </a:buClr>
              <a:buFont typeface="+mj-lt"/>
              <a:buAutoNum type="arabicPeriod"/>
              <a:tabLst>
                <a:tab pos="457200" algn="l"/>
              </a:tabLst>
            </a:pPr>
            <a:r>
              <a:rPr lang="en-US" sz="1100" b="1" dirty="0">
                <a:solidFill>
                  <a:schemeClr val="bg2"/>
                </a:solidFill>
                <a:effectLst/>
                <a:latin typeface="+mn-lt"/>
                <a:ea typeface="Cambria" panose="02040503050406030204" pitchFamily="18" charset="0"/>
                <a:cs typeface="Arial" panose="020B0604020202020204" pitchFamily="34" charset="0"/>
              </a:rPr>
              <a:t>What is one improvement you made to your prototype based on the testing results? Explain why this improvement was necessary.</a:t>
            </a:r>
            <a:endParaRPr lang="en-US" sz="1100" dirty="0">
              <a:solidFill>
                <a:schemeClr val="bg2"/>
              </a:solidFill>
              <a:effectLst/>
              <a:latin typeface="+mn-lt"/>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32209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1FD2-A69F-D51A-BAB8-357AD26675FB}"/>
              </a:ext>
            </a:extLst>
          </p:cNvPr>
          <p:cNvSpPr>
            <a:spLocks noGrp="1"/>
          </p:cNvSpPr>
          <p:nvPr>
            <p:ph type="title"/>
          </p:nvPr>
        </p:nvSpPr>
        <p:spPr/>
        <p:txBody>
          <a:bodyPr/>
          <a:lstStyle/>
          <a:p>
            <a:pPr algn="ctr"/>
            <a:r>
              <a:rPr lang="en-US" dirty="0">
                <a:solidFill>
                  <a:schemeClr val="tx2"/>
                </a:solidFill>
              </a:rPr>
              <a:t>Learning Objectives</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2">
            <a:extLst>
              <a:ext uri="{FF2B5EF4-FFF2-40B4-BE49-F238E27FC236}">
                <a16:creationId xmlns:a16="http://schemas.microsoft.com/office/drawing/2014/main" id="{EFAFFD1B-689F-C914-3A63-0AC7472CEDCF}"/>
              </a:ext>
            </a:extLst>
          </p:cNvPr>
          <p:cNvSpPr>
            <a:spLocks noGrp="1" noChangeArrowheads="1"/>
          </p:cNvSpPr>
          <p:nvPr>
            <p:ph idx="1"/>
          </p:nvPr>
        </p:nvSpPr>
        <p:spPr bwMode="auto">
          <a:xfrm>
            <a:off x="271366" y="2273567"/>
            <a:ext cx="8725877" cy="183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marR="0" lvl="0" indent="-342900">
              <a:lnSpc>
                <a:spcPct val="115000"/>
              </a:lnSpc>
              <a:spcBef>
                <a:spcPts val="0"/>
              </a:spcBef>
              <a:spcAft>
                <a:spcPts val="0"/>
              </a:spcAft>
              <a:buFont typeface="Symbol" panose="05050102010706020507" pitchFamily="18" charset="2"/>
              <a:buChar char=""/>
            </a:pPr>
            <a:r>
              <a:rPr lang="en-US" sz="2000" b="1" dirty="0">
                <a:effectLst/>
                <a:latin typeface="Open Sans" panose="020B0606030504020204" pitchFamily="34" charset="0"/>
                <a:ea typeface="Cambria" panose="02040503050406030204" pitchFamily="18" charset="0"/>
                <a:cs typeface="Arial" panose="020B0604020202020204" pitchFamily="34" charset="0"/>
              </a:rPr>
              <a:t>Understand the role of the brain in communication.</a:t>
            </a:r>
            <a:endParaRPr lang="en-US" sz="2000" dirty="0">
              <a:effectLst/>
              <a:latin typeface="Cambria" panose="02040503050406030204" pitchFamily="18" charset="0"/>
              <a:ea typeface="Cambria" panose="02040503050406030204" pitchFamily="18"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000" b="1" dirty="0">
                <a:effectLst/>
                <a:latin typeface="Open Sans" panose="020B0606030504020204" pitchFamily="34" charset="0"/>
                <a:ea typeface="Cambria" panose="02040503050406030204" pitchFamily="18" charset="0"/>
                <a:cs typeface="Arial" panose="020B0604020202020204" pitchFamily="34" charset="0"/>
              </a:rPr>
              <a:t>Define a design problem related to communication.</a:t>
            </a:r>
            <a:endParaRPr lang="en-US" sz="2000" dirty="0">
              <a:effectLst/>
              <a:latin typeface="Cambria" panose="02040503050406030204" pitchFamily="18" charset="0"/>
              <a:ea typeface="Cambria" panose="02040503050406030204" pitchFamily="18"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000" b="1" dirty="0">
                <a:effectLst/>
                <a:latin typeface="Open Sans" panose="020B0606030504020204" pitchFamily="34" charset="0"/>
                <a:ea typeface="Cambria" panose="02040503050406030204" pitchFamily="18" charset="0"/>
                <a:cs typeface="Arial" panose="020B0604020202020204" pitchFamily="34" charset="0"/>
              </a:rPr>
              <a:t>Generate and compare multiple solutions.</a:t>
            </a:r>
            <a:endParaRPr lang="en-US" sz="2000" dirty="0">
              <a:effectLst/>
              <a:latin typeface="Cambria" panose="02040503050406030204" pitchFamily="18" charset="0"/>
              <a:ea typeface="Cambria" panose="02040503050406030204" pitchFamily="18"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000" b="1" dirty="0">
                <a:effectLst/>
                <a:latin typeface="Open Sans" panose="020B0606030504020204" pitchFamily="34" charset="0"/>
                <a:ea typeface="Cambria" panose="02040503050406030204" pitchFamily="18" charset="0"/>
                <a:cs typeface="Arial" panose="020B0604020202020204" pitchFamily="34" charset="0"/>
              </a:rPr>
              <a:t>Plan and conduct fair tests to improve a prototype.</a:t>
            </a:r>
            <a:endParaRPr lang="en-US" sz="2000" dirty="0">
              <a:effectLst/>
              <a:latin typeface="Cambria" panose="02040503050406030204" pitchFamily="18" charset="0"/>
              <a:ea typeface="Cambria" panose="02040503050406030204" pitchFamily="18" charset="0"/>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sz="2000" b="1" dirty="0">
                <a:effectLst/>
                <a:latin typeface="Open Sans" panose="020B0606030504020204" pitchFamily="34" charset="0"/>
                <a:ea typeface="Cambria" panose="02040503050406030204" pitchFamily="18" charset="0"/>
                <a:cs typeface="Arial" panose="020B0604020202020204" pitchFamily="34" charset="0"/>
              </a:rPr>
              <a:t>Use a micro:bit to create a communication tool.</a:t>
            </a:r>
            <a:endParaRPr lang="en-US" sz="2000" dirty="0">
              <a:effectLst/>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1105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1FD2-A69F-D51A-BAB8-357AD26675FB}"/>
              </a:ext>
            </a:extLst>
          </p:cNvPr>
          <p:cNvSpPr>
            <a:spLocks noGrp="1"/>
          </p:cNvSpPr>
          <p:nvPr>
            <p:ph type="title"/>
          </p:nvPr>
        </p:nvSpPr>
        <p:spPr/>
        <p:txBody>
          <a:bodyPr/>
          <a:lstStyle/>
          <a:p>
            <a:pPr algn="ctr"/>
            <a:r>
              <a:rPr lang="en-US" dirty="0">
                <a:solidFill>
                  <a:schemeClr val="tx2"/>
                </a:solidFill>
              </a:rPr>
              <a:t>Academic Vocabulary </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6" name="Content Placeholder 5">
            <a:extLst>
              <a:ext uri="{FF2B5EF4-FFF2-40B4-BE49-F238E27FC236}">
                <a16:creationId xmlns:a16="http://schemas.microsoft.com/office/drawing/2014/main" id="{37F2B0EB-6521-2E7D-EF9B-2B18EFADD072}"/>
              </a:ext>
            </a:extLst>
          </p:cNvPr>
          <p:cNvGraphicFramePr>
            <a:graphicFrameLocks noGrp="1"/>
          </p:cNvGraphicFramePr>
          <p:nvPr>
            <p:ph idx="1"/>
            <p:extLst>
              <p:ext uri="{D42A27DB-BD31-4B8C-83A1-F6EECF244321}">
                <p14:modId xmlns:p14="http://schemas.microsoft.com/office/powerpoint/2010/main" val="3219045767"/>
              </p:ext>
            </p:extLst>
          </p:nvPr>
        </p:nvGraphicFramePr>
        <p:xfrm>
          <a:off x="498020" y="1508125"/>
          <a:ext cx="8417380" cy="3337560"/>
        </p:xfrm>
        <a:graphic>
          <a:graphicData uri="http://schemas.openxmlformats.org/drawingml/2006/table">
            <a:tbl>
              <a:tblPr firstRow="1" bandRow="1">
                <a:tableStyleId>{073A0DAA-6AF3-43AB-8588-CEC1D06C72B9}</a:tableStyleId>
              </a:tblPr>
              <a:tblGrid>
                <a:gridCol w="2498273">
                  <a:extLst>
                    <a:ext uri="{9D8B030D-6E8A-4147-A177-3AD203B41FA5}">
                      <a16:colId xmlns:a16="http://schemas.microsoft.com/office/drawing/2014/main" val="3721512713"/>
                    </a:ext>
                  </a:extLst>
                </a:gridCol>
                <a:gridCol w="5919107">
                  <a:extLst>
                    <a:ext uri="{9D8B030D-6E8A-4147-A177-3AD203B41FA5}">
                      <a16:colId xmlns:a16="http://schemas.microsoft.com/office/drawing/2014/main" val="2405432938"/>
                    </a:ext>
                  </a:extLst>
                </a:gridCol>
              </a:tblGrid>
              <a:tr h="370840">
                <a:tc gridSpan="2">
                  <a:txBody>
                    <a:bodyPr/>
                    <a:lstStyle/>
                    <a:p>
                      <a:pPr algn="ctr"/>
                      <a:endParaRPr lang="en-US" dirty="0"/>
                    </a:p>
                  </a:txBody>
                  <a:tcPr/>
                </a:tc>
                <a:tc hMerge="1">
                  <a:txBody>
                    <a:bodyPr/>
                    <a:lstStyle/>
                    <a:p>
                      <a:endParaRPr lang="en-US" dirty="0"/>
                    </a:p>
                  </a:txBody>
                  <a:tcPr/>
                </a:tc>
                <a:extLst>
                  <a:ext uri="{0D108BD9-81ED-4DB2-BD59-A6C34878D82A}">
                    <a16:rowId xmlns:a16="http://schemas.microsoft.com/office/drawing/2014/main" val="1932727813"/>
                  </a:ext>
                </a:extLst>
              </a:tr>
              <a:tr h="370840">
                <a:tc>
                  <a:txBody>
                    <a:bodyPr/>
                    <a:lstStyle/>
                    <a:p>
                      <a:pPr marL="0" marR="0">
                        <a:lnSpc>
                          <a:spcPct val="115000"/>
                        </a:lnSpc>
                        <a:spcBef>
                          <a:spcPts val="0"/>
                        </a:spcBef>
                        <a:spcAft>
                          <a:spcPts val="0"/>
                        </a:spcAft>
                      </a:pPr>
                      <a:r>
                        <a:rPr lang="en-US" sz="1000" i="1" dirty="0">
                          <a:solidFill>
                            <a:schemeClr val="accent5"/>
                          </a:solidFill>
                          <a:effectLst/>
                          <a:latin typeface="Open Sans" panose="020B0606030504020204" pitchFamily="34" charset="0"/>
                          <a:ea typeface="Cambria" panose="02040503050406030204" pitchFamily="18" charset="0"/>
                          <a:cs typeface="Arial" panose="020B0604020202020204" pitchFamily="34" charset="0"/>
                        </a:rPr>
                        <a:t>communicate</a:t>
                      </a:r>
                      <a:endParaRPr lang="en-US" sz="1100" dirty="0">
                        <a:solidFill>
                          <a:schemeClr val="accent5"/>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000" i="1" dirty="0">
                          <a:solidFill>
                            <a:schemeClr val="accent5"/>
                          </a:solidFill>
                          <a:effectLst/>
                          <a:latin typeface="Open Sans" panose="020B0606030504020204" pitchFamily="34" charset="0"/>
                          <a:ea typeface="Cambria" panose="02040503050406030204" pitchFamily="18" charset="0"/>
                          <a:cs typeface="Arial" panose="020B0604020202020204" pitchFamily="34" charset="0"/>
                        </a:rPr>
                        <a:t>To send or receive a message.</a:t>
                      </a:r>
                      <a:endParaRPr lang="en-US" sz="1100" dirty="0">
                        <a:solidFill>
                          <a:schemeClr val="accent5"/>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39165831"/>
                  </a:ext>
                </a:extLst>
              </a:tr>
              <a:tr h="370840">
                <a:tc>
                  <a:txBody>
                    <a:bodyPr/>
                    <a:lstStyle/>
                    <a:p>
                      <a:pPr marL="0" marR="0">
                        <a:lnSpc>
                          <a:spcPct val="115000"/>
                        </a:lnSpc>
                        <a:spcBef>
                          <a:spcPts val="0"/>
                        </a:spcBef>
                        <a:spcAft>
                          <a:spcPts val="0"/>
                        </a:spcAft>
                      </a:pPr>
                      <a:r>
                        <a:rPr lang="en-US" sz="1000" i="1" dirty="0">
                          <a:solidFill>
                            <a:schemeClr val="accent5"/>
                          </a:solidFill>
                          <a:effectLst/>
                          <a:latin typeface="Open Sans" panose="020B0606030504020204" pitchFamily="34" charset="0"/>
                          <a:ea typeface="Cambria" panose="02040503050406030204" pitchFamily="18" charset="0"/>
                          <a:cs typeface="Arial" panose="020B0604020202020204" pitchFamily="34" charset="0"/>
                        </a:rPr>
                        <a:t>sound</a:t>
                      </a:r>
                      <a:endParaRPr lang="en-US" sz="1100" dirty="0">
                        <a:solidFill>
                          <a:schemeClr val="accent5"/>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000" i="1" dirty="0">
                          <a:solidFill>
                            <a:schemeClr val="accent5"/>
                          </a:solidFill>
                          <a:effectLst/>
                          <a:latin typeface="Open Sans" panose="020B0606030504020204" pitchFamily="34" charset="0"/>
                          <a:ea typeface="Cambria" panose="02040503050406030204" pitchFamily="18" charset="0"/>
                          <a:cs typeface="Arial" panose="020B0604020202020204" pitchFamily="34" charset="0"/>
                        </a:rPr>
                        <a:t>Noise caused by an object vibrating.</a:t>
                      </a:r>
                      <a:endParaRPr lang="en-US" sz="1100" dirty="0">
                        <a:solidFill>
                          <a:schemeClr val="accent5"/>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88070878"/>
                  </a:ext>
                </a:extLst>
              </a:tr>
              <a:tr h="370840">
                <a:tc>
                  <a:txBody>
                    <a:bodyPr/>
                    <a:lstStyle/>
                    <a:p>
                      <a:pPr marL="0" marR="0">
                        <a:lnSpc>
                          <a:spcPct val="115000"/>
                        </a:lnSpc>
                        <a:spcBef>
                          <a:spcPts val="0"/>
                        </a:spcBef>
                        <a:spcAft>
                          <a:spcPts val="0"/>
                        </a:spcAft>
                      </a:pPr>
                      <a:r>
                        <a:rPr lang="en-US" sz="1000" i="1" dirty="0">
                          <a:solidFill>
                            <a:schemeClr val="accent5"/>
                          </a:solidFill>
                          <a:effectLst/>
                          <a:latin typeface="Open Sans" panose="020B0606030504020204" pitchFamily="34" charset="0"/>
                          <a:ea typeface="Cambria" panose="02040503050406030204" pitchFamily="18" charset="0"/>
                          <a:cs typeface="Arial" panose="020B0604020202020204" pitchFamily="34" charset="0"/>
                        </a:rPr>
                        <a:t>light</a:t>
                      </a:r>
                      <a:endParaRPr lang="en-US" sz="1100" dirty="0">
                        <a:solidFill>
                          <a:schemeClr val="accent5"/>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000" i="1" dirty="0">
                          <a:solidFill>
                            <a:schemeClr val="accent5"/>
                          </a:solidFill>
                          <a:effectLst/>
                          <a:latin typeface="Open Sans" panose="020B0606030504020204" pitchFamily="34" charset="0"/>
                          <a:ea typeface="Cambria" panose="02040503050406030204" pitchFamily="18" charset="0"/>
                          <a:cs typeface="Arial" panose="020B0604020202020204" pitchFamily="34" charset="0"/>
                        </a:rPr>
                        <a:t>Allows us to see objects in the dark.</a:t>
                      </a:r>
                      <a:endParaRPr lang="en-US" sz="1100" dirty="0">
                        <a:solidFill>
                          <a:schemeClr val="accent5"/>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68926093"/>
                  </a:ext>
                </a:extLst>
              </a:tr>
              <a:tr h="370840">
                <a:tc>
                  <a:txBody>
                    <a:bodyPr/>
                    <a:lstStyle/>
                    <a:p>
                      <a:pPr marL="0" marR="0">
                        <a:lnSpc>
                          <a:spcPct val="115000"/>
                        </a:lnSpc>
                        <a:spcBef>
                          <a:spcPts val="0"/>
                        </a:spcBef>
                        <a:spcAft>
                          <a:spcPts val="0"/>
                        </a:spcAft>
                      </a:pPr>
                      <a:r>
                        <a:rPr lang="en-US" sz="1000" i="1" dirty="0">
                          <a:solidFill>
                            <a:schemeClr val="accent5"/>
                          </a:solidFill>
                          <a:effectLst/>
                          <a:latin typeface="Open Sans" panose="020B0606030504020204" pitchFamily="34" charset="0"/>
                          <a:ea typeface="Cambria" panose="02040503050406030204" pitchFamily="18" charset="0"/>
                          <a:cs typeface="Arial" panose="020B0604020202020204" pitchFamily="34" charset="0"/>
                        </a:rPr>
                        <a:t>message</a:t>
                      </a:r>
                      <a:endParaRPr lang="en-US" sz="1100" dirty="0">
                        <a:solidFill>
                          <a:schemeClr val="accent5"/>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000" i="1" dirty="0">
                          <a:solidFill>
                            <a:schemeClr val="accent5"/>
                          </a:solidFill>
                          <a:effectLst/>
                          <a:latin typeface="Open Sans" panose="020B0606030504020204" pitchFamily="34" charset="0"/>
                          <a:ea typeface="Cambria" panose="02040503050406030204" pitchFamily="18" charset="0"/>
                          <a:cs typeface="Arial" panose="020B0604020202020204" pitchFamily="34" charset="0"/>
                        </a:rPr>
                        <a:t>Information that is sent or given to someone.</a:t>
                      </a:r>
                      <a:endParaRPr lang="en-US" sz="1100" dirty="0">
                        <a:solidFill>
                          <a:schemeClr val="accent5"/>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70812325"/>
                  </a:ext>
                </a:extLst>
              </a:tr>
              <a:tr h="370840">
                <a:tc>
                  <a:txBody>
                    <a:bodyPr/>
                    <a:lstStyle/>
                    <a:p>
                      <a:pPr marL="0" marR="0">
                        <a:lnSpc>
                          <a:spcPct val="115000"/>
                        </a:lnSpc>
                        <a:spcBef>
                          <a:spcPts val="0"/>
                        </a:spcBef>
                        <a:spcAft>
                          <a:spcPts val="0"/>
                        </a:spcAft>
                      </a:pPr>
                      <a:r>
                        <a:rPr lang="en-US" sz="1000" i="1" dirty="0">
                          <a:solidFill>
                            <a:schemeClr val="accent5"/>
                          </a:solidFill>
                          <a:effectLst/>
                          <a:latin typeface="Open Sans" panose="020B0606030504020204" pitchFamily="34" charset="0"/>
                          <a:ea typeface="Cambria" panose="02040503050406030204" pitchFamily="18" charset="0"/>
                          <a:cs typeface="Arial" panose="020B0604020202020204" pitchFamily="34" charset="0"/>
                        </a:rPr>
                        <a:t>computer programming</a:t>
                      </a:r>
                      <a:endParaRPr lang="en-US" sz="1100" dirty="0">
                        <a:solidFill>
                          <a:schemeClr val="accent5"/>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000" i="1" dirty="0">
                          <a:solidFill>
                            <a:schemeClr val="accent5"/>
                          </a:solidFill>
                          <a:effectLst/>
                          <a:latin typeface="Open Sans" panose="020B0606030504020204" pitchFamily="34" charset="0"/>
                          <a:ea typeface="Cambria" panose="02040503050406030204" pitchFamily="18" charset="0"/>
                          <a:cs typeface="Arial" panose="020B0604020202020204" pitchFamily="34" charset="0"/>
                        </a:rPr>
                        <a:t>The process of giving a computer instructions in a language it can understand; also called coding. </a:t>
                      </a:r>
                      <a:endParaRPr lang="en-US" sz="1100" dirty="0">
                        <a:solidFill>
                          <a:schemeClr val="accent5"/>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14750507"/>
                  </a:ext>
                </a:extLst>
              </a:tr>
              <a:tr h="370840">
                <a:tc>
                  <a:txBody>
                    <a:bodyPr/>
                    <a:lstStyle/>
                    <a:p>
                      <a:pPr marL="0" marR="0">
                        <a:lnSpc>
                          <a:spcPct val="115000"/>
                        </a:lnSpc>
                        <a:spcBef>
                          <a:spcPts val="0"/>
                        </a:spcBef>
                        <a:spcAft>
                          <a:spcPts val="0"/>
                        </a:spcAft>
                      </a:pPr>
                      <a:r>
                        <a:rPr lang="en-US" sz="1000" i="1" dirty="0">
                          <a:solidFill>
                            <a:schemeClr val="accent5"/>
                          </a:solidFill>
                          <a:effectLst/>
                          <a:latin typeface="Open Sans" panose="020B0606030504020204" pitchFamily="34" charset="0"/>
                          <a:ea typeface="Cambria" panose="02040503050406030204" pitchFamily="18" charset="0"/>
                          <a:cs typeface="Arial" panose="020B0604020202020204" pitchFamily="34" charset="0"/>
                        </a:rPr>
                        <a:t>transmit</a:t>
                      </a:r>
                      <a:endParaRPr lang="en-US" sz="1100" dirty="0">
                        <a:solidFill>
                          <a:schemeClr val="accent5"/>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000" i="1" dirty="0">
                          <a:solidFill>
                            <a:schemeClr val="accent5"/>
                          </a:solidFill>
                          <a:effectLst/>
                          <a:latin typeface="Open Sans" panose="020B0606030504020204" pitchFamily="34" charset="0"/>
                          <a:ea typeface="Cambria" panose="02040503050406030204" pitchFamily="18" charset="0"/>
                          <a:cs typeface="Arial" panose="020B0604020202020204" pitchFamily="34" charset="0"/>
                        </a:rPr>
                        <a:t>To send from one place to another.</a:t>
                      </a:r>
                      <a:endParaRPr lang="en-US" sz="1100" dirty="0">
                        <a:solidFill>
                          <a:schemeClr val="accent5"/>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77717070"/>
                  </a:ext>
                </a:extLst>
              </a:tr>
              <a:tr h="370840">
                <a:tc>
                  <a:txBody>
                    <a:bodyPr/>
                    <a:lstStyle/>
                    <a:p>
                      <a:pPr marL="0" marR="0">
                        <a:lnSpc>
                          <a:spcPct val="115000"/>
                        </a:lnSpc>
                        <a:spcBef>
                          <a:spcPts val="0"/>
                        </a:spcBef>
                        <a:spcAft>
                          <a:spcPts val="0"/>
                        </a:spcAft>
                      </a:pPr>
                      <a:r>
                        <a:rPr lang="en-US" sz="1000" i="1" dirty="0">
                          <a:solidFill>
                            <a:schemeClr val="accent5"/>
                          </a:solidFill>
                          <a:effectLst/>
                          <a:latin typeface="Open Sans" panose="020B0606030504020204" pitchFamily="34" charset="0"/>
                          <a:ea typeface="Cambria" panose="02040503050406030204" pitchFamily="18" charset="0"/>
                          <a:cs typeface="Arial" panose="020B0604020202020204" pitchFamily="34" charset="0"/>
                        </a:rPr>
                        <a:t>microchip</a:t>
                      </a:r>
                      <a:endParaRPr lang="en-US" sz="1100" dirty="0">
                        <a:solidFill>
                          <a:schemeClr val="accent5"/>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000" i="1" dirty="0">
                          <a:solidFill>
                            <a:schemeClr val="accent5"/>
                          </a:solidFill>
                          <a:effectLst/>
                          <a:latin typeface="Open Sans" panose="020B0606030504020204" pitchFamily="34" charset="0"/>
                          <a:ea typeface="Cambria" panose="02040503050406030204" pitchFamily="18" charset="0"/>
                          <a:cs typeface="Arial" panose="020B0604020202020204" pitchFamily="34" charset="0"/>
                        </a:rPr>
                        <a:t>The brains of electronic devices; they send and receive patterns that help our electronics work. </a:t>
                      </a:r>
                      <a:endParaRPr lang="en-US" sz="1100" dirty="0">
                        <a:solidFill>
                          <a:schemeClr val="accent5"/>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05363659"/>
                  </a:ext>
                </a:extLst>
              </a:tr>
              <a:tr h="370840">
                <a:tc>
                  <a:txBody>
                    <a:bodyPr/>
                    <a:lstStyle/>
                    <a:p>
                      <a:pPr marL="0" marR="0">
                        <a:lnSpc>
                          <a:spcPct val="115000"/>
                        </a:lnSpc>
                        <a:spcBef>
                          <a:spcPts val="0"/>
                        </a:spcBef>
                        <a:spcAft>
                          <a:spcPts val="0"/>
                        </a:spcAft>
                      </a:pPr>
                      <a:r>
                        <a:rPr lang="en-US" sz="1000" i="1" dirty="0">
                          <a:solidFill>
                            <a:schemeClr val="accent5"/>
                          </a:solidFill>
                          <a:effectLst/>
                          <a:latin typeface="Open Sans" panose="020B0606030504020204" pitchFamily="34" charset="0"/>
                          <a:ea typeface="Cambria" panose="02040503050406030204" pitchFamily="18" charset="0"/>
                          <a:cs typeface="Arial" panose="020B0604020202020204" pitchFamily="34" charset="0"/>
                        </a:rPr>
                        <a:t>engineer</a:t>
                      </a:r>
                      <a:endParaRPr lang="en-US" sz="1100" dirty="0">
                        <a:solidFill>
                          <a:schemeClr val="accent5"/>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000" i="1" dirty="0">
                          <a:solidFill>
                            <a:schemeClr val="accent5"/>
                          </a:solidFill>
                          <a:effectLst/>
                          <a:latin typeface="Open Sans" panose="020B0606030504020204" pitchFamily="34" charset="0"/>
                          <a:ea typeface="Cambria" panose="02040503050406030204" pitchFamily="18" charset="0"/>
                          <a:cs typeface="Arial" panose="020B0604020202020204" pitchFamily="34" charset="0"/>
                        </a:rPr>
                        <a:t>Someone who designs, builds, and tests things to solve problems. </a:t>
                      </a:r>
                      <a:endParaRPr lang="en-US" sz="1100" dirty="0">
                        <a:solidFill>
                          <a:schemeClr val="accent5"/>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659213152"/>
                  </a:ext>
                </a:extLst>
              </a:tr>
            </a:tbl>
          </a:graphicData>
        </a:graphic>
      </p:graphicFrame>
    </p:spTree>
    <p:extLst>
      <p:ext uri="{BB962C8B-B14F-4D97-AF65-F5344CB8AC3E}">
        <p14:creationId xmlns:p14="http://schemas.microsoft.com/office/powerpoint/2010/main" val="496398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1FD2-A69F-D51A-BAB8-357AD26675FB}"/>
              </a:ext>
            </a:extLst>
          </p:cNvPr>
          <p:cNvSpPr>
            <a:spLocks noGrp="1"/>
          </p:cNvSpPr>
          <p:nvPr>
            <p:ph type="title"/>
          </p:nvPr>
        </p:nvSpPr>
        <p:spPr/>
        <p:txBody>
          <a:bodyPr/>
          <a:lstStyle/>
          <a:p>
            <a:pPr algn="ctr"/>
            <a:r>
              <a:rPr lang="en-US" dirty="0">
                <a:solidFill>
                  <a:schemeClr val="tx2"/>
                </a:solidFill>
              </a:rPr>
              <a:t>Academic Vocabulary </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6" name="Content Placeholder 5">
            <a:extLst>
              <a:ext uri="{FF2B5EF4-FFF2-40B4-BE49-F238E27FC236}">
                <a16:creationId xmlns:a16="http://schemas.microsoft.com/office/drawing/2014/main" id="{37F2B0EB-6521-2E7D-EF9B-2B18EFADD072}"/>
              </a:ext>
            </a:extLst>
          </p:cNvPr>
          <p:cNvGraphicFramePr>
            <a:graphicFrameLocks noGrp="1"/>
          </p:cNvGraphicFramePr>
          <p:nvPr>
            <p:ph idx="1"/>
            <p:extLst>
              <p:ext uri="{D42A27DB-BD31-4B8C-83A1-F6EECF244321}">
                <p14:modId xmlns:p14="http://schemas.microsoft.com/office/powerpoint/2010/main" val="3182590706"/>
              </p:ext>
            </p:extLst>
          </p:nvPr>
        </p:nvGraphicFramePr>
        <p:xfrm>
          <a:off x="498020" y="1508125"/>
          <a:ext cx="8417380" cy="2595880"/>
        </p:xfrm>
        <a:graphic>
          <a:graphicData uri="http://schemas.openxmlformats.org/drawingml/2006/table">
            <a:tbl>
              <a:tblPr firstRow="1" bandRow="1">
                <a:tableStyleId>{073A0DAA-6AF3-43AB-8588-CEC1D06C72B9}</a:tableStyleId>
              </a:tblPr>
              <a:tblGrid>
                <a:gridCol w="2498273">
                  <a:extLst>
                    <a:ext uri="{9D8B030D-6E8A-4147-A177-3AD203B41FA5}">
                      <a16:colId xmlns:a16="http://schemas.microsoft.com/office/drawing/2014/main" val="3721512713"/>
                    </a:ext>
                  </a:extLst>
                </a:gridCol>
                <a:gridCol w="5919107">
                  <a:extLst>
                    <a:ext uri="{9D8B030D-6E8A-4147-A177-3AD203B41FA5}">
                      <a16:colId xmlns:a16="http://schemas.microsoft.com/office/drawing/2014/main" val="2405432938"/>
                    </a:ext>
                  </a:extLst>
                </a:gridCol>
              </a:tblGrid>
              <a:tr h="370840">
                <a:tc gridSpan="2">
                  <a:txBody>
                    <a:bodyPr/>
                    <a:lstStyle/>
                    <a:p>
                      <a:pPr algn="ctr"/>
                      <a:endParaRPr lang="en-US" dirty="0"/>
                    </a:p>
                  </a:txBody>
                  <a:tcPr/>
                </a:tc>
                <a:tc hMerge="1">
                  <a:txBody>
                    <a:bodyPr/>
                    <a:lstStyle/>
                    <a:p>
                      <a:endParaRPr lang="en-US" dirty="0"/>
                    </a:p>
                  </a:txBody>
                  <a:tcPr/>
                </a:tc>
                <a:extLst>
                  <a:ext uri="{0D108BD9-81ED-4DB2-BD59-A6C34878D82A}">
                    <a16:rowId xmlns:a16="http://schemas.microsoft.com/office/drawing/2014/main" val="1932727813"/>
                  </a:ext>
                </a:extLst>
              </a:tr>
              <a:tr h="370840">
                <a:tc>
                  <a:txBody>
                    <a:bodyPr/>
                    <a:lstStyle/>
                    <a:p>
                      <a:pPr marL="0" marR="0">
                        <a:lnSpc>
                          <a:spcPct val="115000"/>
                        </a:lnSpc>
                        <a:spcBef>
                          <a:spcPts val="0"/>
                        </a:spcBef>
                        <a:spcAft>
                          <a:spcPts val="0"/>
                        </a:spcAft>
                      </a:pPr>
                      <a:r>
                        <a:rPr lang="en-US" sz="1000" i="1" dirty="0">
                          <a:solidFill>
                            <a:srgbClr val="000000"/>
                          </a:solidFill>
                          <a:effectLst/>
                          <a:latin typeface="Open Sans" panose="020B0606030504020204" pitchFamily="34" charset="0"/>
                          <a:ea typeface="Cambria" panose="02040503050406030204" pitchFamily="18" charset="0"/>
                          <a:cs typeface="Arial" panose="020B0604020202020204" pitchFamily="34" charset="0"/>
                        </a:rPr>
                        <a:t>engineering</a:t>
                      </a:r>
                      <a:endParaRPr lang="en-US" sz="11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000" i="1" dirty="0">
                          <a:solidFill>
                            <a:srgbClr val="000000"/>
                          </a:solidFill>
                          <a:effectLst/>
                          <a:latin typeface="Open Sans" panose="020B0606030504020204" pitchFamily="34" charset="0"/>
                          <a:ea typeface="Cambria" panose="02040503050406030204" pitchFamily="18" charset="0"/>
                          <a:cs typeface="Arial" panose="020B0604020202020204" pitchFamily="34" charset="0"/>
                        </a:rPr>
                        <a:t>Using science and math to creatively solve problems.</a:t>
                      </a:r>
                      <a:endParaRPr lang="en-US" sz="11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39165831"/>
                  </a:ext>
                </a:extLst>
              </a:tr>
              <a:tr h="370840">
                <a:tc>
                  <a:txBody>
                    <a:bodyPr/>
                    <a:lstStyle/>
                    <a:p>
                      <a:pPr marL="0" marR="0">
                        <a:lnSpc>
                          <a:spcPct val="115000"/>
                        </a:lnSpc>
                        <a:spcBef>
                          <a:spcPts val="0"/>
                        </a:spcBef>
                        <a:spcAft>
                          <a:spcPts val="0"/>
                        </a:spcAft>
                      </a:pPr>
                      <a:r>
                        <a:rPr lang="en-US" sz="1000" i="1" dirty="0">
                          <a:solidFill>
                            <a:srgbClr val="000000"/>
                          </a:solidFill>
                          <a:effectLst/>
                          <a:latin typeface="Open Sans" panose="020B0606030504020204" pitchFamily="34" charset="0"/>
                          <a:ea typeface="Cambria" panose="02040503050406030204" pitchFamily="18" charset="0"/>
                          <a:cs typeface="Arial" panose="020B0604020202020204" pitchFamily="34" charset="0"/>
                        </a:rPr>
                        <a:t>design</a:t>
                      </a:r>
                      <a:endParaRPr lang="en-US" sz="11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000" i="1" dirty="0">
                          <a:solidFill>
                            <a:srgbClr val="000000"/>
                          </a:solidFill>
                          <a:effectLst/>
                          <a:latin typeface="Open Sans" panose="020B0606030504020204" pitchFamily="34" charset="0"/>
                          <a:ea typeface="Cambria" panose="02040503050406030204" pitchFamily="18" charset="0"/>
                          <a:cs typeface="Arial" panose="020B0604020202020204" pitchFamily="34" charset="0"/>
                        </a:rPr>
                        <a:t>A sketch, model, or plan for something.</a:t>
                      </a:r>
                      <a:endParaRPr lang="en-US" sz="11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88070878"/>
                  </a:ext>
                </a:extLst>
              </a:tr>
              <a:tr h="370840">
                <a:tc>
                  <a:txBody>
                    <a:bodyPr/>
                    <a:lstStyle/>
                    <a:p>
                      <a:pPr marL="0" marR="0">
                        <a:lnSpc>
                          <a:spcPct val="115000"/>
                        </a:lnSpc>
                        <a:spcBef>
                          <a:spcPts val="0"/>
                        </a:spcBef>
                        <a:spcAft>
                          <a:spcPts val="0"/>
                        </a:spcAft>
                      </a:pPr>
                      <a:r>
                        <a:rPr lang="en-US" sz="1000" i="1" dirty="0">
                          <a:solidFill>
                            <a:srgbClr val="000000"/>
                          </a:solidFill>
                          <a:effectLst/>
                          <a:latin typeface="Open Sans" panose="020B0606030504020204" pitchFamily="34" charset="0"/>
                          <a:ea typeface="Cambria" panose="02040503050406030204" pitchFamily="18" charset="0"/>
                          <a:cs typeface="Arial" panose="020B0604020202020204" pitchFamily="34" charset="0"/>
                        </a:rPr>
                        <a:t>problem</a:t>
                      </a:r>
                      <a:endParaRPr lang="en-US" sz="11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000" i="1" dirty="0">
                          <a:solidFill>
                            <a:srgbClr val="000000"/>
                          </a:solidFill>
                          <a:effectLst/>
                          <a:latin typeface="Open Sans" panose="020B0606030504020204" pitchFamily="34" charset="0"/>
                          <a:ea typeface="Cambria" panose="02040503050406030204" pitchFamily="18" charset="0"/>
                          <a:cs typeface="Arial" panose="020B0604020202020204" pitchFamily="34" charset="0"/>
                        </a:rPr>
                        <a:t>A challenge that needs a solution.</a:t>
                      </a:r>
                      <a:endParaRPr lang="en-US" sz="11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68926093"/>
                  </a:ext>
                </a:extLst>
              </a:tr>
              <a:tr h="370840">
                <a:tc>
                  <a:txBody>
                    <a:bodyPr/>
                    <a:lstStyle/>
                    <a:p>
                      <a:pPr marL="0" marR="0">
                        <a:lnSpc>
                          <a:spcPct val="115000"/>
                        </a:lnSpc>
                        <a:spcBef>
                          <a:spcPts val="0"/>
                        </a:spcBef>
                        <a:spcAft>
                          <a:spcPts val="0"/>
                        </a:spcAft>
                      </a:pPr>
                      <a:r>
                        <a:rPr lang="en-US" sz="1000" i="1" dirty="0">
                          <a:solidFill>
                            <a:srgbClr val="000000"/>
                          </a:solidFill>
                          <a:effectLst/>
                          <a:latin typeface="Open Sans" panose="020B0606030504020204" pitchFamily="34" charset="0"/>
                          <a:ea typeface="Cambria" panose="02040503050406030204" pitchFamily="18" charset="0"/>
                          <a:cs typeface="Arial" panose="020B0604020202020204" pitchFamily="34" charset="0"/>
                        </a:rPr>
                        <a:t>solve</a:t>
                      </a:r>
                      <a:endParaRPr lang="en-US" sz="11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000" i="1" dirty="0">
                          <a:solidFill>
                            <a:srgbClr val="000000"/>
                          </a:solidFill>
                          <a:effectLst/>
                          <a:latin typeface="Open Sans" panose="020B0606030504020204" pitchFamily="34" charset="0"/>
                          <a:ea typeface="Cambria" panose="02040503050406030204" pitchFamily="18" charset="0"/>
                          <a:cs typeface="Arial" panose="020B0604020202020204" pitchFamily="34" charset="0"/>
                        </a:rPr>
                        <a:t>To find a solution to a challenge or problem.</a:t>
                      </a:r>
                      <a:endParaRPr lang="en-US" sz="11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70812325"/>
                  </a:ext>
                </a:extLst>
              </a:tr>
              <a:tr h="370840">
                <a:tc>
                  <a:txBody>
                    <a:bodyPr/>
                    <a:lstStyle/>
                    <a:p>
                      <a:pPr marL="0" marR="0">
                        <a:lnSpc>
                          <a:spcPct val="115000"/>
                        </a:lnSpc>
                        <a:spcBef>
                          <a:spcPts val="0"/>
                        </a:spcBef>
                        <a:spcAft>
                          <a:spcPts val="0"/>
                        </a:spcAft>
                      </a:pPr>
                      <a:r>
                        <a:rPr lang="en-US" sz="1000" i="1" dirty="0">
                          <a:solidFill>
                            <a:srgbClr val="000000"/>
                          </a:solidFill>
                          <a:effectLst/>
                          <a:latin typeface="Open Sans" panose="020B0606030504020204" pitchFamily="34" charset="0"/>
                          <a:ea typeface="Cambria" panose="02040503050406030204" pitchFamily="18" charset="0"/>
                          <a:cs typeface="Arial" panose="020B0604020202020204" pitchFamily="34" charset="0"/>
                        </a:rPr>
                        <a:t>improve</a:t>
                      </a:r>
                      <a:endParaRPr lang="en-US" sz="11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000" i="1" dirty="0">
                          <a:solidFill>
                            <a:srgbClr val="000000"/>
                          </a:solidFill>
                          <a:effectLst/>
                          <a:latin typeface="Open Sans" panose="020B0606030504020204" pitchFamily="34" charset="0"/>
                          <a:ea typeface="Cambria" panose="02040503050406030204" pitchFamily="18" charset="0"/>
                          <a:cs typeface="Arial" panose="020B0604020202020204" pitchFamily="34" charset="0"/>
                        </a:rPr>
                        <a:t>To make something better.</a:t>
                      </a:r>
                      <a:endParaRPr lang="en-US" sz="11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14750507"/>
                  </a:ext>
                </a:extLst>
              </a:tr>
              <a:tr h="370840">
                <a:tc>
                  <a:txBody>
                    <a:bodyPr/>
                    <a:lstStyle/>
                    <a:p>
                      <a:pPr marL="0" marR="0">
                        <a:lnSpc>
                          <a:spcPct val="115000"/>
                        </a:lnSpc>
                        <a:spcBef>
                          <a:spcPts val="0"/>
                        </a:spcBef>
                        <a:spcAft>
                          <a:spcPts val="0"/>
                        </a:spcAft>
                      </a:pPr>
                      <a:r>
                        <a:rPr lang="en-US" sz="1000" i="1" dirty="0">
                          <a:solidFill>
                            <a:srgbClr val="000000"/>
                          </a:solidFill>
                          <a:effectLst/>
                          <a:latin typeface="Open Sans" panose="020B0606030504020204" pitchFamily="34" charset="0"/>
                          <a:ea typeface="Cambria" panose="02040503050406030204" pitchFamily="18" charset="0"/>
                          <a:cs typeface="Arial" panose="020B0604020202020204" pitchFamily="34" charset="0"/>
                        </a:rPr>
                        <a:t>test</a:t>
                      </a:r>
                      <a:endParaRPr lang="en-US" sz="11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000" i="1" dirty="0">
                          <a:solidFill>
                            <a:srgbClr val="000000"/>
                          </a:solidFill>
                          <a:effectLst/>
                          <a:latin typeface="Open Sans" panose="020B0606030504020204" pitchFamily="34" charset="0"/>
                          <a:ea typeface="Cambria" panose="02040503050406030204" pitchFamily="18" charset="0"/>
                          <a:cs typeface="Arial" panose="020B0604020202020204" pitchFamily="34" charset="0"/>
                        </a:rPr>
                        <a:t>To check to see if something is working.</a:t>
                      </a:r>
                      <a:endParaRPr lang="en-US" sz="11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77717070"/>
                  </a:ext>
                </a:extLst>
              </a:tr>
            </a:tbl>
          </a:graphicData>
        </a:graphic>
      </p:graphicFrame>
    </p:spTree>
    <p:extLst>
      <p:ext uri="{BB962C8B-B14F-4D97-AF65-F5344CB8AC3E}">
        <p14:creationId xmlns:p14="http://schemas.microsoft.com/office/powerpoint/2010/main" val="197595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1FD2-A69F-D51A-BAB8-357AD26675FB}"/>
              </a:ext>
            </a:extLst>
          </p:cNvPr>
          <p:cNvSpPr>
            <a:spLocks noGrp="1"/>
          </p:cNvSpPr>
          <p:nvPr>
            <p:ph type="title"/>
          </p:nvPr>
        </p:nvSpPr>
        <p:spPr/>
        <p:txBody>
          <a:bodyPr/>
          <a:lstStyle/>
          <a:p>
            <a:pPr algn="ctr"/>
            <a:r>
              <a:rPr lang="en-US" dirty="0">
                <a:solidFill>
                  <a:schemeClr val="tx2"/>
                </a:solidFill>
              </a:rPr>
              <a:t>Pre-activity assessment</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2">
            <a:extLst>
              <a:ext uri="{FF2B5EF4-FFF2-40B4-BE49-F238E27FC236}">
                <a16:creationId xmlns:a16="http://schemas.microsoft.com/office/drawing/2014/main" id="{EFAFFD1B-689F-C914-3A63-0AC7472CEDCF}"/>
              </a:ext>
            </a:extLst>
          </p:cNvPr>
          <p:cNvSpPr>
            <a:spLocks noGrp="1" noChangeArrowheads="1"/>
          </p:cNvSpPr>
          <p:nvPr>
            <p:ph idx="1"/>
          </p:nvPr>
        </p:nvSpPr>
        <p:spPr bwMode="auto">
          <a:xfrm>
            <a:off x="271366" y="2626676"/>
            <a:ext cx="8725877" cy="113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marR="0" lvl="0" indent="-342900">
              <a:lnSpc>
                <a:spcPct val="115000"/>
              </a:lnSpc>
              <a:spcBef>
                <a:spcPts val="0"/>
              </a:spcBef>
              <a:spcAft>
                <a:spcPts val="0"/>
              </a:spcAft>
              <a:buFont typeface="Symbol" panose="05050102010706020507" pitchFamily="18" charset="2"/>
              <a:buChar char=""/>
            </a:pPr>
            <a:r>
              <a:rPr lang="en-US" sz="2000" b="1" dirty="0">
                <a:effectLst/>
                <a:latin typeface="Open Sans" panose="020B0606030504020204" pitchFamily="34" charset="0"/>
                <a:ea typeface="Cambria" panose="02040503050406030204" pitchFamily="18" charset="0"/>
                <a:cs typeface="Arial" panose="020B0604020202020204" pitchFamily="34" charset="0"/>
              </a:rPr>
              <a:t>What happens in our brain when we talk or write? </a:t>
            </a:r>
          </a:p>
          <a:p>
            <a:pPr marL="342900" marR="0" lvl="0" indent="-342900">
              <a:lnSpc>
                <a:spcPct val="115000"/>
              </a:lnSpc>
              <a:spcBef>
                <a:spcPts val="0"/>
              </a:spcBef>
              <a:spcAft>
                <a:spcPts val="0"/>
              </a:spcAft>
              <a:buFont typeface="Symbol" panose="05050102010706020507" pitchFamily="18" charset="2"/>
              <a:buChar char=""/>
            </a:pPr>
            <a:r>
              <a:rPr lang="en-US" sz="2000" b="1" dirty="0">
                <a:effectLst/>
                <a:latin typeface="Open Sans" panose="020B0606030504020204" pitchFamily="34" charset="0"/>
                <a:ea typeface="Cambria" panose="02040503050406030204" pitchFamily="18" charset="0"/>
                <a:cs typeface="Arial" panose="020B0604020202020204" pitchFamily="34" charset="0"/>
              </a:rPr>
              <a:t>Why is communication important for solving problems?</a:t>
            </a:r>
          </a:p>
          <a:p>
            <a:pPr marL="342900" marR="0" lvl="0" indent="-342900">
              <a:lnSpc>
                <a:spcPct val="115000"/>
              </a:lnSpc>
              <a:spcBef>
                <a:spcPts val="0"/>
              </a:spcBef>
              <a:spcAft>
                <a:spcPts val="0"/>
              </a:spcAft>
              <a:buFont typeface="Symbol" panose="05050102010706020507" pitchFamily="18" charset="2"/>
              <a:buChar char=""/>
            </a:pPr>
            <a:r>
              <a:rPr lang="en-US" sz="2000" b="1" dirty="0">
                <a:effectLst/>
                <a:latin typeface="Open Sans" panose="020B0606030504020204" pitchFamily="34" charset="0"/>
                <a:ea typeface="Cambria" panose="02040503050406030204" pitchFamily="18" charset="0"/>
                <a:cs typeface="Arial" panose="020B0604020202020204" pitchFamily="34" charset="0"/>
              </a:rPr>
              <a:t>Name a tool that helps people with hearing loss communicate. </a:t>
            </a:r>
          </a:p>
        </p:txBody>
      </p:sp>
    </p:spTree>
    <p:extLst>
      <p:ext uri="{BB962C8B-B14F-4D97-AF65-F5344CB8AC3E}">
        <p14:creationId xmlns:p14="http://schemas.microsoft.com/office/powerpoint/2010/main" val="3681207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1FD2-A69F-D51A-BAB8-357AD26675FB}"/>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Introduction </a:t>
            </a:r>
          </a:p>
        </p:txBody>
      </p:sp>
      <p:sp>
        <p:nvSpPr>
          <p:cNvPr id="5" name="Rectangle 2">
            <a:extLst>
              <a:ext uri="{FF2B5EF4-FFF2-40B4-BE49-F238E27FC236}">
                <a16:creationId xmlns:a16="http://schemas.microsoft.com/office/drawing/2014/main" id="{EFAFFD1B-689F-C914-3A63-0AC7472CEDCF}"/>
              </a:ext>
            </a:extLst>
          </p:cNvPr>
          <p:cNvSpPr>
            <a:spLocks noGrp="1" noChangeArrowheads="1"/>
          </p:cNvSpPr>
          <p:nvPr>
            <p:ph idx="1"/>
          </p:nvPr>
        </p:nvSpPr>
        <p:spPr bwMode="auto">
          <a:xfrm>
            <a:off x="271366" y="1670646"/>
            <a:ext cx="8725877" cy="304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914400">
              <a:lnSpc>
                <a:spcPct val="250000"/>
              </a:lnSpc>
              <a:buClrTx/>
              <a:buFont typeface="Arial" panose="020B0604020202020204" pitchFamily="34" charset="0"/>
              <a:buChar char="•"/>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What happens in our brain when we talk or listen?</a:t>
            </a:r>
          </a:p>
          <a:p>
            <a:pPr defTabSz="914400">
              <a:lnSpc>
                <a:spcPct val="250000"/>
              </a:lnSpc>
              <a:buClrTx/>
              <a:buFont typeface="Arial" panose="020B0604020202020204" pitchFamily="34" charset="0"/>
              <a:buChar char="•"/>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What happe</a:t>
            </a:r>
            <a:r>
              <a:rPr lang="en-US" alt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ns in our brains when we read or write?</a:t>
            </a:r>
          </a:p>
          <a:p>
            <a:pPr defTabSz="914400">
              <a:lnSpc>
                <a:spcPct val="250000"/>
              </a:lnSpc>
              <a:buClrTx/>
              <a:buFont typeface="Arial" panose="020B0604020202020204" pitchFamily="34" charset="0"/>
              <a:buChar char="•"/>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Why do you think communication is essential for solving problems?</a:t>
            </a:r>
          </a:p>
          <a:p>
            <a:pPr defTabSz="914400">
              <a:lnSpc>
                <a:spcPct val="250000"/>
              </a:lnSpc>
              <a:buClrTx/>
              <a:buFont typeface="Arial" panose="020B0604020202020204" pitchFamily="34" charset="0"/>
              <a:buChar char="•"/>
            </a:pPr>
            <a:r>
              <a:rPr lang="en-US" alt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Can you think of any examples?</a:t>
            </a:r>
          </a:p>
        </p:txBody>
      </p:sp>
    </p:spTree>
    <p:extLst>
      <p:ext uri="{BB962C8B-B14F-4D97-AF65-F5344CB8AC3E}">
        <p14:creationId xmlns:p14="http://schemas.microsoft.com/office/powerpoint/2010/main" val="284425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1FD2-A69F-D51A-BAB8-357AD26675FB}"/>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Introduction </a:t>
            </a:r>
          </a:p>
        </p:txBody>
      </p:sp>
      <p:sp>
        <p:nvSpPr>
          <p:cNvPr id="5" name="Rectangle 2">
            <a:extLst>
              <a:ext uri="{FF2B5EF4-FFF2-40B4-BE49-F238E27FC236}">
                <a16:creationId xmlns:a16="http://schemas.microsoft.com/office/drawing/2014/main" id="{EFAFFD1B-689F-C914-3A63-0AC7472CEDCF}"/>
              </a:ext>
            </a:extLst>
          </p:cNvPr>
          <p:cNvSpPr>
            <a:spLocks noGrp="1" noChangeArrowheads="1"/>
          </p:cNvSpPr>
          <p:nvPr>
            <p:ph idx="1"/>
          </p:nvPr>
        </p:nvSpPr>
        <p:spPr bwMode="auto">
          <a:xfrm>
            <a:off x="271366" y="1786064"/>
            <a:ext cx="8725877" cy="28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914400">
              <a:lnSpc>
                <a:spcPct val="150000"/>
              </a:lnSpc>
              <a:buClrTx/>
              <a:buFont typeface="Arial" panose="020B0604020202020204" pitchFamily="34" charset="0"/>
              <a:buChar char="•"/>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What challenges do people with hearing impairments face? How do they overcome them?</a:t>
            </a:r>
          </a:p>
          <a:p>
            <a:pPr defTabSz="914400">
              <a:lnSpc>
                <a:spcPct val="150000"/>
              </a:lnSpc>
              <a:buClrTx/>
              <a:buFont typeface="Arial" panose="020B0604020202020204" pitchFamily="34" charset="0"/>
              <a:buChar char="•"/>
            </a:pPr>
            <a:r>
              <a:rPr lang="en-US" alt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What challenges do people with language barriers face? How do they overcome them?</a:t>
            </a:r>
          </a:p>
          <a:p>
            <a:pPr defTabSz="914400">
              <a:lnSpc>
                <a:spcPct val="150000"/>
              </a:lnSpc>
              <a:buClrTx/>
              <a:buFont typeface="Arial" panose="020B0604020202020204" pitchFamily="34" charset="0"/>
              <a:buChar char="•"/>
            </a:pPr>
            <a:r>
              <a:rPr lang="en-US" alt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What challenges do people have in a noisy environment? What do they do in that situation?</a:t>
            </a:r>
          </a:p>
        </p:txBody>
      </p:sp>
    </p:spTree>
    <p:extLst>
      <p:ext uri="{BB962C8B-B14F-4D97-AF65-F5344CB8AC3E}">
        <p14:creationId xmlns:p14="http://schemas.microsoft.com/office/powerpoint/2010/main" val="1455436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1FD2-A69F-D51A-BAB8-357AD26675FB}"/>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Communication challenges and Possible Solutions</a:t>
            </a:r>
          </a:p>
        </p:txBody>
      </p:sp>
      <p:graphicFrame>
        <p:nvGraphicFramePr>
          <p:cNvPr id="3" name="Table 2">
            <a:extLst>
              <a:ext uri="{FF2B5EF4-FFF2-40B4-BE49-F238E27FC236}">
                <a16:creationId xmlns:a16="http://schemas.microsoft.com/office/drawing/2014/main" id="{641FF433-C6CE-11AF-E084-3D9D6280579F}"/>
              </a:ext>
            </a:extLst>
          </p:cNvPr>
          <p:cNvGraphicFramePr>
            <a:graphicFrameLocks noGrp="1"/>
          </p:cNvGraphicFramePr>
          <p:nvPr>
            <p:extLst>
              <p:ext uri="{D42A27DB-BD31-4B8C-83A1-F6EECF244321}">
                <p14:modId xmlns:p14="http://schemas.microsoft.com/office/powerpoint/2010/main" val="948754566"/>
              </p:ext>
            </p:extLst>
          </p:nvPr>
        </p:nvGraphicFramePr>
        <p:xfrm>
          <a:off x="380999" y="1682750"/>
          <a:ext cx="8161422" cy="3036828"/>
        </p:xfrm>
        <a:graphic>
          <a:graphicData uri="http://schemas.openxmlformats.org/drawingml/2006/table">
            <a:tbl>
              <a:tblPr firstRow="1" bandRow="1">
                <a:tableStyleId>{073A0DAA-6AF3-43AB-8588-CEC1D06C72B9}</a:tableStyleId>
              </a:tblPr>
              <a:tblGrid>
                <a:gridCol w="4080711">
                  <a:extLst>
                    <a:ext uri="{9D8B030D-6E8A-4147-A177-3AD203B41FA5}">
                      <a16:colId xmlns:a16="http://schemas.microsoft.com/office/drawing/2014/main" val="2127253095"/>
                    </a:ext>
                  </a:extLst>
                </a:gridCol>
                <a:gridCol w="4080711">
                  <a:extLst>
                    <a:ext uri="{9D8B030D-6E8A-4147-A177-3AD203B41FA5}">
                      <a16:colId xmlns:a16="http://schemas.microsoft.com/office/drawing/2014/main" val="336028812"/>
                    </a:ext>
                  </a:extLst>
                </a:gridCol>
              </a:tblGrid>
              <a:tr h="429938">
                <a:tc>
                  <a:txBody>
                    <a:bodyPr/>
                    <a:lstStyle/>
                    <a:p>
                      <a:pPr algn="ctr"/>
                      <a:r>
                        <a:rPr lang="en-US" sz="2400" dirty="0">
                          <a:solidFill>
                            <a:schemeClr val="tx2"/>
                          </a:solidFill>
                        </a:rPr>
                        <a:t>Communication Challenge</a:t>
                      </a:r>
                    </a:p>
                  </a:txBody>
                  <a:tcPr/>
                </a:tc>
                <a:tc>
                  <a:txBody>
                    <a:bodyPr/>
                    <a:lstStyle/>
                    <a:p>
                      <a:pPr algn="ctr"/>
                      <a:r>
                        <a:rPr lang="en-US" sz="2400" dirty="0">
                          <a:solidFill>
                            <a:schemeClr val="tx2"/>
                          </a:solidFill>
                        </a:rPr>
                        <a:t>Possible Solution</a:t>
                      </a:r>
                    </a:p>
                  </a:txBody>
                  <a:tcPr/>
                </a:tc>
                <a:extLst>
                  <a:ext uri="{0D108BD9-81ED-4DB2-BD59-A6C34878D82A}">
                    <a16:rowId xmlns:a16="http://schemas.microsoft.com/office/drawing/2014/main" val="2474014808"/>
                  </a:ext>
                </a:extLst>
              </a:tr>
              <a:tr h="42993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88978199"/>
                  </a:ext>
                </a:extLst>
              </a:tr>
              <a:tr h="42993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1946239"/>
                  </a:ext>
                </a:extLst>
              </a:tr>
              <a:tr h="42993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90632249"/>
                  </a:ext>
                </a:extLst>
              </a:tr>
              <a:tr h="42993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58071347"/>
                  </a:ext>
                </a:extLst>
              </a:tr>
              <a:tr h="42993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9747769"/>
                  </a:ext>
                </a:extLst>
              </a:tr>
              <a:tr h="42993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35476397"/>
                  </a:ext>
                </a:extLst>
              </a:tr>
            </a:tbl>
          </a:graphicData>
        </a:graphic>
      </p:graphicFrame>
    </p:spTree>
    <p:extLst>
      <p:ext uri="{BB962C8B-B14F-4D97-AF65-F5344CB8AC3E}">
        <p14:creationId xmlns:p14="http://schemas.microsoft.com/office/powerpoint/2010/main" val="411910166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2">
  <a:themeElements>
    <a:clrScheme name="TeachEngineer">
      <a:dk1>
        <a:srgbClr val="6091BA"/>
      </a:dk1>
      <a:lt1>
        <a:srgbClr val="6091BA"/>
      </a:lt1>
      <a:dk2>
        <a:srgbClr val="6091BA"/>
      </a:dk2>
      <a:lt2>
        <a:srgbClr val="FFFFFF"/>
      </a:lt2>
      <a:accent1>
        <a:srgbClr val="9FCC3B"/>
      </a:accent1>
      <a:accent2>
        <a:srgbClr val="8D64AA"/>
      </a:accent2>
      <a:accent3>
        <a:srgbClr val="F8A81B"/>
      </a:accent3>
      <a:accent4>
        <a:srgbClr val="2C2C2C"/>
      </a:accent4>
      <a:accent5>
        <a:srgbClr val="2C2C2C"/>
      </a:accent5>
      <a:accent6>
        <a:srgbClr val="FFFFFF"/>
      </a:accent6>
      <a:hlink>
        <a:srgbClr val="2C2C2C"/>
      </a:hlink>
      <a:folHlink>
        <a:srgbClr val="9FCC3B"/>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2" id="{82B0F9C8-6EDE-4522-8F24-FA24F0CDB866}" vid="{5E25D872-ADAE-4410-BCF6-15942D23F37E}"/>
    </a:ext>
  </a:extLst>
</a:theme>
</file>

<file path=ppt/theme/theme3.xml><?xml version="1.0" encoding="utf-8"?>
<a:theme xmlns:a="http://schemas.openxmlformats.org/drawingml/2006/main" name="1_Banded">
  <a:themeElements>
    <a:clrScheme name="Custom 2">
      <a:dk1>
        <a:srgbClr val="9FCC3B"/>
      </a:dk1>
      <a:lt1>
        <a:srgbClr val="9FCC3B"/>
      </a:lt1>
      <a:dk2>
        <a:srgbClr val="6091BA"/>
      </a:dk2>
      <a:lt2>
        <a:srgbClr val="FFFFFF"/>
      </a:lt2>
      <a:accent1>
        <a:srgbClr val="9FCC3B"/>
      </a:accent1>
      <a:accent2>
        <a:srgbClr val="8D64AA"/>
      </a:accent2>
      <a:accent3>
        <a:srgbClr val="F8A81B"/>
      </a:accent3>
      <a:accent4>
        <a:srgbClr val="2C2C2C"/>
      </a:accent4>
      <a:accent5>
        <a:srgbClr val="2C2C2C"/>
      </a:accent5>
      <a:accent6>
        <a:srgbClr val="FFFFFF"/>
      </a:accent6>
      <a:hlink>
        <a:srgbClr val="2C2C2C"/>
      </a:hlink>
      <a:folHlink>
        <a:srgbClr val="9FCC3B"/>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4.xml><?xml version="1.0" encoding="utf-8"?>
<a:theme xmlns:a="http://schemas.openxmlformats.org/drawingml/2006/main" name="2_Banded">
  <a:themeElements>
    <a:clrScheme name="Custom 4">
      <a:dk1>
        <a:srgbClr val="F8A81B"/>
      </a:dk1>
      <a:lt1>
        <a:srgbClr val="8D64AA"/>
      </a:lt1>
      <a:dk2>
        <a:srgbClr val="FFFFFF"/>
      </a:dk2>
      <a:lt2>
        <a:srgbClr val="FFFFFF"/>
      </a:lt2>
      <a:accent1>
        <a:srgbClr val="9FCC3B"/>
      </a:accent1>
      <a:accent2>
        <a:srgbClr val="8D64AA"/>
      </a:accent2>
      <a:accent3>
        <a:srgbClr val="F8A81B"/>
      </a:accent3>
      <a:accent4>
        <a:srgbClr val="2C2C2C"/>
      </a:accent4>
      <a:accent5>
        <a:srgbClr val="2C2C2C"/>
      </a:accent5>
      <a:accent6>
        <a:srgbClr val="FFFFFF"/>
      </a:accent6>
      <a:hlink>
        <a:srgbClr val="2C2C2C"/>
      </a:hlink>
      <a:folHlink>
        <a:srgbClr val="9FCC3B"/>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4125</TotalTime>
  <Words>1876</Words>
  <Application>Microsoft Macintosh PowerPoint</Application>
  <PresentationFormat>On-screen Show (16:9)</PresentationFormat>
  <Paragraphs>144</Paragraphs>
  <Slides>29</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29</vt:i4>
      </vt:variant>
    </vt:vector>
  </HeadingPairs>
  <TitlesOfParts>
    <vt:vector size="41" baseType="lpstr">
      <vt:lpstr>Wingdings</vt:lpstr>
      <vt:lpstr>Corbel</vt:lpstr>
      <vt:lpstr>Courier New</vt:lpstr>
      <vt:lpstr>Symbol</vt:lpstr>
      <vt:lpstr>Wingdings 2</vt:lpstr>
      <vt:lpstr>Open Sans</vt:lpstr>
      <vt:lpstr>Arial</vt:lpstr>
      <vt:lpstr>Cambria</vt:lpstr>
      <vt:lpstr>Simple Light</vt:lpstr>
      <vt:lpstr>Theme2</vt:lpstr>
      <vt:lpstr>1_Banded</vt:lpstr>
      <vt:lpstr>2_Banded</vt:lpstr>
      <vt:lpstr>PowerPoint Presentation</vt:lpstr>
      <vt:lpstr>Educational Standards</vt:lpstr>
      <vt:lpstr>Learning Objectives</vt:lpstr>
      <vt:lpstr>Academic Vocabulary </vt:lpstr>
      <vt:lpstr>Academic Vocabulary </vt:lpstr>
      <vt:lpstr>Pre-activity assessment</vt:lpstr>
      <vt:lpstr>Introduction </vt:lpstr>
      <vt:lpstr>Introduction </vt:lpstr>
      <vt:lpstr>Communication challenges and Possible Solutions</vt:lpstr>
      <vt:lpstr>Questions about how the brain helps us communicate </vt:lpstr>
      <vt:lpstr>PowerPoint Presentation</vt:lpstr>
      <vt:lpstr>Optional Videos</vt:lpstr>
      <vt:lpstr>Optional Videos</vt:lpstr>
      <vt:lpstr>Optional Videos</vt:lpstr>
      <vt:lpstr>Optional Videos</vt:lpstr>
      <vt:lpstr>PowerPoint Presentation</vt:lpstr>
      <vt:lpstr>Identify the Need &amp; Constraints</vt:lpstr>
      <vt:lpstr>Identify the Need &amp; Constraints</vt:lpstr>
      <vt:lpstr>Research the problem</vt:lpstr>
      <vt:lpstr>Imagine: Develop Possible Solutions</vt:lpstr>
      <vt:lpstr>Plan: Select a promising solution </vt:lpstr>
      <vt:lpstr>Create: build a prototype</vt:lpstr>
      <vt:lpstr>Test and Evaluate Prototype</vt:lpstr>
      <vt:lpstr>Improve: Redesign as needed</vt:lpstr>
      <vt:lpstr>Presentation,  Reflection, extension, and assessment</vt:lpstr>
      <vt:lpstr>Presentation</vt:lpstr>
      <vt:lpstr>Reflection</vt:lpstr>
      <vt:lpstr>Extension activities </vt:lpstr>
      <vt:lpstr>Post-Activity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 Naim Chaker</dc:creator>
  <cp:lastModifiedBy>Beth McElroy</cp:lastModifiedBy>
  <cp:revision>17</cp:revision>
  <dcterms:modified xsi:type="dcterms:W3CDTF">2024-11-04T17:22:02Z</dcterms:modified>
</cp:coreProperties>
</file>