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Open Sans" panose="020B06060305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aDLRbKLFWoRXx1oOi1Hdvqep4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55196-B54A-4933-A9AD-3A98EDAD7A98}" v="6" dt="2024-05-22T20:55:32.647"/>
  </p1510:revLst>
</p1510:revInfo>
</file>

<file path=ppt/tableStyles.xml><?xml version="1.0" encoding="utf-8"?>
<a:tblStyleLst xmlns:a="http://schemas.openxmlformats.org/drawingml/2006/main" def="{1F56EBE7-6420-4306-A5D5-4BCD26A05E8C}">
  <a:tblStyle styleId="{1F56EBE7-6420-4306-A5D5-4BCD26A05E8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a:tcStyle>
        <a:tcBdr/>
        <a:fill>
          <a:solidFill>
            <a:srgbClr val="FFE2CD"/>
          </a:solidFill>
        </a:fill>
      </a:tcStyle>
    </a:band1H>
    <a:band2H>
      <a:tcTxStyle/>
      <a:tcStyle>
        <a:tcBdr/>
      </a:tcStyle>
    </a:band2H>
    <a:band1V>
      <a:tcTxStyle/>
      <a:tcStyle>
        <a:tcBdr/>
        <a:fill>
          <a:solidFill>
            <a:srgbClr val="FFE2C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588"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McElroy" userId="adafc60ca507be3b" providerId="LiveId" clId="{1E1A85EB-394E-45E4-B650-9EEADAA8CE17}"/>
    <pc:docChg chg="undo custSel modSld">
      <pc:chgData name="Beth McElroy" userId="adafc60ca507be3b" providerId="LiveId" clId="{1E1A85EB-394E-45E4-B650-9EEADAA8CE17}" dt="2024-05-18T16:06:24.562" v="92" actId="20577"/>
      <pc:docMkLst>
        <pc:docMk/>
      </pc:docMkLst>
      <pc:sldChg chg="modSp mod">
        <pc:chgData name="Beth McElroy" userId="adafc60ca507be3b" providerId="LiveId" clId="{1E1A85EB-394E-45E4-B650-9EEADAA8CE17}" dt="2024-05-18T15:54:34.280" v="1" actId="20577"/>
        <pc:sldMkLst>
          <pc:docMk/>
          <pc:sldMk cId="0" sldId="258"/>
        </pc:sldMkLst>
        <pc:spChg chg="mod">
          <ac:chgData name="Beth McElroy" userId="adafc60ca507be3b" providerId="LiveId" clId="{1E1A85EB-394E-45E4-B650-9EEADAA8CE17}" dt="2024-05-18T15:54:34.280" v="1" actId="20577"/>
          <ac:spMkLst>
            <pc:docMk/>
            <pc:sldMk cId="0" sldId="258"/>
            <ac:spMk id="75" creationId="{00000000-0000-0000-0000-000000000000}"/>
          </ac:spMkLst>
        </pc:spChg>
      </pc:sldChg>
      <pc:sldChg chg="modSp mod">
        <pc:chgData name="Beth McElroy" userId="adafc60ca507be3b" providerId="LiveId" clId="{1E1A85EB-394E-45E4-B650-9EEADAA8CE17}" dt="2024-05-18T15:55:36.503" v="11" actId="20577"/>
        <pc:sldMkLst>
          <pc:docMk/>
          <pc:sldMk cId="0" sldId="259"/>
        </pc:sldMkLst>
        <pc:spChg chg="mod">
          <ac:chgData name="Beth McElroy" userId="adafc60ca507be3b" providerId="LiveId" clId="{1E1A85EB-394E-45E4-B650-9EEADAA8CE17}" dt="2024-05-18T15:55:25.447" v="9" actId="20577"/>
          <ac:spMkLst>
            <pc:docMk/>
            <pc:sldMk cId="0" sldId="259"/>
            <ac:spMk id="86" creationId="{00000000-0000-0000-0000-000000000000}"/>
          </ac:spMkLst>
        </pc:spChg>
        <pc:spChg chg="mod">
          <ac:chgData name="Beth McElroy" userId="adafc60ca507be3b" providerId="LiveId" clId="{1E1A85EB-394E-45E4-B650-9EEADAA8CE17}" dt="2024-05-18T15:55:36.503" v="11" actId="20577"/>
          <ac:spMkLst>
            <pc:docMk/>
            <pc:sldMk cId="0" sldId="259"/>
            <ac:spMk id="90" creationId="{00000000-0000-0000-0000-000000000000}"/>
          </ac:spMkLst>
        </pc:spChg>
      </pc:sldChg>
      <pc:sldChg chg="modSp mod">
        <pc:chgData name="Beth McElroy" userId="adafc60ca507be3b" providerId="LiveId" clId="{1E1A85EB-394E-45E4-B650-9EEADAA8CE17}" dt="2024-05-18T15:58:59.577" v="50" actId="20577"/>
        <pc:sldMkLst>
          <pc:docMk/>
          <pc:sldMk cId="0" sldId="260"/>
        </pc:sldMkLst>
        <pc:spChg chg="mod">
          <ac:chgData name="Beth McElroy" userId="adafc60ca507be3b" providerId="LiveId" clId="{1E1A85EB-394E-45E4-B650-9EEADAA8CE17}" dt="2024-05-18T15:58:59.577" v="50" actId="20577"/>
          <ac:spMkLst>
            <pc:docMk/>
            <pc:sldMk cId="0" sldId="260"/>
            <ac:spMk id="95" creationId="{00000000-0000-0000-0000-000000000000}"/>
          </ac:spMkLst>
        </pc:spChg>
      </pc:sldChg>
      <pc:sldChg chg="modSp mod">
        <pc:chgData name="Beth McElroy" userId="adafc60ca507be3b" providerId="LiveId" clId="{1E1A85EB-394E-45E4-B650-9EEADAA8CE17}" dt="2024-05-18T16:00:17.346" v="78" actId="1036"/>
        <pc:sldMkLst>
          <pc:docMk/>
          <pc:sldMk cId="0" sldId="261"/>
        </pc:sldMkLst>
        <pc:spChg chg="mod">
          <ac:chgData name="Beth McElroy" userId="adafc60ca507be3b" providerId="LiveId" clId="{1E1A85EB-394E-45E4-B650-9EEADAA8CE17}" dt="2024-05-18T15:59:35.767" v="62" actId="20577"/>
          <ac:spMkLst>
            <pc:docMk/>
            <pc:sldMk cId="0" sldId="261"/>
            <ac:spMk id="102" creationId="{00000000-0000-0000-0000-000000000000}"/>
          </ac:spMkLst>
        </pc:spChg>
        <pc:spChg chg="mod">
          <ac:chgData name="Beth McElroy" userId="adafc60ca507be3b" providerId="LiveId" clId="{1E1A85EB-394E-45E4-B650-9EEADAA8CE17}" dt="2024-05-18T16:00:07.845" v="77" actId="20577"/>
          <ac:spMkLst>
            <pc:docMk/>
            <pc:sldMk cId="0" sldId="261"/>
            <ac:spMk id="105" creationId="{00000000-0000-0000-0000-000000000000}"/>
          </ac:spMkLst>
        </pc:spChg>
        <pc:picChg chg="mod">
          <ac:chgData name="Beth McElroy" userId="adafc60ca507be3b" providerId="LiveId" clId="{1E1A85EB-394E-45E4-B650-9EEADAA8CE17}" dt="2024-05-18T16:00:17.346" v="78" actId="1036"/>
          <ac:picMkLst>
            <pc:docMk/>
            <pc:sldMk cId="0" sldId="261"/>
            <ac:picMk id="103" creationId="{00000000-0000-0000-0000-000000000000}"/>
          </ac:picMkLst>
        </pc:picChg>
      </pc:sldChg>
      <pc:sldChg chg="modSp">
        <pc:chgData name="Beth McElroy" userId="adafc60ca507be3b" providerId="LiveId" clId="{1E1A85EB-394E-45E4-B650-9EEADAA8CE17}" dt="2024-05-18T16:05:02.054" v="90" actId="20577"/>
        <pc:sldMkLst>
          <pc:docMk/>
          <pc:sldMk cId="0" sldId="268"/>
        </pc:sldMkLst>
        <pc:spChg chg="mod">
          <ac:chgData name="Beth McElroy" userId="adafc60ca507be3b" providerId="LiveId" clId="{1E1A85EB-394E-45E4-B650-9EEADAA8CE17}" dt="2024-05-18T16:05:02.054" v="90" actId="20577"/>
          <ac:spMkLst>
            <pc:docMk/>
            <pc:sldMk cId="0" sldId="268"/>
            <ac:spMk id="200" creationId="{00000000-0000-0000-0000-000000000000}"/>
          </ac:spMkLst>
        </pc:spChg>
      </pc:sldChg>
      <pc:sldChg chg="modSp mod">
        <pc:chgData name="Beth McElroy" userId="adafc60ca507be3b" providerId="LiveId" clId="{1E1A85EB-394E-45E4-B650-9EEADAA8CE17}" dt="2024-05-18T16:02:14.891" v="79" actId="20577"/>
        <pc:sldMkLst>
          <pc:docMk/>
          <pc:sldMk cId="0" sldId="269"/>
        </pc:sldMkLst>
        <pc:spChg chg="mod">
          <ac:chgData name="Beth McElroy" userId="adafc60ca507be3b" providerId="LiveId" clId="{1E1A85EB-394E-45E4-B650-9EEADAA8CE17}" dt="2024-05-18T16:02:14.891" v="79" actId="20577"/>
          <ac:spMkLst>
            <pc:docMk/>
            <pc:sldMk cId="0" sldId="269"/>
            <ac:spMk id="212" creationId="{00000000-0000-0000-0000-000000000000}"/>
          </ac:spMkLst>
        </pc:spChg>
      </pc:sldChg>
      <pc:sldChg chg="modSp mod">
        <pc:chgData name="Beth McElroy" userId="adafc60ca507be3b" providerId="LiveId" clId="{1E1A85EB-394E-45E4-B650-9EEADAA8CE17}" dt="2024-05-18T16:06:14.247" v="91" actId="20577"/>
        <pc:sldMkLst>
          <pc:docMk/>
          <pc:sldMk cId="0" sldId="272"/>
        </pc:sldMkLst>
        <pc:spChg chg="mod">
          <ac:chgData name="Beth McElroy" userId="adafc60ca507be3b" providerId="LiveId" clId="{1E1A85EB-394E-45E4-B650-9EEADAA8CE17}" dt="2024-05-18T16:06:14.247" v="91" actId="20577"/>
          <ac:spMkLst>
            <pc:docMk/>
            <pc:sldMk cId="0" sldId="272"/>
            <ac:spMk id="236" creationId="{00000000-0000-0000-0000-000000000000}"/>
          </ac:spMkLst>
        </pc:spChg>
      </pc:sldChg>
      <pc:sldChg chg="modSp mod">
        <pc:chgData name="Beth McElroy" userId="adafc60ca507be3b" providerId="LiveId" clId="{1E1A85EB-394E-45E4-B650-9EEADAA8CE17}" dt="2024-05-18T16:06:24.562" v="92" actId="20577"/>
        <pc:sldMkLst>
          <pc:docMk/>
          <pc:sldMk cId="0" sldId="273"/>
        </pc:sldMkLst>
        <pc:spChg chg="mod">
          <ac:chgData name="Beth McElroy" userId="adafc60ca507be3b" providerId="LiveId" clId="{1E1A85EB-394E-45E4-B650-9EEADAA8CE17}" dt="2024-05-18T16:06:24.562" v="92" actId="20577"/>
          <ac:spMkLst>
            <pc:docMk/>
            <pc:sldMk cId="0" sldId="273"/>
            <ac:spMk id="244" creationId="{00000000-0000-0000-0000-000000000000}"/>
          </ac:spMkLst>
        </pc:spChg>
      </pc:sldChg>
    </pc:docChg>
  </pc:docChgLst>
  <pc:docChgLst>
    <pc:chgData name="Beth McElroy" userId="adafc60ca507be3b" providerId="LiveId" clId="{07B55196-B54A-4933-A9AD-3A98EDAD7A98}"/>
    <pc:docChg chg="undo custSel modSld">
      <pc:chgData name="Beth McElroy" userId="adafc60ca507be3b" providerId="LiveId" clId="{07B55196-B54A-4933-A9AD-3A98EDAD7A98}" dt="2024-05-22T21:01:55.623" v="145" actId="1035"/>
      <pc:docMkLst>
        <pc:docMk/>
      </pc:docMkLst>
      <pc:sldChg chg="modSp">
        <pc:chgData name="Beth McElroy" userId="adafc60ca507be3b" providerId="LiveId" clId="{07B55196-B54A-4933-A9AD-3A98EDAD7A98}" dt="2024-05-22T20:49:03.121" v="0" actId="20577"/>
        <pc:sldMkLst>
          <pc:docMk/>
          <pc:sldMk cId="0" sldId="258"/>
        </pc:sldMkLst>
        <pc:spChg chg="mod">
          <ac:chgData name="Beth McElroy" userId="adafc60ca507be3b" providerId="LiveId" clId="{07B55196-B54A-4933-A9AD-3A98EDAD7A98}" dt="2024-05-22T20:49:03.121" v="0" actId="20577"/>
          <ac:spMkLst>
            <pc:docMk/>
            <pc:sldMk cId="0" sldId="258"/>
            <ac:spMk id="81" creationId="{00000000-0000-0000-0000-000000000000}"/>
          </ac:spMkLst>
        </pc:spChg>
      </pc:sldChg>
      <pc:sldChg chg="modSp mod">
        <pc:chgData name="Beth McElroy" userId="adafc60ca507be3b" providerId="LiveId" clId="{07B55196-B54A-4933-A9AD-3A98EDAD7A98}" dt="2024-05-22T20:49:56.853" v="6" actId="20577"/>
        <pc:sldMkLst>
          <pc:docMk/>
          <pc:sldMk cId="0" sldId="260"/>
        </pc:sldMkLst>
        <pc:spChg chg="mod">
          <ac:chgData name="Beth McElroy" userId="adafc60ca507be3b" providerId="LiveId" clId="{07B55196-B54A-4933-A9AD-3A98EDAD7A98}" dt="2024-05-22T20:49:56.853" v="6" actId="20577"/>
          <ac:spMkLst>
            <pc:docMk/>
            <pc:sldMk cId="0" sldId="260"/>
            <ac:spMk id="95" creationId="{00000000-0000-0000-0000-000000000000}"/>
          </ac:spMkLst>
        </pc:spChg>
      </pc:sldChg>
      <pc:sldChg chg="modSp mod">
        <pc:chgData name="Beth McElroy" userId="adafc60ca507be3b" providerId="LiveId" clId="{07B55196-B54A-4933-A9AD-3A98EDAD7A98}" dt="2024-05-22T20:51:51.794" v="18" actId="1035"/>
        <pc:sldMkLst>
          <pc:docMk/>
          <pc:sldMk cId="0" sldId="263"/>
        </pc:sldMkLst>
        <pc:spChg chg="mod">
          <ac:chgData name="Beth McElroy" userId="adafc60ca507be3b" providerId="LiveId" clId="{07B55196-B54A-4933-A9AD-3A98EDAD7A98}" dt="2024-05-22T20:51:48.088" v="17" actId="20577"/>
          <ac:spMkLst>
            <pc:docMk/>
            <pc:sldMk cId="0" sldId="263"/>
            <ac:spMk id="139" creationId="{00000000-0000-0000-0000-000000000000}"/>
          </ac:spMkLst>
        </pc:spChg>
        <pc:spChg chg="mod">
          <ac:chgData name="Beth McElroy" userId="adafc60ca507be3b" providerId="LiveId" clId="{07B55196-B54A-4933-A9AD-3A98EDAD7A98}" dt="2024-05-22T20:51:36.962" v="15" actId="14100"/>
          <ac:spMkLst>
            <pc:docMk/>
            <pc:sldMk cId="0" sldId="263"/>
            <ac:spMk id="145" creationId="{00000000-0000-0000-0000-000000000000}"/>
          </ac:spMkLst>
        </pc:spChg>
        <pc:picChg chg="mod">
          <ac:chgData name="Beth McElroy" userId="adafc60ca507be3b" providerId="LiveId" clId="{07B55196-B54A-4933-A9AD-3A98EDAD7A98}" dt="2024-05-22T20:51:51.794" v="18" actId="1035"/>
          <ac:picMkLst>
            <pc:docMk/>
            <pc:sldMk cId="0" sldId="263"/>
            <ac:picMk id="134" creationId="{00000000-0000-0000-0000-000000000000}"/>
          </ac:picMkLst>
        </pc:picChg>
        <pc:picChg chg="mod">
          <ac:chgData name="Beth McElroy" userId="adafc60ca507be3b" providerId="LiveId" clId="{07B55196-B54A-4933-A9AD-3A98EDAD7A98}" dt="2024-05-22T20:51:41.093" v="16" actId="14100"/>
          <ac:picMkLst>
            <pc:docMk/>
            <pc:sldMk cId="0" sldId="263"/>
            <ac:picMk id="144" creationId="{00000000-0000-0000-0000-000000000000}"/>
          </ac:picMkLst>
        </pc:picChg>
      </pc:sldChg>
      <pc:sldChg chg="modSp mod">
        <pc:chgData name="Beth McElroy" userId="adafc60ca507be3b" providerId="LiveId" clId="{07B55196-B54A-4933-A9AD-3A98EDAD7A98}" dt="2024-05-22T20:51:17.889" v="12" actId="14100"/>
        <pc:sldMkLst>
          <pc:docMk/>
          <pc:sldMk cId="0" sldId="264"/>
        </pc:sldMkLst>
        <pc:spChg chg="mod">
          <ac:chgData name="Beth McElroy" userId="adafc60ca507be3b" providerId="LiveId" clId="{07B55196-B54A-4933-A9AD-3A98EDAD7A98}" dt="2024-05-22T20:51:12.776" v="11" actId="1076"/>
          <ac:spMkLst>
            <pc:docMk/>
            <pc:sldMk cId="0" sldId="264"/>
            <ac:spMk id="155" creationId="{00000000-0000-0000-0000-000000000000}"/>
          </ac:spMkLst>
        </pc:spChg>
        <pc:picChg chg="mod">
          <ac:chgData name="Beth McElroy" userId="adafc60ca507be3b" providerId="LiveId" clId="{07B55196-B54A-4933-A9AD-3A98EDAD7A98}" dt="2024-05-22T20:51:17.889" v="12" actId="14100"/>
          <ac:picMkLst>
            <pc:docMk/>
            <pc:sldMk cId="0" sldId="264"/>
            <ac:picMk id="156" creationId="{00000000-0000-0000-0000-000000000000}"/>
          </ac:picMkLst>
        </pc:picChg>
      </pc:sldChg>
      <pc:sldChg chg="modSp mod">
        <pc:chgData name="Beth McElroy" userId="adafc60ca507be3b" providerId="LiveId" clId="{07B55196-B54A-4933-A9AD-3A98EDAD7A98}" dt="2024-05-22T20:52:13.561" v="20" actId="14100"/>
        <pc:sldMkLst>
          <pc:docMk/>
          <pc:sldMk cId="0" sldId="265"/>
        </pc:sldMkLst>
        <pc:picChg chg="mod">
          <ac:chgData name="Beth McElroy" userId="adafc60ca507be3b" providerId="LiveId" clId="{07B55196-B54A-4933-A9AD-3A98EDAD7A98}" dt="2024-05-22T20:52:13.561" v="20" actId="14100"/>
          <ac:picMkLst>
            <pc:docMk/>
            <pc:sldMk cId="0" sldId="265"/>
            <ac:picMk id="167" creationId="{00000000-0000-0000-0000-000000000000}"/>
          </ac:picMkLst>
        </pc:picChg>
      </pc:sldChg>
      <pc:sldChg chg="modSp mod">
        <pc:chgData name="Beth McElroy" userId="adafc60ca507be3b" providerId="LiveId" clId="{07B55196-B54A-4933-A9AD-3A98EDAD7A98}" dt="2024-05-22T20:52:28.349" v="21" actId="1076"/>
        <pc:sldMkLst>
          <pc:docMk/>
          <pc:sldMk cId="0" sldId="267"/>
        </pc:sldMkLst>
        <pc:picChg chg="mod">
          <ac:chgData name="Beth McElroy" userId="adafc60ca507be3b" providerId="LiveId" clId="{07B55196-B54A-4933-A9AD-3A98EDAD7A98}" dt="2024-05-22T20:52:28.349" v="21" actId="1076"/>
          <ac:picMkLst>
            <pc:docMk/>
            <pc:sldMk cId="0" sldId="267"/>
            <ac:picMk id="190" creationId="{00000000-0000-0000-0000-000000000000}"/>
          </ac:picMkLst>
        </pc:picChg>
      </pc:sldChg>
      <pc:sldChg chg="modSp mod">
        <pc:chgData name="Beth McElroy" userId="adafc60ca507be3b" providerId="LiveId" clId="{07B55196-B54A-4933-A9AD-3A98EDAD7A98}" dt="2024-05-22T21:01:55.623" v="145" actId="1035"/>
        <pc:sldMkLst>
          <pc:docMk/>
          <pc:sldMk cId="0" sldId="268"/>
        </pc:sldMkLst>
        <pc:spChg chg="mod">
          <ac:chgData name="Beth McElroy" userId="adafc60ca507be3b" providerId="LiveId" clId="{07B55196-B54A-4933-A9AD-3A98EDAD7A98}" dt="2024-05-22T21:01:55.623" v="145" actId="1035"/>
          <ac:spMkLst>
            <pc:docMk/>
            <pc:sldMk cId="0" sldId="268"/>
            <ac:spMk id="199" creationId="{00000000-0000-0000-0000-000000000000}"/>
          </ac:spMkLst>
        </pc:spChg>
        <pc:spChg chg="mod">
          <ac:chgData name="Beth McElroy" userId="adafc60ca507be3b" providerId="LiveId" clId="{07B55196-B54A-4933-A9AD-3A98EDAD7A98}" dt="2024-05-22T20:53:20.584" v="51" actId="1036"/>
          <ac:spMkLst>
            <pc:docMk/>
            <pc:sldMk cId="0" sldId="268"/>
            <ac:spMk id="205" creationId="{00000000-0000-0000-0000-000000000000}"/>
          </ac:spMkLst>
        </pc:spChg>
        <pc:picChg chg="mod">
          <ac:chgData name="Beth McElroy" userId="adafc60ca507be3b" providerId="LiveId" clId="{07B55196-B54A-4933-A9AD-3A98EDAD7A98}" dt="2024-05-22T20:53:12.252" v="43" actId="1035"/>
          <ac:picMkLst>
            <pc:docMk/>
            <pc:sldMk cId="0" sldId="268"/>
            <ac:picMk id="198" creationId="{00000000-0000-0000-0000-000000000000}"/>
          </ac:picMkLst>
        </pc:picChg>
        <pc:picChg chg="mod">
          <ac:chgData name="Beth McElroy" userId="adafc60ca507be3b" providerId="LiveId" clId="{07B55196-B54A-4933-A9AD-3A98EDAD7A98}" dt="2024-05-22T20:52:37.523" v="22" actId="14100"/>
          <ac:picMkLst>
            <pc:docMk/>
            <pc:sldMk cId="0" sldId="268"/>
            <ac:picMk id="201" creationId="{00000000-0000-0000-0000-000000000000}"/>
          </ac:picMkLst>
        </pc:picChg>
        <pc:picChg chg="mod">
          <ac:chgData name="Beth McElroy" userId="adafc60ca507be3b" providerId="LiveId" clId="{07B55196-B54A-4933-A9AD-3A98EDAD7A98}" dt="2024-05-22T20:52:43.211" v="23" actId="14100"/>
          <ac:picMkLst>
            <pc:docMk/>
            <pc:sldMk cId="0" sldId="268"/>
            <ac:picMk id="202" creationId="{00000000-0000-0000-0000-000000000000}"/>
          </ac:picMkLst>
        </pc:picChg>
        <pc:picChg chg="mod">
          <ac:chgData name="Beth McElroy" userId="adafc60ca507be3b" providerId="LiveId" clId="{07B55196-B54A-4933-A9AD-3A98EDAD7A98}" dt="2024-05-22T20:53:17.067" v="44" actId="1076"/>
          <ac:picMkLst>
            <pc:docMk/>
            <pc:sldMk cId="0" sldId="268"/>
            <ac:picMk id="203" creationId="{00000000-0000-0000-0000-000000000000}"/>
          </ac:picMkLst>
        </pc:picChg>
      </pc:sldChg>
      <pc:sldChg chg="modSp mod">
        <pc:chgData name="Beth McElroy" userId="adafc60ca507be3b" providerId="LiveId" clId="{07B55196-B54A-4933-A9AD-3A98EDAD7A98}" dt="2024-05-22T20:54:55.858" v="60" actId="20577"/>
        <pc:sldMkLst>
          <pc:docMk/>
          <pc:sldMk cId="0" sldId="274"/>
        </pc:sldMkLst>
        <pc:spChg chg="mod">
          <ac:chgData name="Beth McElroy" userId="adafc60ca507be3b" providerId="LiveId" clId="{07B55196-B54A-4933-A9AD-3A98EDAD7A98}" dt="2024-05-22T20:54:55.858" v="60" actId="20577"/>
          <ac:spMkLst>
            <pc:docMk/>
            <pc:sldMk cId="0" sldId="274"/>
            <ac:spMk id="256" creationId="{00000000-0000-0000-0000-000000000000}"/>
          </ac:spMkLst>
        </pc:spChg>
      </pc:sldChg>
      <pc:sldChg chg="modSp mod">
        <pc:chgData name="Beth McElroy" userId="adafc60ca507be3b" providerId="LiveId" clId="{07B55196-B54A-4933-A9AD-3A98EDAD7A98}" dt="2024-05-22T20:55:51.476" v="70" actId="20577"/>
        <pc:sldMkLst>
          <pc:docMk/>
          <pc:sldMk cId="0" sldId="275"/>
        </pc:sldMkLst>
        <pc:spChg chg="mod">
          <ac:chgData name="Beth McElroy" userId="adafc60ca507be3b" providerId="LiveId" clId="{07B55196-B54A-4933-A9AD-3A98EDAD7A98}" dt="2024-05-22T20:55:51.476" v="70" actId="20577"/>
          <ac:spMkLst>
            <pc:docMk/>
            <pc:sldMk cId="0" sldId="275"/>
            <ac:spMk id="262" creationId="{00000000-0000-0000-0000-000000000000}"/>
          </ac:spMkLst>
        </pc:spChg>
        <pc:spChg chg="mod">
          <ac:chgData name="Beth McElroy" userId="adafc60ca507be3b" providerId="LiveId" clId="{07B55196-B54A-4933-A9AD-3A98EDAD7A98}" dt="2024-05-22T20:55:32.647" v="64" actId="20577"/>
          <ac:spMkLst>
            <pc:docMk/>
            <pc:sldMk cId="0" sldId="275"/>
            <ac:spMk id="267" creationId="{00000000-0000-0000-0000-000000000000}"/>
          </ac:spMkLst>
        </pc:spChg>
        <pc:spChg chg="mod">
          <ac:chgData name="Beth McElroy" userId="adafc60ca507be3b" providerId="LiveId" clId="{07B55196-B54A-4933-A9AD-3A98EDAD7A98}" dt="2024-05-22T20:55:24.095" v="62" actId="20577"/>
          <ac:spMkLst>
            <pc:docMk/>
            <pc:sldMk cId="0" sldId="275"/>
            <ac:spMk id="271" creationId="{00000000-0000-0000-0000-000000000000}"/>
          </ac:spMkLst>
        </pc:spChg>
      </pc:sldChg>
      <pc:sldChg chg="modSp mod">
        <pc:chgData name="Beth McElroy" userId="adafc60ca507be3b" providerId="LiveId" clId="{07B55196-B54A-4933-A9AD-3A98EDAD7A98}" dt="2024-05-22T20:59:34.582" v="131"/>
        <pc:sldMkLst>
          <pc:docMk/>
          <pc:sldMk cId="0" sldId="276"/>
        </pc:sldMkLst>
        <pc:spChg chg="mod">
          <ac:chgData name="Beth McElroy" userId="adafc60ca507be3b" providerId="LiveId" clId="{07B55196-B54A-4933-A9AD-3A98EDAD7A98}" dt="2024-05-22T20:59:34.582" v="131"/>
          <ac:spMkLst>
            <pc:docMk/>
            <pc:sldMk cId="0" sldId="276"/>
            <ac:spMk id="281" creationId="{00000000-0000-0000-0000-000000000000}"/>
          </ac:spMkLst>
        </pc:spChg>
      </pc:sldChg>
      <pc:sldChg chg="modSp mod">
        <pc:chgData name="Beth McElroy" userId="adafc60ca507be3b" providerId="LiveId" clId="{07B55196-B54A-4933-A9AD-3A98EDAD7A98}" dt="2024-05-22T20:56:37.935" v="76" actId="20577"/>
        <pc:sldMkLst>
          <pc:docMk/>
          <pc:sldMk cId="0" sldId="277"/>
        </pc:sldMkLst>
        <pc:spChg chg="mod">
          <ac:chgData name="Beth McElroy" userId="adafc60ca507be3b" providerId="LiveId" clId="{07B55196-B54A-4933-A9AD-3A98EDAD7A98}" dt="2024-05-22T20:56:37.935" v="76" actId="20577"/>
          <ac:spMkLst>
            <pc:docMk/>
            <pc:sldMk cId="0" sldId="277"/>
            <ac:spMk id="286" creationId="{00000000-0000-0000-0000-000000000000}"/>
          </ac:spMkLst>
        </pc:spChg>
      </pc:sldChg>
      <pc:sldChg chg="modSp mod">
        <pc:chgData name="Beth McElroy" userId="adafc60ca507be3b" providerId="LiveId" clId="{07B55196-B54A-4933-A9AD-3A98EDAD7A98}" dt="2024-05-22T20:56:58.097" v="100" actId="20577"/>
        <pc:sldMkLst>
          <pc:docMk/>
          <pc:sldMk cId="0" sldId="278"/>
        </pc:sldMkLst>
        <pc:spChg chg="mod">
          <ac:chgData name="Beth McElroy" userId="adafc60ca507be3b" providerId="LiveId" clId="{07B55196-B54A-4933-A9AD-3A98EDAD7A98}" dt="2024-05-22T20:56:58.097" v="100" actId="20577"/>
          <ac:spMkLst>
            <pc:docMk/>
            <pc:sldMk cId="0" sldId="278"/>
            <ac:spMk id="293" creationId="{00000000-0000-0000-0000-000000000000}"/>
          </ac:spMkLst>
        </pc:spChg>
      </pc:sldChg>
      <pc:sldChg chg="modSp mod">
        <pc:chgData name="Beth McElroy" userId="adafc60ca507be3b" providerId="LiveId" clId="{07B55196-B54A-4933-A9AD-3A98EDAD7A98}" dt="2024-05-22T20:57:10.968" v="104" actId="20577"/>
        <pc:sldMkLst>
          <pc:docMk/>
          <pc:sldMk cId="0" sldId="279"/>
        </pc:sldMkLst>
        <pc:spChg chg="mod">
          <ac:chgData name="Beth McElroy" userId="adafc60ca507be3b" providerId="LiveId" clId="{07B55196-B54A-4933-A9AD-3A98EDAD7A98}" dt="2024-05-22T20:57:10.968" v="104" actId="20577"/>
          <ac:spMkLst>
            <pc:docMk/>
            <pc:sldMk cId="0" sldId="279"/>
            <ac:spMk id="299" creationId="{00000000-0000-0000-0000-000000000000}"/>
          </ac:spMkLst>
        </pc:spChg>
      </pc:sldChg>
      <pc:sldChg chg="delSp modSp mod">
        <pc:chgData name="Beth McElroy" userId="adafc60ca507be3b" providerId="LiveId" clId="{07B55196-B54A-4933-A9AD-3A98EDAD7A98}" dt="2024-05-22T20:57:44.317" v="111" actId="1036"/>
        <pc:sldMkLst>
          <pc:docMk/>
          <pc:sldMk cId="0" sldId="280"/>
        </pc:sldMkLst>
        <pc:spChg chg="mod">
          <ac:chgData name="Beth McElroy" userId="adafc60ca507be3b" providerId="LiveId" clId="{07B55196-B54A-4933-A9AD-3A98EDAD7A98}" dt="2024-05-22T20:57:36.252" v="110" actId="20577"/>
          <ac:spMkLst>
            <pc:docMk/>
            <pc:sldMk cId="0" sldId="280"/>
            <ac:spMk id="305" creationId="{00000000-0000-0000-0000-000000000000}"/>
          </ac:spMkLst>
        </pc:spChg>
        <pc:spChg chg="del">
          <ac:chgData name="Beth McElroy" userId="adafc60ca507be3b" providerId="LiveId" clId="{07B55196-B54A-4933-A9AD-3A98EDAD7A98}" dt="2024-05-22T20:57:27.558" v="106" actId="478"/>
          <ac:spMkLst>
            <pc:docMk/>
            <pc:sldMk cId="0" sldId="280"/>
            <ac:spMk id="309" creationId="{00000000-0000-0000-0000-000000000000}"/>
          </ac:spMkLst>
        </pc:spChg>
        <pc:picChg chg="mod">
          <ac:chgData name="Beth McElroy" userId="adafc60ca507be3b" providerId="LiveId" clId="{07B55196-B54A-4933-A9AD-3A98EDAD7A98}" dt="2024-05-22T20:57:44.317" v="111" actId="1036"/>
          <ac:picMkLst>
            <pc:docMk/>
            <pc:sldMk cId="0" sldId="280"/>
            <ac:picMk id="306" creationId="{00000000-0000-0000-0000-000000000000}"/>
          </ac:picMkLst>
        </pc:picChg>
      </pc:sldChg>
      <pc:sldChg chg="modSp mod">
        <pc:chgData name="Beth McElroy" userId="adafc60ca507be3b" providerId="LiveId" clId="{07B55196-B54A-4933-A9AD-3A98EDAD7A98}" dt="2024-05-22T20:57:53.083" v="112" actId="20577"/>
        <pc:sldMkLst>
          <pc:docMk/>
          <pc:sldMk cId="0" sldId="281"/>
        </pc:sldMkLst>
        <pc:spChg chg="mod">
          <ac:chgData name="Beth McElroy" userId="adafc60ca507be3b" providerId="LiveId" clId="{07B55196-B54A-4933-A9AD-3A98EDAD7A98}" dt="2024-05-22T20:57:53.083" v="112" actId="20577"/>
          <ac:spMkLst>
            <pc:docMk/>
            <pc:sldMk cId="0" sldId="281"/>
            <ac:spMk id="315" creationId="{00000000-0000-0000-0000-000000000000}"/>
          </ac:spMkLst>
        </pc:spChg>
      </pc:sldChg>
      <pc:sldChg chg="modSp mod">
        <pc:chgData name="Beth McElroy" userId="adafc60ca507be3b" providerId="LiveId" clId="{07B55196-B54A-4933-A9AD-3A98EDAD7A98}" dt="2024-05-22T20:58:00.862" v="113" actId="20577"/>
        <pc:sldMkLst>
          <pc:docMk/>
          <pc:sldMk cId="0" sldId="282"/>
        </pc:sldMkLst>
        <pc:spChg chg="mod">
          <ac:chgData name="Beth McElroy" userId="adafc60ca507be3b" providerId="LiveId" clId="{07B55196-B54A-4933-A9AD-3A98EDAD7A98}" dt="2024-05-22T20:58:00.862" v="113" actId="20577"/>
          <ac:spMkLst>
            <pc:docMk/>
            <pc:sldMk cId="0" sldId="282"/>
            <ac:spMk id="324" creationId="{00000000-0000-0000-0000-000000000000}"/>
          </ac:spMkLst>
        </pc:spChg>
      </pc:sldChg>
      <pc:sldChg chg="modSp mod">
        <pc:chgData name="Beth McElroy" userId="adafc60ca507be3b" providerId="LiveId" clId="{07B55196-B54A-4933-A9AD-3A98EDAD7A98}" dt="2024-05-22T20:58:20.785" v="114" actId="20577"/>
        <pc:sldMkLst>
          <pc:docMk/>
          <pc:sldMk cId="0" sldId="283"/>
        </pc:sldMkLst>
        <pc:spChg chg="mod">
          <ac:chgData name="Beth McElroy" userId="adafc60ca507be3b" providerId="LiveId" clId="{07B55196-B54A-4933-A9AD-3A98EDAD7A98}" dt="2024-05-22T20:58:20.785" v="114" actId="20577"/>
          <ac:spMkLst>
            <pc:docMk/>
            <pc:sldMk cId="0" sldId="283"/>
            <ac:spMk id="33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31153bd8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31153bd8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3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3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3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3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 name="Google Shape;37;p3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ZiULxLLP32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mt="37000"/>
          </a:blip>
          <a:srcRect t="4924" b="-5447"/>
          <a:stretch/>
        </p:blipFill>
        <p:spPr>
          <a:xfrm>
            <a:off x="-46375" y="0"/>
            <a:ext cx="9190377" cy="5438551"/>
          </a:xfrm>
          <a:prstGeom prst="rect">
            <a:avLst/>
          </a:prstGeom>
          <a:noFill/>
          <a:ln>
            <a:noFill/>
          </a:ln>
        </p:spPr>
      </p:pic>
      <p:pic>
        <p:nvPicPr>
          <p:cNvPr id="55" name="Google Shape;55;p1"/>
          <p:cNvPicPr preferRelativeResize="0"/>
          <p:nvPr/>
        </p:nvPicPr>
        <p:blipFill rotWithShape="1">
          <a:blip r:embed="rId4">
            <a:alphaModFix/>
          </a:blip>
          <a:srcRect/>
          <a:stretch/>
        </p:blipFill>
        <p:spPr>
          <a:xfrm>
            <a:off x="747449" y="1078785"/>
            <a:ext cx="7649102" cy="1174650"/>
          </a:xfrm>
          <a:prstGeom prst="rect">
            <a:avLst/>
          </a:prstGeom>
          <a:noFill/>
          <a:ln>
            <a:noFill/>
          </a:ln>
        </p:spPr>
      </p:pic>
      <p:pic>
        <p:nvPicPr>
          <p:cNvPr id="56" name="Google Shape;56;p1"/>
          <p:cNvPicPr preferRelativeResize="0"/>
          <p:nvPr/>
        </p:nvPicPr>
        <p:blipFill rotWithShape="1">
          <a:blip r:embed="rId5">
            <a:alphaModFix/>
          </a:blip>
          <a:srcRect/>
          <a:stretch/>
        </p:blipFill>
        <p:spPr>
          <a:xfrm>
            <a:off x="160536" y="4663675"/>
            <a:ext cx="8822928" cy="402275"/>
          </a:xfrm>
          <a:prstGeom prst="rect">
            <a:avLst/>
          </a:prstGeom>
          <a:noFill/>
          <a:ln>
            <a:noFill/>
          </a:ln>
        </p:spPr>
      </p:pic>
      <p:pic>
        <p:nvPicPr>
          <p:cNvPr id="57" name="Google Shape;57;p1"/>
          <p:cNvPicPr preferRelativeResize="0"/>
          <p:nvPr/>
        </p:nvPicPr>
        <p:blipFill rotWithShape="1">
          <a:blip r:embed="rId6">
            <a:alphaModFix/>
          </a:blip>
          <a:srcRect/>
          <a:stretch/>
        </p:blipFill>
        <p:spPr>
          <a:xfrm>
            <a:off x="484463" y="2670200"/>
            <a:ext cx="8175075" cy="813975"/>
          </a:xfrm>
          <a:prstGeom prst="rect">
            <a:avLst/>
          </a:prstGeom>
          <a:noFill/>
          <a:ln>
            <a:noFill/>
          </a:ln>
        </p:spPr>
      </p:pic>
      <p:sp>
        <p:nvSpPr>
          <p:cNvPr id="58" name="Google Shape;58;p1"/>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dirty="0">
                <a:solidFill>
                  <a:srgbClr val="FFFFFF"/>
                </a:solidFill>
                <a:latin typeface="Open Sans"/>
                <a:ea typeface="Open Sans"/>
                <a:cs typeface="Open Sans"/>
                <a:sym typeface="Open Sans"/>
              </a:rPr>
              <a:t>Designing</a:t>
            </a:r>
            <a:r>
              <a:rPr lang="en-US" sz="1600" b="1" i="0" u="none" strike="noStrike" cap="none" dirty="0">
                <a:solidFill>
                  <a:srgbClr val="FFFFFF"/>
                </a:solidFill>
                <a:latin typeface="Open Sans"/>
                <a:ea typeface="Open Sans"/>
                <a:cs typeface="Open Sans"/>
                <a:sym typeface="Open Sans"/>
              </a:rPr>
              <a:t> Prototypes to Save Coral Reefs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a:spLocks noGrp="1"/>
          </p:cNvSpPr>
          <p:nvPr>
            <p:ph type="title"/>
          </p:nvPr>
        </p:nvSpPr>
        <p:spPr>
          <a:xfrm>
            <a:off x="311700" y="282761"/>
            <a:ext cx="6028588" cy="94764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 Example</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US" sz="1800" dirty="0">
                <a:solidFill>
                  <a:srgbClr val="F8A81B"/>
                </a:solidFill>
                <a:latin typeface="Open Sans"/>
                <a:ea typeface="Open Sans"/>
                <a:cs typeface="Open Sans"/>
                <a:sym typeface="Open Sans"/>
              </a:rPr>
              <a:t>Problem: We are running out of freshwater resources.</a:t>
            </a:r>
            <a:br>
              <a:rPr lang="en-US" sz="1800" dirty="0">
                <a:solidFill>
                  <a:srgbClr val="F8A81B"/>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162" name="Google Shape;162;p10"/>
          <p:cNvPicPr preferRelativeResize="0"/>
          <p:nvPr/>
        </p:nvPicPr>
        <p:blipFill rotWithShape="1">
          <a:blip r:embed="rId3">
            <a:alphaModFix/>
          </a:blip>
          <a:srcRect/>
          <a:stretch/>
        </p:blipFill>
        <p:spPr>
          <a:xfrm>
            <a:off x="152402" y="4651025"/>
            <a:ext cx="8839196" cy="403010"/>
          </a:xfrm>
          <a:prstGeom prst="rect">
            <a:avLst/>
          </a:prstGeom>
          <a:noFill/>
          <a:ln>
            <a:noFill/>
          </a:ln>
        </p:spPr>
      </p:pic>
      <p:sp>
        <p:nvSpPr>
          <p:cNvPr id="163" name="Google Shape;163;p10"/>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Photos should be a </a:t>
            </a:r>
            <a:endParaRPr sz="1400" b="1" i="0" u="none" strike="noStrike" cap="none"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square like this.</a:t>
            </a:r>
            <a:endParaRPr sz="1400" b="1" i="0" u="none" strike="noStrike" cap="none" dirty="0">
              <a:solidFill>
                <a:srgbClr val="FFFFFF"/>
              </a:solidFill>
              <a:latin typeface="Open Sans"/>
              <a:ea typeface="Open Sans"/>
              <a:cs typeface="Open Sans"/>
              <a:sym typeface="Open Sans"/>
            </a:endParaRPr>
          </a:p>
        </p:txBody>
      </p:sp>
      <p:pic>
        <p:nvPicPr>
          <p:cNvPr id="164" name="Google Shape;164;p10" descr="Engineering Design Process"/>
          <p:cNvPicPr preferRelativeResize="0"/>
          <p:nvPr/>
        </p:nvPicPr>
        <p:blipFill rotWithShape="1">
          <a:blip r:embed="rId4">
            <a:alphaModFix/>
          </a:blip>
          <a:srcRect/>
          <a:stretch/>
        </p:blipFill>
        <p:spPr>
          <a:xfrm>
            <a:off x="6091323" y="89465"/>
            <a:ext cx="2963017" cy="2963017"/>
          </a:xfrm>
          <a:prstGeom prst="rect">
            <a:avLst/>
          </a:prstGeom>
          <a:noFill/>
          <a:ln>
            <a:noFill/>
          </a:ln>
        </p:spPr>
      </p:pic>
      <p:sp>
        <p:nvSpPr>
          <p:cNvPr id="165" name="Google Shape;165;p10"/>
          <p:cNvSpPr/>
          <p:nvPr/>
        </p:nvSpPr>
        <p:spPr>
          <a:xfrm>
            <a:off x="7744542" y="2235244"/>
            <a:ext cx="773206" cy="760794"/>
          </a:xfrm>
          <a:prstGeom prst="ellipse">
            <a:avLst/>
          </a:prstGeom>
          <a:noFill/>
          <a:ln w="25400" cap="flat" cmpd="sng">
            <a:solidFill>
              <a:srgbClr val="F8A8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66" name="Google Shape;166;p10"/>
          <p:cNvSpPr txBox="1"/>
          <p:nvPr/>
        </p:nvSpPr>
        <p:spPr>
          <a:xfrm>
            <a:off x="487947" y="1419200"/>
            <a:ext cx="1910199"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9FCC3B"/>
                </a:solidFill>
                <a:latin typeface="Open Sans"/>
                <a:ea typeface="Open Sans"/>
                <a:cs typeface="Open Sans"/>
                <a:sym typeface="Open Sans"/>
              </a:rPr>
              <a:t>Step #4 Plan: </a:t>
            </a:r>
            <a:r>
              <a:rPr lang="en-US" sz="1800" b="0" i="0" u="none" strike="noStrike" cap="none" dirty="0">
                <a:solidFill>
                  <a:schemeClr val="dk1"/>
                </a:solidFill>
                <a:latin typeface="Open Sans"/>
                <a:ea typeface="Open Sans"/>
                <a:cs typeface="Open Sans"/>
                <a:sym typeface="Open Sans"/>
              </a:rPr>
              <a:t>Choose the best conditions for the prototype and sketch a design!</a:t>
            </a:r>
            <a:br>
              <a:rPr lang="en-US" sz="1800" b="1" i="0" u="none" strike="noStrike" cap="none" dirty="0">
                <a:solidFill>
                  <a:srgbClr val="000000"/>
                </a:solidFill>
                <a:latin typeface="Open Sans"/>
                <a:ea typeface="Open Sans"/>
                <a:cs typeface="Open Sans"/>
                <a:sym typeface="Open Sans"/>
              </a:rPr>
            </a:br>
            <a:endParaRPr sz="1800" b="1" i="0" u="none" strike="noStrike" cap="none" dirty="0">
              <a:solidFill>
                <a:srgbClr val="000000"/>
              </a:solidFill>
              <a:latin typeface="Arial"/>
              <a:ea typeface="Arial"/>
              <a:cs typeface="Arial"/>
              <a:sym typeface="Arial"/>
            </a:endParaRPr>
          </a:p>
        </p:txBody>
      </p:sp>
      <p:pic>
        <p:nvPicPr>
          <p:cNvPr id="167" name="Google Shape;167;p10"/>
          <p:cNvPicPr preferRelativeResize="0"/>
          <p:nvPr/>
        </p:nvPicPr>
        <p:blipFill rotWithShape="1">
          <a:blip r:embed="rId5">
            <a:alphaModFix/>
          </a:blip>
          <a:srcRect t="9020" b="19739"/>
          <a:stretch/>
        </p:blipFill>
        <p:spPr>
          <a:xfrm>
            <a:off x="2375178" y="1098468"/>
            <a:ext cx="3716145" cy="34420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1"/>
          <p:cNvSpPr txBox="1">
            <a:spLocks noGrp="1"/>
          </p:cNvSpPr>
          <p:nvPr>
            <p:ph type="title"/>
          </p:nvPr>
        </p:nvSpPr>
        <p:spPr>
          <a:xfrm>
            <a:off x="311700" y="282761"/>
            <a:ext cx="6028588" cy="94764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 Example</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US" sz="1800" dirty="0">
                <a:solidFill>
                  <a:srgbClr val="F8A81B"/>
                </a:solidFill>
                <a:latin typeface="Open Sans"/>
                <a:ea typeface="Open Sans"/>
                <a:cs typeface="Open Sans"/>
                <a:sym typeface="Open Sans"/>
              </a:rPr>
              <a:t>Problem: We are running out of freshwater resources.</a:t>
            </a:r>
            <a:br>
              <a:rPr lang="en-US" sz="1800" dirty="0">
                <a:solidFill>
                  <a:srgbClr val="F8A81B"/>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173" name="Google Shape;173;p11"/>
          <p:cNvPicPr preferRelativeResize="0"/>
          <p:nvPr/>
        </p:nvPicPr>
        <p:blipFill rotWithShape="1">
          <a:blip r:embed="rId3">
            <a:alphaModFix/>
          </a:blip>
          <a:srcRect/>
          <a:stretch/>
        </p:blipFill>
        <p:spPr>
          <a:xfrm>
            <a:off x="152402" y="4651025"/>
            <a:ext cx="8839196" cy="403010"/>
          </a:xfrm>
          <a:prstGeom prst="rect">
            <a:avLst/>
          </a:prstGeom>
          <a:noFill/>
          <a:ln>
            <a:noFill/>
          </a:ln>
        </p:spPr>
      </p:pic>
      <p:sp>
        <p:nvSpPr>
          <p:cNvPr id="174" name="Google Shape;174;p11"/>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Photos should be a </a:t>
            </a:r>
            <a:endParaRPr sz="1400" b="1" i="0" u="none" strike="noStrike" cap="none"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square like this.</a:t>
            </a:r>
            <a:endParaRPr sz="1400" b="1" i="0" u="none" strike="noStrike" cap="none" dirty="0">
              <a:solidFill>
                <a:srgbClr val="FFFFFF"/>
              </a:solidFill>
              <a:latin typeface="Open Sans"/>
              <a:ea typeface="Open Sans"/>
              <a:cs typeface="Open Sans"/>
              <a:sym typeface="Open Sans"/>
            </a:endParaRPr>
          </a:p>
        </p:txBody>
      </p:sp>
      <p:pic>
        <p:nvPicPr>
          <p:cNvPr id="175" name="Google Shape;175;p11" descr="Engineering Design Process"/>
          <p:cNvPicPr preferRelativeResize="0"/>
          <p:nvPr/>
        </p:nvPicPr>
        <p:blipFill rotWithShape="1">
          <a:blip r:embed="rId4">
            <a:alphaModFix/>
          </a:blip>
          <a:srcRect/>
          <a:stretch/>
        </p:blipFill>
        <p:spPr>
          <a:xfrm>
            <a:off x="6091323" y="89465"/>
            <a:ext cx="2963017" cy="2963017"/>
          </a:xfrm>
          <a:prstGeom prst="rect">
            <a:avLst/>
          </a:prstGeom>
          <a:noFill/>
          <a:ln>
            <a:noFill/>
          </a:ln>
        </p:spPr>
      </p:pic>
      <p:sp>
        <p:nvSpPr>
          <p:cNvPr id="176" name="Google Shape;176;p11"/>
          <p:cNvSpPr/>
          <p:nvPr/>
        </p:nvSpPr>
        <p:spPr>
          <a:xfrm>
            <a:off x="6663344" y="2235244"/>
            <a:ext cx="773206" cy="760794"/>
          </a:xfrm>
          <a:prstGeom prst="ellipse">
            <a:avLst/>
          </a:prstGeom>
          <a:noFill/>
          <a:ln w="25400" cap="flat" cmpd="sng">
            <a:solidFill>
              <a:srgbClr val="F8A8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77" name="Google Shape;177;p11"/>
          <p:cNvSpPr txBox="1"/>
          <p:nvPr/>
        </p:nvSpPr>
        <p:spPr>
          <a:xfrm>
            <a:off x="572464" y="1230406"/>
            <a:ext cx="550706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9FCC3B"/>
                </a:solidFill>
                <a:latin typeface="Open Sans"/>
                <a:ea typeface="Open Sans"/>
                <a:cs typeface="Open Sans"/>
                <a:sym typeface="Open Sans"/>
              </a:rPr>
              <a:t>Step #5 Create: </a:t>
            </a:r>
            <a:r>
              <a:rPr lang="en-US" sz="1800" b="0" i="0" u="none" strike="noStrike" cap="none" dirty="0">
                <a:solidFill>
                  <a:schemeClr val="dk1"/>
                </a:solidFill>
                <a:latin typeface="Open Sans"/>
                <a:ea typeface="Open Sans"/>
                <a:cs typeface="Open Sans"/>
                <a:sym typeface="Open Sans"/>
              </a:rPr>
              <a:t>Build your prototype!</a:t>
            </a:r>
            <a:br>
              <a:rPr lang="en-US" sz="1800" b="1" i="0" u="none" strike="noStrike" cap="none" dirty="0">
                <a:solidFill>
                  <a:srgbClr val="000000"/>
                </a:solidFill>
                <a:latin typeface="Open Sans"/>
                <a:ea typeface="Open Sans"/>
                <a:cs typeface="Open Sans"/>
                <a:sym typeface="Open Sans"/>
              </a:rPr>
            </a:br>
            <a:endParaRPr sz="1800" b="1" i="0" u="none" strike="noStrike" cap="none" dirty="0">
              <a:solidFill>
                <a:srgbClr val="000000"/>
              </a:solidFill>
              <a:latin typeface="Arial"/>
              <a:ea typeface="Arial"/>
              <a:cs typeface="Arial"/>
              <a:sym typeface="Arial"/>
            </a:endParaRPr>
          </a:p>
        </p:txBody>
      </p:sp>
      <p:pic>
        <p:nvPicPr>
          <p:cNvPr id="178" name="Google Shape;178;p11"/>
          <p:cNvPicPr preferRelativeResize="0"/>
          <p:nvPr/>
        </p:nvPicPr>
        <p:blipFill rotWithShape="1">
          <a:blip r:embed="rId5">
            <a:alphaModFix/>
          </a:blip>
          <a:srcRect t="15816" b="11635"/>
          <a:stretch/>
        </p:blipFill>
        <p:spPr>
          <a:xfrm>
            <a:off x="882089" y="1728417"/>
            <a:ext cx="2737593" cy="2648130"/>
          </a:xfrm>
          <a:prstGeom prst="rect">
            <a:avLst/>
          </a:prstGeom>
          <a:noFill/>
          <a:ln>
            <a:noFill/>
          </a:ln>
        </p:spPr>
      </p:pic>
      <p:pic>
        <p:nvPicPr>
          <p:cNvPr id="179" name="Google Shape;179;p11"/>
          <p:cNvPicPr preferRelativeResize="0"/>
          <p:nvPr/>
        </p:nvPicPr>
        <p:blipFill rotWithShape="1">
          <a:blip r:embed="rId6">
            <a:alphaModFix/>
          </a:blip>
          <a:srcRect/>
          <a:stretch/>
        </p:blipFill>
        <p:spPr>
          <a:xfrm>
            <a:off x="3773877" y="1718574"/>
            <a:ext cx="2356169" cy="29855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311700" y="282761"/>
            <a:ext cx="6028588" cy="94764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 Example</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US" sz="1800" dirty="0">
                <a:solidFill>
                  <a:srgbClr val="F8A81B"/>
                </a:solidFill>
                <a:latin typeface="Open Sans"/>
                <a:ea typeface="Open Sans"/>
                <a:cs typeface="Open Sans"/>
                <a:sym typeface="Open Sans"/>
              </a:rPr>
              <a:t>Problem: We are running out of freshwater resources.</a:t>
            </a:r>
            <a:br>
              <a:rPr lang="en-US" sz="1800" dirty="0">
                <a:solidFill>
                  <a:srgbClr val="F8A81B"/>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185" name="Google Shape;185;p12"/>
          <p:cNvPicPr preferRelativeResize="0"/>
          <p:nvPr/>
        </p:nvPicPr>
        <p:blipFill rotWithShape="1">
          <a:blip r:embed="rId3">
            <a:alphaModFix/>
          </a:blip>
          <a:srcRect/>
          <a:stretch/>
        </p:blipFill>
        <p:spPr>
          <a:xfrm>
            <a:off x="152402" y="4651025"/>
            <a:ext cx="8839196" cy="403010"/>
          </a:xfrm>
          <a:prstGeom prst="rect">
            <a:avLst/>
          </a:prstGeom>
          <a:noFill/>
          <a:ln>
            <a:noFill/>
          </a:ln>
        </p:spPr>
      </p:pic>
      <p:sp>
        <p:nvSpPr>
          <p:cNvPr id="186" name="Google Shape;186;p12"/>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Photos should be a </a:t>
            </a:r>
            <a:endParaRPr sz="1400" b="1" i="0" u="none" strike="noStrike" cap="none"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square like this.</a:t>
            </a:r>
            <a:endParaRPr sz="1400" b="1" i="0" u="none" strike="noStrike" cap="none" dirty="0">
              <a:solidFill>
                <a:srgbClr val="FFFFFF"/>
              </a:solidFill>
              <a:latin typeface="Open Sans"/>
              <a:ea typeface="Open Sans"/>
              <a:cs typeface="Open Sans"/>
              <a:sym typeface="Open Sans"/>
            </a:endParaRPr>
          </a:p>
        </p:txBody>
      </p:sp>
      <p:pic>
        <p:nvPicPr>
          <p:cNvPr id="187" name="Google Shape;187;p12" descr="Engineering Design Process"/>
          <p:cNvPicPr preferRelativeResize="0"/>
          <p:nvPr/>
        </p:nvPicPr>
        <p:blipFill rotWithShape="1">
          <a:blip r:embed="rId4">
            <a:alphaModFix/>
          </a:blip>
          <a:srcRect/>
          <a:stretch/>
        </p:blipFill>
        <p:spPr>
          <a:xfrm>
            <a:off x="6091323" y="89465"/>
            <a:ext cx="2963017" cy="2963017"/>
          </a:xfrm>
          <a:prstGeom prst="rect">
            <a:avLst/>
          </a:prstGeom>
          <a:noFill/>
          <a:ln>
            <a:noFill/>
          </a:ln>
        </p:spPr>
      </p:pic>
      <p:sp>
        <p:nvSpPr>
          <p:cNvPr id="188" name="Google Shape;188;p12"/>
          <p:cNvSpPr/>
          <p:nvPr/>
        </p:nvSpPr>
        <p:spPr>
          <a:xfrm>
            <a:off x="6040800" y="1460960"/>
            <a:ext cx="773206" cy="760794"/>
          </a:xfrm>
          <a:prstGeom prst="ellipse">
            <a:avLst/>
          </a:prstGeom>
          <a:noFill/>
          <a:ln w="25400" cap="flat" cmpd="sng">
            <a:solidFill>
              <a:srgbClr val="F8A8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89" name="Google Shape;189;p12"/>
          <p:cNvSpPr txBox="1"/>
          <p:nvPr/>
        </p:nvSpPr>
        <p:spPr>
          <a:xfrm>
            <a:off x="311700" y="2221754"/>
            <a:ext cx="234554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9FCC3B"/>
                </a:solidFill>
                <a:latin typeface="Open Sans"/>
                <a:ea typeface="Open Sans"/>
                <a:cs typeface="Open Sans"/>
                <a:sym typeface="Open Sans"/>
              </a:rPr>
              <a:t>Step #6 Test: </a:t>
            </a:r>
            <a:r>
              <a:rPr lang="en-US" sz="1800" b="0" i="0" u="none" strike="noStrike" cap="none" dirty="0">
                <a:solidFill>
                  <a:schemeClr val="dk1"/>
                </a:solidFill>
                <a:latin typeface="Open Sans"/>
                <a:ea typeface="Open Sans"/>
                <a:cs typeface="Open Sans"/>
                <a:sym typeface="Open Sans"/>
              </a:rPr>
              <a:t>Test your prototype!</a:t>
            </a:r>
            <a:br>
              <a:rPr lang="en-US" sz="1800" b="1" i="0" u="none" strike="noStrike" cap="none" dirty="0">
                <a:solidFill>
                  <a:srgbClr val="000000"/>
                </a:solidFill>
                <a:latin typeface="Open Sans"/>
                <a:ea typeface="Open Sans"/>
                <a:cs typeface="Open Sans"/>
                <a:sym typeface="Open Sans"/>
              </a:rPr>
            </a:br>
            <a:endParaRPr sz="1800" b="1" i="0" u="none" strike="noStrike" cap="none" dirty="0">
              <a:solidFill>
                <a:srgbClr val="000000"/>
              </a:solidFill>
              <a:latin typeface="Arial"/>
              <a:ea typeface="Arial"/>
              <a:cs typeface="Arial"/>
              <a:sym typeface="Arial"/>
            </a:endParaRPr>
          </a:p>
        </p:txBody>
      </p:sp>
      <p:pic>
        <p:nvPicPr>
          <p:cNvPr id="190" name="Google Shape;190;p12"/>
          <p:cNvPicPr preferRelativeResize="0"/>
          <p:nvPr/>
        </p:nvPicPr>
        <p:blipFill rotWithShape="1">
          <a:blip r:embed="rId5">
            <a:alphaModFix/>
          </a:blip>
          <a:srcRect t="5498" b="13725"/>
          <a:stretch/>
        </p:blipFill>
        <p:spPr>
          <a:xfrm>
            <a:off x="2872914" y="1419200"/>
            <a:ext cx="2952219" cy="31796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title"/>
          </p:nvPr>
        </p:nvSpPr>
        <p:spPr>
          <a:xfrm>
            <a:off x="311700" y="282761"/>
            <a:ext cx="6028588" cy="94764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 Example</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US" sz="1800" dirty="0">
                <a:solidFill>
                  <a:srgbClr val="F8A81B"/>
                </a:solidFill>
                <a:latin typeface="Open Sans"/>
                <a:ea typeface="Open Sans"/>
                <a:cs typeface="Open Sans"/>
                <a:sym typeface="Open Sans"/>
              </a:rPr>
              <a:t>Problem: We are running out of freshwater resources.</a:t>
            </a:r>
            <a:br>
              <a:rPr lang="en-US" sz="1800" dirty="0">
                <a:solidFill>
                  <a:srgbClr val="F8A81B"/>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196" name="Google Shape;196;p13"/>
          <p:cNvPicPr preferRelativeResize="0"/>
          <p:nvPr/>
        </p:nvPicPr>
        <p:blipFill rotWithShape="1">
          <a:blip r:embed="rId3">
            <a:alphaModFix/>
          </a:blip>
          <a:srcRect/>
          <a:stretch/>
        </p:blipFill>
        <p:spPr>
          <a:xfrm>
            <a:off x="152402" y="4651025"/>
            <a:ext cx="8839196" cy="403010"/>
          </a:xfrm>
          <a:prstGeom prst="rect">
            <a:avLst/>
          </a:prstGeom>
          <a:noFill/>
          <a:ln>
            <a:noFill/>
          </a:ln>
        </p:spPr>
      </p:pic>
      <p:sp>
        <p:nvSpPr>
          <p:cNvPr id="197" name="Google Shape;197;p13"/>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Photos should be a </a:t>
            </a:r>
            <a:endParaRPr sz="1400" b="1" i="0" u="none" strike="noStrike" cap="none"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square like this.</a:t>
            </a:r>
            <a:endParaRPr sz="1400" b="1" i="0" u="none" strike="noStrike" cap="none" dirty="0">
              <a:solidFill>
                <a:srgbClr val="FFFFFF"/>
              </a:solidFill>
              <a:latin typeface="Open Sans"/>
              <a:ea typeface="Open Sans"/>
              <a:cs typeface="Open Sans"/>
              <a:sym typeface="Open Sans"/>
            </a:endParaRPr>
          </a:p>
        </p:txBody>
      </p:sp>
      <p:pic>
        <p:nvPicPr>
          <p:cNvPr id="198" name="Google Shape;198;p13" descr="Engineering Design Process"/>
          <p:cNvPicPr preferRelativeResize="0"/>
          <p:nvPr/>
        </p:nvPicPr>
        <p:blipFill rotWithShape="1">
          <a:blip r:embed="rId4">
            <a:alphaModFix/>
          </a:blip>
          <a:srcRect/>
          <a:stretch/>
        </p:blipFill>
        <p:spPr>
          <a:xfrm>
            <a:off x="6091323" y="-24043"/>
            <a:ext cx="2963017" cy="2963017"/>
          </a:xfrm>
          <a:prstGeom prst="rect">
            <a:avLst/>
          </a:prstGeom>
          <a:noFill/>
          <a:ln>
            <a:noFill/>
          </a:ln>
        </p:spPr>
      </p:pic>
      <p:sp>
        <p:nvSpPr>
          <p:cNvPr id="199" name="Google Shape;199;p13"/>
          <p:cNvSpPr/>
          <p:nvPr/>
        </p:nvSpPr>
        <p:spPr>
          <a:xfrm>
            <a:off x="6282847" y="463113"/>
            <a:ext cx="773206" cy="760794"/>
          </a:xfrm>
          <a:prstGeom prst="ellipse">
            <a:avLst/>
          </a:prstGeom>
          <a:noFill/>
          <a:ln w="25400" cap="flat" cmpd="sng">
            <a:solidFill>
              <a:srgbClr val="F8A8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00" name="Google Shape;200;p13"/>
          <p:cNvSpPr txBox="1"/>
          <p:nvPr/>
        </p:nvSpPr>
        <p:spPr>
          <a:xfrm>
            <a:off x="572464" y="1230406"/>
            <a:ext cx="550706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9FCC3B"/>
                </a:solidFill>
                <a:latin typeface="Open Sans"/>
                <a:ea typeface="Open Sans"/>
                <a:cs typeface="Open Sans"/>
                <a:sym typeface="Open Sans"/>
              </a:rPr>
              <a:t>Step #7 </a:t>
            </a:r>
            <a:r>
              <a:rPr lang="en-US" sz="1800" dirty="0">
                <a:solidFill>
                  <a:srgbClr val="9FCC3B"/>
                </a:solidFill>
                <a:latin typeface="Open Sans"/>
                <a:ea typeface="Open Sans"/>
                <a:cs typeface="Open Sans"/>
                <a:sym typeface="Open Sans"/>
              </a:rPr>
              <a:t>Improve</a:t>
            </a:r>
            <a:r>
              <a:rPr lang="en-US" sz="1800" b="0" i="0" u="none" strike="noStrike" cap="none" dirty="0">
                <a:solidFill>
                  <a:srgbClr val="9FCC3B"/>
                </a:solidFill>
                <a:latin typeface="Open Sans"/>
                <a:ea typeface="Open Sans"/>
                <a:cs typeface="Open Sans"/>
                <a:sym typeface="Open Sans"/>
              </a:rPr>
              <a:t>: </a:t>
            </a:r>
            <a:r>
              <a:rPr lang="en-US" sz="1800" b="0" i="0" u="none" strike="noStrike" cap="none" dirty="0">
                <a:solidFill>
                  <a:schemeClr val="dk1"/>
                </a:solidFill>
                <a:latin typeface="Open Sans"/>
                <a:ea typeface="Open Sans"/>
                <a:cs typeface="Open Sans"/>
                <a:sym typeface="Open Sans"/>
              </a:rPr>
              <a:t>Improve your prototype!</a:t>
            </a:r>
            <a:br>
              <a:rPr lang="en-US" sz="1800" b="1" i="0" u="none" strike="noStrike" cap="none" dirty="0">
                <a:solidFill>
                  <a:srgbClr val="000000"/>
                </a:solidFill>
                <a:latin typeface="Open Sans"/>
                <a:ea typeface="Open Sans"/>
                <a:cs typeface="Open Sans"/>
                <a:sym typeface="Open Sans"/>
              </a:rPr>
            </a:br>
            <a:endParaRPr sz="1800" b="1" i="0" u="none" strike="noStrike" cap="none" dirty="0">
              <a:solidFill>
                <a:srgbClr val="000000"/>
              </a:solidFill>
              <a:latin typeface="Arial"/>
              <a:ea typeface="Arial"/>
              <a:cs typeface="Arial"/>
              <a:sym typeface="Arial"/>
            </a:endParaRPr>
          </a:p>
        </p:txBody>
      </p:sp>
      <p:pic>
        <p:nvPicPr>
          <p:cNvPr id="201" name="Google Shape;201;p13"/>
          <p:cNvPicPr preferRelativeResize="0"/>
          <p:nvPr/>
        </p:nvPicPr>
        <p:blipFill rotWithShape="1">
          <a:blip r:embed="rId5">
            <a:alphaModFix/>
          </a:blip>
          <a:srcRect l="16884" t="10965" r="6305" b="22140"/>
          <a:stretch/>
        </p:blipFill>
        <p:spPr>
          <a:xfrm>
            <a:off x="152402" y="1638444"/>
            <a:ext cx="2011680" cy="2318809"/>
          </a:xfrm>
          <a:prstGeom prst="rect">
            <a:avLst/>
          </a:prstGeom>
          <a:noFill/>
          <a:ln>
            <a:noFill/>
          </a:ln>
        </p:spPr>
      </p:pic>
      <p:pic>
        <p:nvPicPr>
          <p:cNvPr id="202" name="Google Shape;202;p13"/>
          <p:cNvPicPr preferRelativeResize="0"/>
          <p:nvPr/>
        </p:nvPicPr>
        <p:blipFill rotWithShape="1">
          <a:blip r:embed="rId6">
            <a:alphaModFix/>
          </a:blip>
          <a:srcRect b="20785"/>
          <a:stretch/>
        </p:blipFill>
        <p:spPr>
          <a:xfrm>
            <a:off x="2287881" y="1781735"/>
            <a:ext cx="2284119" cy="2556935"/>
          </a:xfrm>
          <a:prstGeom prst="rect">
            <a:avLst/>
          </a:prstGeom>
          <a:noFill/>
          <a:ln>
            <a:noFill/>
          </a:ln>
        </p:spPr>
      </p:pic>
      <p:pic>
        <p:nvPicPr>
          <p:cNvPr id="203" name="Google Shape;203;p13"/>
          <p:cNvPicPr preferRelativeResize="0"/>
          <p:nvPr/>
        </p:nvPicPr>
        <p:blipFill rotWithShape="1">
          <a:blip r:embed="rId7">
            <a:alphaModFix/>
          </a:blip>
          <a:srcRect/>
          <a:stretch/>
        </p:blipFill>
        <p:spPr>
          <a:xfrm>
            <a:off x="4583799" y="1876737"/>
            <a:ext cx="1872604" cy="2653537"/>
          </a:xfrm>
          <a:prstGeom prst="rect">
            <a:avLst/>
          </a:prstGeom>
          <a:noFill/>
          <a:ln>
            <a:noFill/>
          </a:ln>
        </p:spPr>
      </p:pic>
      <p:sp>
        <p:nvSpPr>
          <p:cNvPr id="204" name="Google Shape;204;p13"/>
          <p:cNvSpPr txBox="1"/>
          <p:nvPr/>
        </p:nvSpPr>
        <p:spPr>
          <a:xfrm>
            <a:off x="7056053" y="3186952"/>
            <a:ext cx="1482911" cy="954107"/>
          </a:xfrm>
          <a:prstGeom prst="rect">
            <a:avLst/>
          </a:prstGeom>
          <a:noFill/>
          <a:ln w="19050" cap="flat" cmpd="sng">
            <a:solidFill>
              <a:srgbClr val="F8A81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In this case the original ended up being the best one!</a:t>
            </a:r>
            <a:endParaRPr dirty="0"/>
          </a:p>
        </p:txBody>
      </p:sp>
      <p:sp>
        <p:nvSpPr>
          <p:cNvPr id="205" name="Google Shape;205;p13"/>
          <p:cNvSpPr/>
          <p:nvPr/>
        </p:nvSpPr>
        <p:spPr>
          <a:xfrm>
            <a:off x="4366877" y="1749092"/>
            <a:ext cx="2284119" cy="2946074"/>
          </a:xfrm>
          <a:prstGeom prst="ellipse">
            <a:avLst/>
          </a:prstGeom>
          <a:noFill/>
          <a:ln w="76200" cap="flat" cmpd="sng">
            <a:solidFill>
              <a:srgbClr val="F8A8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06" name="Google Shape;206;p13"/>
          <p:cNvSpPr/>
          <p:nvPr/>
        </p:nvSpPr>
        <p:spPr>
          <a:xfrm>
            <a:off x="2440281" y="2064123"/>
            <a:ext cx="2003386" cy="2131359"/>
          </a:xfrm>
          <a:prstGeom prst="noSmoking">
            <a:avLst>
              <a:gd name="adj" fmla="val 18750"/>
            </a:avLst>
          </a:prstGeom>
          <a:solidFill>
            <a:srgbClr val="F8A81B"/>
          </a:solidFill>
          <a:ln w="28575" cap="flat" cmpd="sng">
            <a:solidFill>
              <a:srgbClr val="F8A8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207" name="Google Shape;207;p13"/>
          <p:cNvSpPr/>
          <p:nvPr/>
        </p:nvSpPr>
        <p:spPr>
          <a:xfrm>
            <a:off x="218449" y="1825894"/>
            <a:ext cx="2011680" cy="2131359"/>
          </a:xfrm>
          <a:prstGeom prst="noSmoking">
            <a:avLst>
              <a:gd name="adj" fmla="val 18750"/>
            </a:avLst>
          </a:prstGeom>
          <a:solidFill>
            <a:srgbClr val="F8A81B"/>
          </a:solidFill>
          <a:ln w="28575" cap="flat" cmpd="sng">
            <a:solidFill>
              <a:srgbClr val="F8A8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1"/>
                                        </p:tgtEl>
                                        <p:attrNameLst>
                                          <p:attrName>style.visibility</p:attrName>
                                        </p:attrNameLst>
                                      </p:cBhvr>
                                      <p:to>
                                        <p:strVal val="visible"/>
                                      </p:to>
                                    </p:set>
                                    <p:animEffect transition="in" filter="fade">
                                      <p:cBhvr>
                                        <p:cTn id="11" dur="500"/>
                                        <p:tgtEl>
                                          <p:spTgt spid="20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2"/>
                                        </p:tgtEl>
                                        <p:attrNameLst>
                                          <p:attrName>style.visibility</p:attrName>
                                        </p:attrNameLst>
                                      </p:cBhvr>
                                      <p:to>
                                        <p:strVal val="visible"/>
                                      </p:to>
                                    </p:set>
                                    <p:animEffect transition="in" filter="fade">
                                      <p:cBhvr>
                                        <p:cTn id="16" dur="500"/>
                                        <p:tgtEl>
                                          <p:spTgt spid="20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3"/>
                                        </p:tgtEl>
                                        <p:attrNameLst>
                                          <p:attrName>style.visibility</p:attrName>
                                        </p:attrNameLst>
                                      </p:cBhvr>
                                      <p:to>
                                        <p:strVal val="visible"/>
                                      </p:to>
                                    </p:set>
                                    <p:animEffect transition="in" filter="fade">
                                      <p:cBhvr>
                                        <p:cTn id="21" dur="500"/>
                                        <p:tgtEl>
                                          <p:spTgt spid="20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7"/>
                                        </p:tgtEl>
                                        <p:attrNameLst>
                                          <p:attrName>style.visibility</p:attrName>
                                        </p:attrNameLst>
                                      </p:cBhvr>
                                      <p:to>
                                        <p:strVal val="visible"/>
                                      </p:to>
                                    </p:set>
                                    <p:animEffect transition="in" filter="fade">
                                      <p:cBhvr>
                                        <p:cTn id="26" dur="500"/>
                                        <p:tgtEl>
                                          <p:spTgt spid="20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6"/>
                                        </p:tgtEl>
                                        <p:attrNameLst>
                                          <p:attrName>style.visibility</p:attrName>
                                        </p:attrNameLst>
                                      </p:cBhvr>
                                      <p:to>
                                        <p:strVal val="visible"/>
                                      </p:to>
                                    </p:set>
                                    <p:animEffect transition="in" filter="fade">
                                      <p:cBhvr>
                                        <p:cTn id="31" dur="500"/>
                                        <p:tgtEl>
                                          <p:spTgt spid="20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5"/>
                                        </p:tgtEl>
                                        <p:attrNameLst>
                                          <p:attrName>style.visibility</p:attrName>
                                        </p:attrNameLst>
                                      </p:cBhvr>
                                      <p:to>
                                        <p:strVal val="visible"/>
                                      </p:to>
                                    </p:set>
                                    <p:animEffect transition="in" filter="fade">
                                      <p:cBhvr>
                                        <p:cTn id="36" dur="500"/>
                                        <p:tgtEl>
                                          <p:spTgt spid="2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4"/>
                                        </p:tgtEl>
                                        <p:attrNameLst>
                                          <p:attrName>style.visibility</p:attrName>
                                        </p:attrNameLst>
                                      </p:cBhvr>
                                      <p:to>
                                        <p:strVal val="visible"/>
                                      </p:to>
                                    </p:set>
                                    <p:animEffect transition="in" filter="fade">
                                      <p:cBhvr>
                                        <p:cTn id="41"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4"/>
          <p:cNvSpPr txBox="1">
            <a:spLocks noGrp="1"/>
          </p:cNvSpPr>
          <p:nvPr>
            <p:ph type="title"/>
          </p:nvPr>
        </p:nvSpPr>
        <p:spPr>
          <a:xfrm>
            <a:off x="311700" y="282761"/>
            <a:ext cx="3480371" cy="404046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Consider the following . . .</a:t>
            </a:r>
            <a:endParaRPr sz="2400" b="1" dirty="0">
              <a:solidFill>
                <a:srgbClr val="6091BA"/>
              </a:solidFill>
              <a:latin typeface="Open Sans"/>
              <a:ea typeface="Open Sans"/>
              <a:cs typeface="Open Sans"/>
              <a:sym typeface="Open Sans"/>
            </a:endParaRPr>
          </a:p>
          <a:p>
            <a:pPr marL="0" lvl="0" indent="0" algn="l" rtl="0">
              <a:lnSpc>
                <a:spcPct val="150000"/>
              </a:lnSpc>
              <a:spcBef>
                <a:spcPts val="0"/>
              </a:spcBef>
              <a:spcAft>
                <a:spcPts val="0"/>
              </a:spcAft>
              <a:buSzPts val="2800"/>
              <a:buNone/>
            </a:pPr>
            <a:br>
              <a:rPr lang="en-US" sz="1800" dirty="0">
                <a:solidFill>
                  <a:schemeClr val="dk1"/>
                </a:solidFill>
                <a:latin typeface="Open Sans"/>
                <a:ea typeface="Open Sans"/>
                <a:cs typeface="Open Sans"/>
                <a:sym typeface="Open Sans"/>
              </a:rPr>
            </a:br>
            <a:r>
              <a:rPr lang="en-US" sz="1800" dirty="0">
                <a:solidFill>
                  <a:schemeClr val="dk1"/>
                </a:solidFill>
                <a:latin typeface="Open Sans"/>
                <a:ea typeface="Open Sans"/>
                <a:cs typeface="Open Sans"/>
                <a:sym typeface="Open Sans"/>
              </a:rPr>
              <a:t>As a group, discuss the following questions:</a:t>
            </a:r>
            <a:br>
              <a:rPr lang="en-US" sz="1800" dirty="0">
                <a:solidFill>
                  <a:schemeClr val="dk1"/>
                </a:solidFill>
                <a:latin typeface="Open Sans"/>
                <a:ea typeface="Open Sans"/>
                <a:cs typeface="Open Sans"/>
                <a:sym typeface="Open Sans"/>
              </a:rPr>
            </a:br>
            <a:r>
              <a:rPr lang="en-US" sz="1800" dirty="0">
                <a:solidFill>
                  <a:schemeClr val="dk1"/>
                </a:solidFill>
                <a:latin typeface="Open Sans"/>
                <a:ea typeface="Open Sans"/>
                <a:cs typeface="Open Sans"/>
                <a:sym typeface="Open Sans"/>
              </a:rPr>
              <a:t>1. Can we help coral reefs?</a:t>
            </a:r>
            <a:br>
              <a:rPr lang="en-US" sz="1800" dirty="0">
                <a:solidFill>
                  <a:schemeClr val="dk1"/>
                </a:solidFill>
                <a:latin typeface="Open Sans"/>
                <a:ea typeface="Open Sans"/>
                <a:cs typeface="Open Sans"/>
                <a:sym typeface="Open Sans"/>
              </a:rPr>
            </a:br>
            <a:r>
              <a:rPr lang="en-US" sz="1800" dirty="0">
                <a:solidFill>
                  <a:schemeClr val="dk1"/>
                </a:solidFill>
                <a:latin typeface="Open Sans"/>
                <a:ea typeface="Open Sans"/>
                <a:cs typeface="Open Sans"/>
                <a:sym typeface="Open Sans"/>
              </a:rPr>
              <a:t>2. Why should we help coral reefs?</a:t>
            </a:r>
            <a:br>
              <a:rPr lang="en-US" sz="1800" dirty="0">
                <a:solidFill>
                  <a:schemeClr val="dk1"/>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dirty="0">
                <a:latin typeface="Calibri"/>
                <a:ea typeface="Calibri"/>
                <a:cs typeface="Calibri"/>
                <a:sym typeface="Calibri"/>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213" name="Google Shape;213;p14"/>
          <p:cNvPicPr preferRelativeResize="0"/>
          <p:nvPr/>
        </p:nvPicPr>
        <p:blipFill rotWithShape="1">
          <a:blip r:embed="rId3">
            <a:alphaModFix/>
          </a:blip>
          <a:srcRect/>
          <a:stretch/>
        </p:blipFill>
        <p:spPr>
          <a:xfrm>
            <a:off x="152402" y="4651025"/>
            <a:ext cx="8839196" cy="403010"/>
          </a:xfrm>
          <a:prstGeom prst="rect">
            <a:avLst/>
          </a:prstGeom>
          <a:noFill/>
          <a:ln>
            <a:noFill/>
          </a:ln>
        </p:spPr>
      </p:pic>
      <p:pic>
        <p:nvPicPr>
          <p:cNvPr id="214" name="Google Shape;214;p14" descr="The world's coral reefs are dying—here's how scientists plan to save them"/>
          <p:cNvPicPr preferRelativeResize="0"/>
          <p:nvPr/>
        </p:nvPicPr>
        <p:blipFill rotWithShape="1">
          <a:blip r:embed="rId4">
            <a:alphaModFix/>
          </a:blip>
          <a:srcRect/>
          <a:stretch/>
        </p:blipFill>
        <p:spPr>
          <a:xfrm>
            <a:off x="3806426" y="814850"/>
            <a:ext cx="5143500" cy="2571750"/>
          </a:xfrm>
          <a:prstGeom prst="rect">
            <a:avLst/>
          </a:prstGeom>
          <a:noFill/>
          <a:ln>
            <a:noFill/>
          </a:ln>
        </p:spPr>
      </p:pic>
      <p:sp>
        <p:nvSpPr>
          <p:cNvPr id="215" name="Google Shape;215;p14"/>
          <p:cNvSpPr txBox="1"/>
          <p:nvPr/>
        </p:nvSpPr>
        <p:spPr>
          <a:xfrm>
            <a:off x="5472035" y="3403055"/>
            <a:ext cx="1812282" cy="34294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B7B7B7"/>
                </a:solidFill>
                <a:latin typeface="Open Sans"/>
                <a:ea typeface="Open Sans"/>
                <a:cs typeface="Open Sans"/>
                <a:sym typeface="Open Sans"/>
              </a:rPr>
              <a:t>Coral reef located in Fiji.</a:t>
            </a:r>
            <a:endParaRPr sz="1100" b="0" i="0" u="none" strike="noStrike" cap="none" dirty="0">
              <a:solidFill>
                <a:srgbClr val="B7B7B7"/>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5"/>
          <p:cNvSpPr txBox="1">
            <a:spLocks noGrp="1"/>
          </p:cNvSpPr>
          <p:nvPr>
            <p:ph type="title"/>
          </p:nvPr>
        </p:nvSpPr>
        <p:spPr>
          <a:xfrm>
            <a:off x="311700" y="282760"/>
            <a:ext cx="8520600" cy="412115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Designing Prototypes to Save Coral Reefs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US" sz="1800" dirty="0">
                <a:solidFill>
                  <a:srgbClr val="000000"/>
                </a:solidFill>
                <a:latin typeface="Open Sans"/>
                <a:ea typeface="Open Sans"/>
                <a:cs typeface="Open Sans"/>
                <a:sym typeface="Open Sans"/>
              </a:rPr>
              <a:t>You and your group will be building a device that will help coral reefs survive based on your specific issue:</a:t>
            </a:r>
            <a:br>
              <a:rPr lang="en-US" sz="1800" dirty="0">
                <a:solidFill>
                  <a:srgbClr val="000000"/>
                </a:solidFill>
                <a:latin typeface="Open Sans"/>
                <a:ea typeface="Open Sans"/>
                <a:cs typeface="Open Sans"/>
                <a:sym typeface="Open Sans"/>
              </a:rPr>
            </a:br>
            <a:r>
              <a:rPr lang="en-US" sz="1800" dirty="0">
                <a:solidFill>
                  <a:srgbClr val="000000"/>
                </a:solidFill>
                <a:latin typeface="Open Sans"/>
                <a:ea typeface="Open Sans"/>
                <a:cs typeface="Open Sans"/>
                <a:sym typeface="Open Sans"/>
              </a:rPr>
              <a:t>	</a:t>
            </a:r>
            <a:r>
              <a:rPr lang="en-US" sz="1800" b="1" dirty="0">
                <a:solidFill>
                  <a:srgbClr val="8D64AA"/>
                </a:solidFill>
                <a:latin typeface="Open Sans"/>
                <a:ea typeface="Open Sans"/>
                <a:cs typeface="Open Sans"/>
                <a:sym typeface="Open Sans"/>
              </a:rPr>
              <a:t>Coral Bleaching</a:t>
            </a:r>
            <a:br>
              <a:rPr lang="en-US" sz="1800" b="1" dirty="0">
                <a:solidFill>
                  <a:srgbClr val="8D64AA"/>
                </a:solidFill>
                <a:latin typeface="Open Sans"/>
                <a:ea typeface="Open Sans"/>
                <a:cs typeface="Open Sans"/>
                <a:sym typeface="Open Sans"/>
              </a:rPr>
            </a:br>
            <a:r>
              <a:rPr lang="en-US" sz="1800" b="1" dirty="0">
                <a:solidFill>
                  <a:srgbClr val="8D64AA"/>
                </a:solidFill>
                <a:latin typeface="Open Sans"/>
                <a:ea typeface="Open Sans"/>
                <a:cs typeface="Open Sans"/>
                <a:sym typeface="Open Sans"/>
              </a:rPr>
              <a:t>	Marine Debris</a:t>
            </a:r>
            <a:br>
              <a:rPr lang="en-US" sz="1800" b="1" dirty="0">
                <a:solidFill>
                  <a:srgbClr val="8D64AA"/>
                </a:solidFill>
                <a:latin typeface="Open Sans"/>
                <a:ea typeface="Open Sans"/>
                <a:cs typeface="Open Sans"/>
                <a:sym typeface="Open Sans"/>
              </a:rPr>
            </a:br>
            <a:r>
              <a:rPr lang="en-US" sz="1800" b="1" dirty="0">
                <a:solidFill>
                  <a:srgbClr val="8D64AA"/>
                </a:solidFill>
                <a:latin typeface="Open Sans"/>
                <a:ea typeface="Open Sans"/>
                <a:cs typeface="Open Sans"/>
                <a:sym typeface="Open Sans"/>
              </a:rPr>
              <a:t>	Pollution</a:t>
            </a:r>
            <a:br>
              <a:rPr lang="en-US" sz="1800" b="1" dirty="0">
                <a:solidFill>
                  <a:srgbClr val="8D64AA"/>
                </a:solidFill>
                <a:latin typeface="Open Sans"/>
                <a:ea typeface="Open Sans"/>
                <a:cs typeface="Open Sans"/>
                <a:sym typeface="Open Sans"/>
              </a:rPr>
            </a:br>
            <a:r>
              <a:rPr lang="en-US" sz="1800" b="1" dirty="0">
                <a:solidFill>
                  <a:srgbClr val="8D64AA"/>
                </a:solidFill>
                <a:latin typeface="Open Sans"/>
                <a:ea typeface="Open Sans"/>
                <a:cs typeface="Open Sans"/>
                <a:sym typeface="Open Sans"/>
              </a:rPr>
              <a:t>	Tourism</a:t>
            </a: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r>
              <a:rPr lang="en-US" sz="1800" dirty="0">
                <a:solidFill>
                  <a:srgbClr val="000000"/>
                </a:solidFill>
                <a:latin typeface="Open Sans"/>
                <a:ea typeface="Open Sans"/>
                <a:cs typeface="Open Sans"/>
                <a:sym typeface="Open Sans"/>
              </a:rPr>
              <a:t>Your prototype will be tested to ensure that it can be functional in water, it is designed to help lessen the effect of your human impact, and it is made using everyday items. </a:t>
            </a: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221" name="Google Shape;221;p15"/>
          <p:cNvPicPr preferRelativeResize="0"/>
          <p:nvPr/>
        </p:nvPicPr>
        <p:blipFill rotWithShape="1">
          <a:blip r:embed="rId3">
            <a:alphaModFix/>
          </a:blip>
          <a:srcRect/>
          <a:stretch/>
        </p:blipFill>
        <p:spPr>
          <a:xfrm>
            <a:off x="152402" y="4651025"/>
            <a:ext cx="8839196" cy="4030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6"/>
          <p:cNvSpPr txBox="1">
            <a:spLocks noGrp="1"/>
          </p:cNvSpPr>
          <p:nvPr>
            <p:ph type="title"/>
          </p:nvPr>
        </p:nvSpPr>
        <p:spPr>
          <a:xfrm>
            <a:off x="311700" y="282761"/>
            <a:ext cx="8520600" cy="157293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 Step #1 ASK</a:t>
            </a:r>
            <a:br>
              <a:rPr lang="en-US" sz="2400" b="1" dirty="0">
                <a:solidFill>
                  <a:srgbClr val="6091BA"/>
                </a:solidFill>
                <a:latin typeface="Open Sans"/>
                <a:ea typeface="Open Sans"/>
                <a:cs typeface="Open Sans"/>
                <a:sym typeface="Open Sans"/>
              </a:rPr>
            </a:br>
            <a:br>
              <a:rPr lang="en-US" sz="2400" b="1" dirty="0">
                <a:solidFill>
                  <a:srgbClr val="6091BA"/>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227" name="Google Shape;227;p16"/>
          <p:cNvPicPr preferRelativeResize="0"/>
          <p:nvPr/>
        </p:nvPicPr>
        <p:blipFill rotWithShape="1">
          <a:blip r:embed="rId3">
            <a:alphaModFix/>
          </a:blip>
          <a:srcRect/>
          <a:stretch/>
        </p:blipFill>
        <p:spPr>
          <a:xfrm>
            <a:off x="152402" y="4651025"/>
            <a:ext cx="8839196" cy="403010"/>
          </a:xfrm>
          <a:prstGeom prst="rect">
            <a:avLst/>
          </a:prstGeom>
          <a:noFill/>
          <a:ln>
            <a:noFill/>
          </a:ln>
        </p:spPr>
      </p:pic>
      <p:sp>
        <p:nvSpPr>
          <p:cNvPr id="228" name="Google Shape;228;p16"/>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Photos should be a </a:t>
            </a:r>
            <a:endParaRPr sz="1400" b="1" i="0" u="none" strike="noStrike" cap="none"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square like this.</a:t>
            </a:r>
            <a:endParaRPr sz="1400" b="1" i="0" u="none" strike="noStrike" cap="none" dirty="0">
              <a:solidFill>
                <a:srgbClr val="FFFFFF"/>
              </a:solidFill>
              <a:latin typeface="Open Sans"/>
              <a:ea typeface="Open Sans"/>
              <a:cs typeface="Open Sans"/>
              <a:sym typeface="Open Sans"/>
            </a:endParaRPr>
          </a:p>
        </p:txBody>
      </p:sp>
      <p:sp>
        <p:nvSpPr>
          <p:cNvPr id="229" name="Google Shape;229;p16"/>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230" name="Google Shape;230;p16"/>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1100" b="1" i="0" u="none" strike="noStrike" cap="none" dirty="0">
                <a:solidFill>
                  <a:srgbClr val="FFFFFF"/>
                </a:solidFill>
                <a:latin typeface="Open Sans"/>
                <a:ea typeface="Open Sans"/>
                <a:cs typeface="Open Sans"/>
                <a:sym typeface="Open Sans"/>
              </a:rPr>
              <a:t>#9fcc3b</a:t>
            </a:r>
            <a:endParaRPr sz="1100" b="1" i="0" u="none" strike="noStrike" cap="none" dirty="0">
              <a:solidFill>
                <a:srgbClr val="FFFFFF"/>
              </a:solidFill>
              <a:latin typeface="Open Sans"/>
              <a:ea typeface="Open Sans"/>
              <a:cs typeface="Open Sans"/>
              <a:sym typeface="Open Sans"/>
            </a:endParaRPr>
          </a:p>
        </p:txBody>
      </p:sp>
      <p:sp>
        <p:nvSpPr>
          <p:cNvPr id="231" name="Google Shape;231;p16"/>
          <p:cNvSpPr txBox="1"/>
          <p:nvPr/>
        </p:nvSpPr>
        <p:spPr>
          <a:xfrm>
            <a:off x="1289795" y="1069227"/>
            <a:ext cx="656441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dirty="0">
                <a:solidFill>
                  <a:schemeClr val="dk1"/>
                </a:solidFill>
                <a:latin typeface="Open Sans"/>
                <a:ea typeface="Open Sans"/>
                <a:cs typeface="Open Sans"/>
                <a:sym typeface="Open Sans"/>
              </a:rPr>
              <a:t>Brainstorm . . .</a:t>
            </a:r>
            <a:br>
              <a:rPr lang="en-US" sz="2000" b="0" i="0" u="none" strike="noStrike" cap="none" dirty="0">
                <a:solidFill>
                  <a:schemeClr val="dk1"/>
                </a:solidFill>
                <a:latin typeface="Open Sans"/>
                <a:ea typeface="Open Sans"/>
                <a:cs typeface="Open Sans"/>
                <a:sym typeface="Open Sans"/>
              </a:rPr>
            </a:br>
            <a:r>
              <a:rPr lang="en-US" sz="2000" b="1" i="0" u="none" strike="noStrike" cap="none" dirty="0">
                <a:solidFill>
                  <a:srgbClr val="9FCC3B"/>
                </a:solidFill>
                <a:latin typeface="Open Sans"/>
                <a:ea typeface="Open Sans"/>
                <a:cs typeface="Open Sans"/>
                <a:sym typeface="Open Sans"/>
              </a:rPr>
              <a:t>What are possible constraints of your project?</a:t>
            </a:r>
            <a:br>
              <a:rPr lang="en-US" sz="2000" b="0" i="0" u="none" strike="noStrike" cap="none" dirty="0">
                <a:solidFill>
                  <a:srgbClr val="000000"/>
                </a:solidFill>
                <a:latin typeface="Open Sans"/>
                <a:ea typeface="Open Sans"/>
                <a:cs typeface="Open Sans"/>
                <a:sym typeface="Open Sans"/>
              </a:rPr>
            </a:b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7"/>
          <p:cNvSpPr txBox="1">
            <a:spLocks noGrp="1"/>
          </p:cNvSpPr>
          <p:nvPr>
            <p:ph type="title"/>
          </p:nvPr>
        </p:nvSpPr>
        <p:spPr>
          <a:xfrm>
            <a:off x="311700" y="282761"/>
            <a:ext cx="8520600" cy="207047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 Step #2 RESEARCH </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br>
              <a:rPr lang="en-US" sz="1800" dirty="0">
                <a:solidFill>
                  <a:schemeClr val="dk1"/>
                </a:solidFill>
                <a:latin typeface="Open Sans"/>
                <a:ea typeface="Open Sans"/>
                <a:cs typeface="Open Sans"/>
                <a:sym typeface="Open Sans"/>
              </a:rPr>
            </a:br>
            <a:r>
              <a:rPr lang="en-US" sz="1800" dirty="0">
                <a:solidFill>
                  <a:schemeClr val="dk1"/>
                </a:solidFill>
                <a:latin typeface="Open Sans"/>
                <a:ea typeface="Open Sans"/>
                <a:cs typeface="Open Sans"/>
                <a:sym typeface="Open Sans"/>
              </a:rPr>
              <a:t>Each group will receive ‘Research Materials’ based on your specific issue. You will have _____ minutes or ____ class periods to conduct your research and define your problem (Define the Problem and Brainstorming Worksheet).</a:t>
            </a: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237" name="Google Shape;237;p17"/>
          <p:cNvPicPr preferRelativeResize="0"/>
          <p:nvPr/>
        </p:nvPicPr>
        <p:blipFill rotWithShape="1">
          <a:blip r:embed="rId3">
            <a:alphaModFix/>
          </a:blip>
          <a:srcRect/>
          <a:stretch/>
        </p:blipFill>
        <p:spPr>
          <a:xfrm>
            <a:off x="152402" y="4651025"/>
            <a:ext cx="8839196" cy="403010"/>
          </a:xfrm>
          <a:prstGeom prst="rect">
            <a:avLst/>
          </a:prstGeom>
          <a:noFill/>
          <a:ln>
            <a:noFill/>
          </a:ln>
        </p:spPr>
      </p:pic>
      <p:sp>
        <p:nvSpPr>
          <p:cNvPr id="238" name="Google Shape;238;p17"/>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239" name="Google Shape;239;p17"/>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1100" b="1" i="0" u="none" strike="noStrike" cap="none" dirty="0">
                <a:solidFill>
                  <a:srgbClr val="FFFFFF"/>
                </a:solidFill>
                <a:latin typeface="Open Sans"/>
                <a:ea typeface="Open Sans"/>
                <a:cs typeface="Open Sans"/>
                <a:sym typeface="Open Sans"/>
              </a:rPr>
              <a:t>#9fcc3b</a:t>
            </a:r>
            <a:endParaRPr sz="1100" b="1" i="0" u="none" strike="noStrike" cap="none" dirty="0">
              <a:solidFill>
                <a:srgbClr val="FFFFF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8"/>
          <p:cNvSpPr txBox="1">
            <a:spLocks noGrp="1"/>
          </p:cNvSpPr>
          <p:nvPr>
            <p:ph type="title"/>
          </p:nvPr>
        </p:nvSpPr>
        <p:spPr>
          <a:xfrm>
            <a:off x="231017" y="258776"/>
            <a:ext cx="8520600" cy="209736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 Step #3 IMAGINE</a:t>
            </a:r>
            <a:br>
              <a:rPr lang="en-US" sz="1800" dirty="0">
                <a:solidFill>
                  <a:schemeClr val="dk1"/>
                </a:solidFill>
                <a:latin typeface="Open Sans"/>
                <a:ea typeface="Open Sans"/>
                <a:cs typeface="Open Sans"/>
                <a:sym typeface="Open Sans"/>
              </a:rPr>
            </a:br>
            <a:r>
              <a:rPr lang="en-US" sz="1800" dirty="0">
                <a:solidFill>
                  <a:schemeClr val="dk1"/>
                </a:solidFill>
                <a:latin typeface="Open Sans"/>
                <a:ea typeface="Open Sans"/>
                <a:cs typeface="Open Sans"/>
                <a:sym typeface="Open Sans"/>
              </a:rPr>
              <a:t>Individually on your ‘Define the Problem and Brainstorm’ worksheet, you will choose a brainstorming strategy and brainstorm ideas for your prototype. </a:t>
            </a:r>
            <a:br>
              <a:rPr lang="en-US" sz="1800" dirty="0">
                <a:solidFill>
                  <a:schemeClr val="dk1"/>
                </a:solidFill>
                <a:latin typeface="Open Sans"/>
                <a:ea typeface="Open Sans"/>
                <a:cs typeface="Open Sans"/>
                <a:sym typeface="Open Sans"/>
              </a:rPr>
            </a:br>
            <a:r>
              <a:rPr lang="en-US" sz="1800" b="1" dirty="0">
                <a:solidFill>
                  <a:srgbClr val="8D64AA"/>
                </a:solidFill>
                <a:latin typeface="Open Sans"/>
                <a:ea typeface="Open Sans"/>
                <a:cs typeface="Open Sans"/>
                <a:sym typeface="Open Sans"/>
              </a:rPr>
              <a:t>Rules: There are no bad ideas, we don’t judge other’s ideas, write everything down!</a:t>
            </a:r>
            <a:br>
              <a:rPr lang="en-US" sz="1800" dirty="0">
                <a:solidFill>
                  <a:schemeClr val="dk1"/>
                </a:solidFill>
                <a:latin typeface="Open Sans"/>
                <a:ea typeface="Open Sans"/>
                <a:cs typeface="Open Sans"/>
                <a:sym typeface="Open Sans"/>
              </a:rPr>
            </a:br>
            <a:r>
              <a:rPr lang="en-US" sz="1800" dirty="0">
                <a:solidFill>
                  <a:srgbClr val="F8A81B"/>
                </a:solidFill>
                <a:latin typeface="Open Sans"/>
                <a:ea typeface="Open Sans"/>
                <a:cs typeface="Open Sans"/>
                <a:sym typeface="Open Sans"/>
              </a:rPr>
              <a:t>Brainstorming Strategies Include: </a:t>
            </a:r>
            <a:br>
              <a:rPr lang="en-US" sz="1800" dirty="0">
                <a:solidFill>
                  <a:schemeClr val="dk1"/>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245" name="Google Shape;245;p18"/>
          <p:cNvPicPr preferRelativeResize="0"/>
          <p:nvPr/>
        </p:nvPicPr>
        <p:blipFill rotWithShape="1">
          <a:blip r:embed="rId3">
            <a:alphaModFix/>
          </a:blip>
          <a:srcRect/>
          <a:stretch/>
        </p:blipFill>
        <p:spPr>
          <a:xfrm>
            <a:off x="152402" y="4651025"/>
            <a:ext cx="8839196" cy="403010"/>
          </a:xfrm>
          <a:prstGeom prst="rect">
            <a:avLst/>
          </a:prstGeom>
          <a:noFill/>
          <a:ln>
            <a:noFill/>
          </a:ln>
        </p:spPr>
      </p:pic>
      <p:sp>
        <p:nvSpPr>
          <p:cNvPr id="246" name="Google Shape;246;p18"/>
          <p:cNvSpPr txBox="1"/>
          <p:nvPr/>
        </p:nvSpPr>
        <p:spPr>
          <a:xfrm>
            <a:off x="618565" y="2412643"/>
            <a:ext cx="140521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F8A81B"/>
                </a:solidFill>
                <a:latin typeface="Open Sans"/>
                <a:ea typeface="Open Sans"/>
                <a:cs typeface="Open Sans"/>
                <a:sym typeface="Open Sans"/>
              </a:rPr>
              <a:t>Mind Mapping</a:t>
            </a:r>
            <a:endParaRPr sz="1400" b="0" i="0" u="none" strike="noStrike" cap="none" dirty="0">
              <a:solidFill>
                <a:srgbClr val="000000"/>
              </a:solidFill>
              <a:latin typeface="Arial"/>
              <a:ea typeface="Arial"/>
              <a:cs typeface="Arial"/>
              <a:sym typeface="Arial"/>
            </a:endParaRPr>
          </a:p>
        </p:txBody>
      </p:sp>
      <p:sp>
        <p:nvSpPr>
          <p:cNvPr id="247" name="Google Shape;247;p18"/>
          <p:cNvSpPr txBox="1"/>
          <p:nvPr/>
        </p:nvSpPr>
        <p:spPr>
          <a:xfrm>
            <a:off x="3608293" y="2412644"/>
            <a:ext cx="140521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F8A81B"/>
                </a:solidFill>
                <a:latin typeface="Open Sans"/>
                <a:ea typeface="Open Sans"/>
                <a:cs typeface="Open Sans"/>
                <a:sym typeface="Open Sans"/>
              </a:rPr>
              <a:t>Fish Skeleton</a:t>
            </a:r>
            <a:endParaRPr sz="1400" b="0" i="0" u="none" strike="noStrike" cap="none" dirty="0">
              <a:solidFill>
                <a:srgbClr val="000000"/>
              </a:solidFill>
              <a:latin typeface="Arial"/>
              <a:ea typeface="Arial"/>
              <a:cs typeface="Arial"/>
              <a:sym typeface="Arial"/>
            </a:endParaRPr>
          </a:p>
        </p:txBody>
      </p:sp>
      <p:sp>
        <p:nvSpPr>
          <p:cNvPr id="248" name="Google Shape;248;p18"/>
          <p:cNvSpPr txBox="1"/>
          <p:nvPr/>
        </p:nvSpPr>
        <p:spPr>
          <a:xfrm>
            <a:off x="6598021" y="2410137"/>
            <a:ext cx="196103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F8A81B"/>
                </a:solidFill>
                <a:latin typeface="Open Sans"/>
                <a:ea typeface="Open Sans"/>
                <a:cs typeface="Open Sans"/>
                <a:sym typeface="Open Sans"/>
              </a:rPr>
              <a:t>Morphological Chart</a:t>
            </a:r>
            <a:endParaRPr sz="1400" b="0" i="0" u="none" strike="noStrike" cap="none" dirty="0">
              <a:solidFill>
                <a:srgbClr val="000000"/>
              </a:solidFill>
              <a:latin typeface="Arial"/>
              <a:ea typeface="Arial"/>
              <a:cs typeface="Arial"/>
              <a:sym typeface="Arial"/>
            </a:endParaRPr>
          </a:p>
        </p:txBody>
      </p:sp>
      <p:pic>
        <p:nvPicPr>
          <p:cNvPr id="249" name="Google Shape;249;p18" descr="Benefits of Mind Mapping - MindMapper"/>
          <p:cNvPicPr preferRelativeResize="0"/>
          <p:nvPr/>
        </p:nvPicPr>
        <p:blipFill rotWithShape="1">
          <a:blip r:embed="rId4">
            <a:alphaModFix/>
          </a:blip>
          <a:srcRect t="18693"/>
          <a:stretch/>
        </p:blipFill>
        <p:spPr>
          <a:xfrm>
            <a:off x="87405" y="2828406"/>
            <a:ext cx="2602007" cy="1322261"/>
          </a:xfrm>
          <a:prstGeom prst="rect">
            <a:avLst/>
          </a:prstGeom>
          <a:noFill/>
          <a:ln>
            <a:noFill/>
          </a:ln>
        </p:spPr>
      </p:pic>
      <p:pic>
        <p:nvPicPr>
          <p:cNvPr id="250" name="Google Shape;250;p18" descr="The Fishbone Diagram (7 basic quality tools) - Lean Strategies International"/>
          <p:cNvPicPr preferRelativeResize="0"/>
          <p:nvPr/>
        </p:nvPicPr>
        <p:blipFill rotWithShape="1">
          <a:blip r:embed="rId5">
            <a:alphaModFix/>
          </a:blip>
          <a:srcRect t="16732"/>
          <a:stretch/>
        </p:blipFill>
        <p:spPr>
          <a:xfrm>
            <a:off x="2900559" y="2752936"/>
            <a:ext cx="3342881" cy="2020770"/>
          </a:xfrm>
          <a:prstGeom prst="rect">
            <a:avLst/>
          </a:prstGeom>
          <a:noFill/>
          <a:ln>
            <a:noFill/>
          </a:ln>
        </p:spPr>
      </p:pic>
      <p:graphicFrame>
        <p:nvGraphicFramePr>
          <p:cNvPr id="251" name="Google Shape;251;p18"/>
          <p:cNvGraphicFramePr/>
          <p:nvPr/>
        </p:nvGraphicFramePr>
        <p:xfrm>
          <a:off x="6051734" y="2747922"/>
          <a:ext cx="2939875" cy="1716675"/>
        </p:xfrm>
        <a:graphic>
          <a:graphicData uri="http://schemas.openxmlformats.org/drawingml/2006/table">
            <a:tbl>
              <a:tblPr firstRow="1" bandRow="1">
                <a:noFill/>
                <a:tableStyleId>{1F56EBE7-6420-4306-A5D5-4BCD26A05E8C}</a:tableStyleId>
              </a:tblPr>
              <a:tblGrid>
                <a:gridCol w="732250">
                  <a:extLst>
                    <a:ext uri="{9D8B030D-6E8A-4147-A177-3AD203B41FA5}">
                      <a16:colId xmlns:a16="http://schemas.microsoft.com/office/drawing/2014/main" val="20000"/>
                    </a:ext>
                  </a:extLst>
                </a:gridCol>
                <a:gridCol w="791550">
                  <a:extLst>
                    <a:ext uri="{9D8B030D-6E8A-4147-A177-3AD203B41FA5}">
                      <a16:colId xmlns:a16="http://schemas.microsoft.com/office/drawing/2014/main" val="20001"/>
                    </a:ext>
                  </a:extLst>
                </a:gridCol>
                <a:gridCol w="721375">
                  <a:extLst>
                    <a:ext uri="{9D8B030D-6E8A-4147-A177-3AD203B41FA5}">
                      <a16:colId xmlns:a16="http://schemas.microsoft.com/office/drawing/2014/main" val="20002"/>
                    </a:ext>
                  </a:extLst>
                </a:gridCol>
                <a:gridCol w="694700">
                  <a:extLst>
                    <a:ext uri="{9D8B030D-6E8A-4147-A177-3AD203B41FA5}">
                      <a16:colId xmlns:a16="http://schemas.microsoft.com/office/drawing/2014/main" val="20003"/>
                    </a:ext>
                  </a:extLst>
                </a:gridCol>
              </a:tblGrid>
              <a:tr h="418450">
                <a:tc>
                  <a:txBody>
                    <a:bodyPr/>
                    <a:lstStyle/>
                    <a:p>
                      <a:pPr marL="0" marR="0" lvl="0" indent="0" algn="ctr" rtl="0">
                        <a:lnSpc>
                          <a:spcPct val="100000"/>
                        </a:lnSpc>
                        <a:spcBef>
                          <a:spcPts val="0"/>
                        </a:spcBef>
                        <a:spcAft>
                          <a:spcPts val="0"/>
                        </a:spcAft>
                        <a:buNone/>
                      </a:pPr>
                      <a:r>
                        <a:rPr lang="en-US" sz="900" u="none" strike="noStrike" cap="none" dirty="0">
                          <a:solidFill>
                            <a:schemeClr val="lt1"/>
                          </a:solidFill>
                        </a:rPr>
                        <a:t>Category #1</a:t>
                      </a:r>
                      <a:endParaRPr dirty="0"/>
                    </a:p>
                  </a:txBody>
                  <a:tcPr marL="91450" marR="91450" marT="45725" marB="45725">
                    <a:solidFill>
                      <a:srgbClr val="8D64AA"/>
                    </a:solidFill>
                  </a:tcPr>
                </a:tc>
                <a:tc>
                  <a:txBody>
                    <a:bodyPr/>
                    <a:lstStyle/>
                    <a:p>
                      <a:pPr marL="0" marR="0" lvl="0" indent="0" algn="ctr" rtl="0">
                        <a:lnSpc>
                          <a:spcPct val="100000"/>
                        </a:lnSpc>
                        <a:spcBef>
                          <a:spcPts val="0"/>
                        </a:spcBef>
                        <a:spcAft>
                          <a:spcPts val="0"/>
                        </a:spcAft>
                        <a:buNone/>
                      </a:pPr>
                      <a:r>
                        <a:rPr lang="en-US" sz="900" u="none" strike="noStrike" cap="none" dirty="0">
                          <a:solidFill>
                            <a:schemeClr val="lt1"/>
                          </a:solidFill>
                        </a:rPr>
                        <a:t>Category #2</a:t>
                      </a:r>
                      <a:endParaRPr dirty="0"/>
                    </a:p>
                  </a:txBody>
                  <a:tcPr marL="91450" marR="91450" marT="45725" marB="45725">
                    <a:solidFill>
                      <a:srgbClr val="F8A81B"/>
                    </a:solidFill>
                  </a:tcPr>
                </a:tc>
                <a:tc>
                  <a:txBody>
                    <a:bodyPr/>
                    <a:lstStyle/>
                    <a:p>
                      <a:pPr marL="0" marR="0" lvl="0" indent="0" algn="ctr" rtl="0">
                        <a:lnSpc>
                          <a:spcPct val="100000"/>
                        </a:lnSpc>
                        <a:spcBef>
                          <a:spcPts val="0"/>
                        </a:spcBef>
                        <a:spcAft>
                          <a:spcPts val="0"/>
                        </a:spcAft>
                        <a:buNone/>
                      </a:pPr>
                      <a:r>
                        <a:rPr lang="en-US" sz="900" u="none" strike="noStrike" cap="none" dirty="0">
                          <a:solidFill>
                            <a:schemeClr val="lt1"/>
                          </a:solidFill>
                        </a:rPr>
                        <a:t>Category #3</a:t>
                      </a:r>
                      <a:endParaRPr dirty="0"/>
                    </a:p>
                  </a:txBody>
                  <a:tcPr marL="91450" marR="91450" marT="45725" marB="45725">
                    <a:solidFill>
                      <a:srgbClr val="9FCC3B"/>
                    </a:solidFill>
                  </a:tcPr>
                </a:tc>
                <a:tc>
                  <a:txBody>
                    <a:bodyPr/>
                    <a:lstStyle/>
                    <a:p>
                      <a:pPr marL="0" marR="0" lvl="0" indent="0" algn="ctr" rtl="0">
                        <a:lnSpc>
                          <a:spcPct val="100000"/>
                        </a:lnSpc>
                        <a:spcBef>
                          <a:spcPts val="0"/>
                        </a:spcBef>
                        <a:spcAft>
                          <a:spcPts val="0"/>
                        </a:spcAft>
                        <a:buNone/>
                      </a:pPr>
                      <a:r>
                        <a:rPr lang="en-US" sz="900" u="none" strike="noStrike" cap="none" dirty="0">
                          <a:solidFill>
                            <a:schemeClr val="lt1"/>
                          </a:solidFill>
                        </a:rPr>
                        <a:t>Category #4</a:t>
                      </a:r>
                      <a:endParaRPr dirty="0"/>
                    </a:p>
                  </a:txBody>
                  <a:tcPr marL="91450" marR="91450" marT="45725" marB="45725">
                    <a:solidFill>
                      <a:srgbClr val="6091BA"/>
                    </a:solidFill>
                  </a:tcPr>
                </a:tc>
                <a:extLst>
                  <a:ext uri="{0D108BD9-81ED-4DB2-BD59-A6C34878D82A}">
                    <a16:rowId xmlns:a16="http://schemas.microsoft.com/office/drawing/2014/main" val="10000"/>
                  </a:ext>
                </a:extLst>
              </a:tr>
              <a:tr h="304325">
                <a:tc>
                  <a:txBody>
                    <a:bodyPr/>
                    <a:lstStyle/>
                    <a:p>
                      <a:pPr marL="0" marR="0" lvl="0" indent="0" algn="l" rtl="0">
                        <a:lnSpc>
                          <a:spcPct val="100000"/>
                        </a:lnSpc>
                        <a:spcBef>
                          <a:spcPts val="0"/>
                        </a:spcBef>
                        <a:spcAft>
                          <a:spcPts val="0"/>
                        </a:spcAft>
                        <a:buNone/>
                      </a:pPr>
                      <a:r>
                        <a:rPr lang="en-US" sz="900" u="none" strike="noStrike" cap="none" dirty="0">
                          <a:solidFill>
                            <a:schemeClr val="lt1"/>
                          </a:solidFill>
                        </a:rPr>
                        <a:t>Idea #1</a:t>
                      </a:r>
                      <a:endParaRPr dirty="0"/>
                    </a:p>
                  </a:txBody>
                  <a:tcPr marL="91450" marR="91450" marT="45725" marB="45725">
                    <a:solidFill>
                      <a:srgbClr val="8D64AA"/>
                    </a:solidFill>
                  </a:tcPr>
                </a:tc>
                <a:tc>
                  <a:txBody>
                    <a:bodyPr/>
                    <a:lstStyle/>
                    <a:p>
                      <a:pPr marL="0" marR="0" lvl="0" indent="0" algn="l" rtl="0">
                        <a:lnSpc>
                          <a:spcPct val="100000"/>
                        </a:lnSpc>
                        <a:spcBef>
                          <a:spcPts val="0"/>
                        </a:spcBef>
                        <a:spcAft>
                          <a:spcPts val="0"/>
                        </a:spcAft>
                        <a:buNone/>
                      </a:pPr>
                      <a:r>
                        <a:rPr lang="en-US" sz="900" u="none" strike="noStrike" cap="none" dirty="0">
                          <a:solidFill>
                            <a:schemeClr val="lt1"/>
                          </a:solidFill>
                        </a:rPr>
                        <a:t>Idea #1</a:t>
                      </a:r>
                      <a:endParaRPr dirty="0"/>
                    </a:p>
                  </a:txBody>
                  <a:tcPr marL="91450" marR="91450" marT="45725" marB="45725">
                    <a:solidFill>
                      <a:srgbClr val="F8A81B"/>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dirty="0">
                          <a:solidFill>
                            <a:schemeClr val="lt1"/>
                          </a:solidFill>
                        </a:rPr>
                        <a:t>Idea #1</a:t>
                      </a:r>
                      <a:endParaRPr dirty="0"/>
                    </a:p>
                  </a:txBody>
                  <a:tcPr marL="91450" marR="91450" marT="45725" marB="45725">
                    <a:solidFill>
                      <a:srgbClr val="9FCC3B"/>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dirty="0">
                          <a:solidFill>
                            <a:schemeClr val="lt1"/>
                          </a:solidFill>
                        </a:rPr>
                        <a:t>Idea #1</a:t>
                      </a:r>
                      <a:endParaRPr dirty="0"/>
                    </a:p>
                  </a:txBody>
                  <a:tcPr marL="91450" marR="91450" marT="45725" marB="45725">
                    <a:solidFill>
                      <a:srgbClr val="6091BA"/>
                    </a:solidFill>
                  </a:tcPr>
                </a:tc>
                <a:extLst>
                  <a:ext uri="{0D108BD9-81ED-4DB2-BD59-A6C34878D82A}">
                    <a16:rowId xmlns:a16="http://schemas.microsoft.com/office/drawing/2014/main" val="10001"/>
                  </a:ext>
                </a:extLst>
              </a:tr>
              <a:tr h="304325">
                <a:tc>
                  <a:txBody>
                    <a:bodyPr/>
                    <a:lstStyle/>
                    <a:p>
                      <a:pPr marL="0" marR="0" lvl="0" indent="0" algn="l" rtl="0">
                        <a:lnSpc>
                          <a:spcPct val="100000"/>
                        </a:lnSpc>
                        <a:spcBef>
                          <a:spcPts val="0"/>
                        </a:spcBef>
                        <a:spcAft>
                          <a:spcPts val="0"/>
                        </a:spcAft>
                        <a:buNone/>
                      </a:pPr>
                      <a:r>
                        <a:rPr lang="en-US" sz="900" u="none" strike="noStrike" cap="none" dirty="0">
                          <a:solidFill>
                            <a:schemeClr val="lt1"/>
                          </a:solidFill>
                        </a:rPr>
                        <a:t>Idea #2</a:t>
                      </a:r>
                      <a:endParaRPr dirty="0"/>
                    </a:p>
                  </a:txBody>
                  <a:tcPr marL="91450" marR="91450" marT="45725" marB="45725">
                    <a:solidFill>
                      <a:srgbClr val="8D64AA"/>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dirty="0">
                          <a:solidFill>
                            <a:schemeClr val="lt1"/>
                          </a:solidFill>
                        </a:rPr>
                        <a:t>Idea #2</a:t>
                      </a:r>
                      <a:endParaRPr dirty="0"/>
                    </a:p>
                  </a:txBody>
                  <a:tcPr marL="91450" marR="91450" marT="45725" marB="45725">
                    <a:solidFill>
                      <a:srgbClr val="F8A81B"/>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dirty="0">
                          <a:solidFill>
                            <a:schemeClr val="lt1"/>
                          </a:solidFill>
                        </a:rPr>
                        <a:t>Idea #2</a:t>
                      </a:r>
                      <a:endParaRPr dirty="0"/>
                    </a:p>
                  </a:txBody>
                  <a:tcPr marL="91450" marR="91450" marT="45725" marB="45725">
                    <a:solidFill>
                      <a:srgbClr val="9FCC3B"/>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dirty="0">
                          <a:solidFill>
                            <a:schemeClr val="lt1"/>
                          </a:solidFill>
                        </a:rPr>
                        <a:t>Idea #2</a:t>
                      </a:r>
                      <a:endParaRPr dirty="0"/>
                    </a:p>
                  </a:txBody>
                  <a:tcPr marL="91450" marR="91450" marT="45725" marB="45725">
                    <a:solidFill>
                      <a:srgbClr val="6091BA"/>
                    </a:solidFill>
                  </a:tcPr>
                </a:tc>
                <a:extLst>
                  <a:ext uri="{0D108BD9-81ED-4DB2-BD59-A6C34878D82A}">
                    <a16:rowId xmlns:a16="http://schemas.microsoft.com/office/drawing/2014/main" val="10002"/>
                  </a:ext>
                </a:extLst>
              </a:tr>
              <a:tr h="304325">
                <a:tc>
                  <a:txBody>
                    <a:bodyPr/>
                    <a:lstStyle/>
                    <a:p>
                      <a:pPr marL="0" marR="0" lvl="0" indent="0" algn="l" rtl="0">
                        <a:lnSpc>
                          <a:spcPct val="100000"/>
                        </a:lnSpc>
                        <a:spcBef>
                          <a:spcPts val="0"/>
                        </a:spcBef>
                        <a:spcAft>
                          <a:spcPts val="0"/>
                        </a:spcAft>
                        <a:buNone/>
                      </a:pPr>
                      <a:r>
                        <a:rPr lang="en-US" sz="900" u="none" strike="noStrike" cap="none" dirty="0">
                          <a:solidFill>
                            <a:schemeClr val="lt1"/>
                          </a:solidFill>
                        </a:rPr>
                        <a:t>Idea #3</a:t>
                      </a:r>
                      <a:endParaRPr dirty="0"/>
                    </a:p>
                  </a:txBody>
                  <a:tcPr marL="91450" marR="91450" marT="45725" marB="45725">
                    <a:solidFill>
                      <a:srgbClr val="8D64AA"/>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dirty="0">
                          <a:solidFill>
                            <a:schemeClr val="lt1"/>
                          </a:solidFill>
                        </a:rPr>
                        <a:t>Idea #3</a:t>
                      </a:r>
                      <a:endParaRPr dirty="0"/>
                    </a:p>
                  </a:txBody>
                  <a:tcPr marL="91450" marR="91450" marT="45725" marB="45725">
                    <a:solidFill>
                      <a:srgbClr val="F8A81B"/>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dirty="0">
                          <a:solidFill>
                            <a:schemeClr val="lt1"/>
                          </a:solidFill>
                        </a:rPr>
                        <a:t>Idea #3</a:t>
                      </a:r>
                      <a:endParaRPr dirty="0"/>
                    </a:p>
                  </a:txBody>
                  <a:tcPr marL="91450" marR="91450" marT="45725" marB="45725">
                    <a:solidFill>
                      <a:srgbClr val="9FCC3B"/>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dirty="0">
                          <a:solidFill>
                            <a:schemeClr val="lt1"/>
                          </a:solidFill>
                        </a:rPr>
                        <a:t>Idea #3</a:t>
                      </a:r>
                      <a:endParaRPr dirty="0"/>
                    </a:p>
                  </a:txBody>
                  <a:tcPr marL="91450" marR="91450" marT="45725" marB="45725">
                    <a:solidFill>
                      <a:srgbClr val="6091BA"/>
                    </a:solidFill>
                  </a:tcPr>
                </a:tc>
                <a:extLst>
                  <a:ext uri="{0D108BD9-81ED-4DB2-BD59-A6C34878D82A}">
                    <a16:rowId xmlns:a16="http://schemas.microsoft.com/office/drawing/2014/main" val="10003"/>
                  </a:ext>
                </a:extLst>
              </a:tr>
              <a:tr h="385250">
                <a:tc>
                  <a:txBody>
                    <a:bodyPr/>
                    <a:lstStyle/>
                    <a:p>
                      <a:pPr marL="0" marR="0" lvl="0" indent="0" algn="l" rtl="0">
                        <a:lnSpc>
                          <a:spcPct val="100000"/>
                        </a:lnSpc>
                        <a:spcBef>
                          <a:spcPts val="0"/>
                        </a:spcBef>
                        <a:spcAft>
                          <a:spcPts val="0"/>
                        </a:spcAft>
                        <a:buNone/>
                      </a:pPr>
                      <a:r>
                        <a:rPr lang="en-US" sz="900" u="none" strike="noStrike" cap="none" dirty="0">
                          <a:solidFill>
                            <a:schemeClr val="lt1"/>
                          </a:solidFill>
                        </a:rPr>
                        <a:t>Idea # . . .</a:t>
                      </a:r>
                      <a:endParaRPr dirty="0"/>
                    </a:p>
                  </a:txBody>
                  <a:tcPr marL="91450" marR="91450" marT="45725" marB="45725">
                    <a:solidFill>
                      <a:srgbClr val="8D64AA"/>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dirty="0">
                          <a:solidFill>
                            <a:schemeClr val="lt1"/>
                          </a:solidFill>
                        </a:rPr>
                        <a:t>Idea # . . .</a:t>
                      </a:r>
                      <a:endParaRPr dirty="0"/>
                    </a:p>
                  </a:txBody>
                  <a:tcPr marL="91450" marR="91450" marT="45725" marB="45725">
                    <a:solidFill>
                      <a:srgbClr val="F8A81B"/>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dirty="0">
                          <a:solidFill>
                            <a:schemeClr val="lt1"/>
                          </a:solidFill>
                        </a:rPr>
                        <a:t>Idea # . . .</a:t>
                      </a:r>
                      <a:endParaRPr dirty="0"/>
                    </a:p>
                  </a:txBody>
                  <a:tcPr marL="91450" marR="91450" marT="45725" marB="45725">
                    <a:solidFill>
                      <a:srgbClr val="9FCC3B"/>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dirty="0">
                          <a:solidFill>
                            <a:schemeClr val="lt1"/>
                          </a:solidFill>
                        </a:rPr>
                        <a:t>Idea # . . .</a:t>
                      </a:r>
                      <a:endParaRPr dirty="0"/>
                    </a:p>
                  </a:txBody>
                  <a:tcPr marL="91450" marR="91450" marT="45725" marB="45725">
                    <a:solidFill>
                      <a:srgbClr val="6091BA"/>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9"/>
          <p:cNvSpPr txBox="1">
            <a:spLocks noGrp="1"/>
          </p:cNvSpPr>
          <p:nvPr>
            <p:ph type="title"/>
          </p:nvPr>
        </p:nvSpPr>
        <p:spPr>
          <a:xfrm>
            <a:off x="152402" y="258775"/>
            <a:ext cx="8599215" cy="439224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 Step #3 IMAGINE- </a:t>
            </a:r>
            <a:r>
              <a:rPr lang="en-US" sz="2400" b="1" u="sng" dirty="0">
                <a:solidFill>
                  <a:srgbClr val="6091BA"/>
                </a:solidFill>
                <a:latin typeface="Open Sans"/>
                <a:ea typeface="Open Sans"/>
                <a:cs typeface="Open Sans"/>
                <a:sym typeface="Open Sans"/>
              </a:rPr>
              <a:t>Practice!</a:t>
            </a:r>
            <a:br>
              <a:rPr lang="en-US" sz="1800" u="sng" dirty="0">
                <a:solidFill>
                  <a:schemeClr val="dk1"/>
                </a:solidFill>
                <a:latin typeface="Open Sans"/>
                <a:ea typeface="Open Sans"/>
                <a:cs typeface="Open Sans"/>
                <a:sym typeface="Open Sans"/>
              </a:rPr>
            </a:br>
            <a:br>
              <a:rPr lang="en-US" sz="1800" u="sng" dirty="0">
                <a:solidFill>
                  <a:schemeClr val="dk1"/>
                </a:solidFill>
                <a:latin typeface="Open Sans"/>
                <a:ea typeface="Open Sans"/>
                <a:cs typeface="Open Sans"/>
                <a:sym typeface="Open Sans"/>
              </a:rPr>
            </a:br>
            <a:r>
              <a:rPr lang="en-US" sz="1800" dirty="0">
                <a:solidFill>
                  <a:schemeClr val="dk1"/>
                </a:solidFill>
                <a:latin typeface="Open Sans"/>
                <a:ea typeface="Open Sans"/>
                <a:cs typeface="Open Sans"/>
                <a:sym typeface="Open Sans"/>
              </a:rPr>
              <a:t>Use any of the brainstorming methods from before to produce a possible solution for the following problem.</a:t>
            </a:r>
            <a:br>
              <a:rPr lang="en-US" sz="1800" dirty="0">
                <a:solidFill>
                  <a:schemeClr val="dk1"/>
                </a:solidFill>
                <a:latin typeface="Open Sans"/>
                <a:ea typeface="Open Sans"/>
                <a:cs typeface="Open Sans"/>
                <a:sym typeface="Open Sans"/>
              </a:rPr>
            </a:br>
            <a:br>
              <a:rPr lang="en-US" sz="1800" dirty="0">
                <a:solidFill>
                  <a:schemeClr val="dk1"/>
                </a:solidFill>
                <a:latin typeface="Open Sans"/>
                <a:ea typeface="Open Sans"/>
                <a:cs typeface="Open Sans"/>
                <a:sym typeface="Open Sans"/>
              </a:rPr>
            </a:br>
            <a:r>
              <a:rPr lang="en-US" sz="1800" dirty="0">
                <a:solidFill>
                  <a:srgbClr val="9FCC3B"/>
                </a:solidFill>
                <a:latin typeface="Open Sans"/>
                <a:ea typeface="Open Sans"/>
                <a:cs typeface="Open Sans"/>
                <a:sym typeface="Open Sans"/>
              </a:rPr>
              <a:t>Problem: Mark loves to take cold drinks with him wherever he goes. He wants a cup that is easily transportable, keeps his drinks cold, is easy to carry, won’t spill, and has a straw that can be removed.</a:t>
            </a:r>
            <a:br>
              <a:rPr lang="en-US" sz="1800" dirty="0">
                <a:solidFill>
                  <a:schemeClr val="dk1"/>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257" name="Google Shape;257;p19"/>
          <p:cNvPicPr preferRelativeResize="0"/>
          <p:nvPr/>
        </p:nvPicPr>
        <p:blipFill rotWithShape="1">
          <a:blip r:embed="rId3">
            <a:alphaModFix/>
          </a:blip>
          <a:srcRect/>
          <a:stretch/>
        </p:blipFill>
        <p:spPr>
          <a:xfrm>
            <a:off x="152402" y="4651025"/>
            <a:ext cx="8839196" cy="4030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a:spLocks noGrp="1"/>
          </p:cNvSpPr>
          <p:nvPr>
            <p:ph type="title"/>
          </p:nvPr>
        </p:nvSpPr>
        <p:spPr>
          <a:xfrm>
            <a:off x="311700" y="282761"/>
            <a:ext cx="8520600" cy="100815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What are coral reefs?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US" sz="1800" dirty="0">
                <a:solidFill>
                  <a:schemeClr val="dk1"/>
                </a:solidFill>
                <a:latin typeface="Open Sans"/>
                <a:ea typeface="Open Sans"/>
                <a:cs typeface="Open Sans"/>
                <a:sym typeface="Open Sans"/>
              </a:rPr>
              <a:t>Watch: </a:t>
            </a:r>
            <a:r>
              <a:rPr lang="en-US" sz="18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https://www.youtube.com/watch?v=ZiULxLLP32s</a:t>
            </a:r>
            <a:r>
              <a:rPr lang="en-US" sz="1800" dirty="0">
                <a:solidFill>
                  <a:srgbClr val="000000"/>
                </a:solidFill>
                <a:latin typeface="Calibri"/>
                <a:ea typeface="Calibri"/>
                <a:cs typeface="Calibri"/>
                <a:sym typeface="Calibri"/>
              </a:rPr>
              <a:t> (0:00 to 1:21)</a:t>
            </a:r>
            <a:br>
              <a:rPr lang="en-US" sz="1800" b="1" dirty="0"/>
            </a:b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64" name="Google Shape;64;p2"/>
          <p:cNvPicPr preferRelativeResize="0"/>
          <p:nvPr/>
        </p:nvPicPr>
        <p:blipFill rotWithShape="1">
          <a:blip r:embed="rId4">
            <a:alphaModFix/>
          </a:blip>
          <a:srcRect/>
          <a:stretch/>
        </p:blipFill>
        <p:spPr>
          <a:xfrm>
            <a:off x="152402" y="4651025"/>
            <a:ext cx="8839196" cy="403010"/>
          </a:xfrm>
          <a:prstGeom prst="rect">
            <a:avLst/>
          </a:prstGeom>
          <a:noFill/>
          <a:ln>
            <a:noFill/>
          </a:ln>
        </p:spPr>
      </p:pic>
      <p:sp>
        <p:nvSpPr>
          <p:cNvPr id="65" name="Google Shape;65;p2"/>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Photos should be a </a:t>
            </a:r>
            <a:endParaRPr sz="1400" b="1" i="0" u="none" strike="noStrike" cap="none"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square like this.</a:t>
            </a:r>
            <a:endParaRPr sz="1400" b="1" i="0" u="none" strike="noStrike" cap="none" dirty="0">
              <a:solidFill>
                <a:srgbClr val="FFFFFF"/>
              </a:solidFill>
              <a:latin typeface="Open Sans"/>
              <a:ea typeface="Open Sans"/>
              <a:cs typeface="Open Sans"/>
              <a:sym typeface="Open Sans"/>
            </a:endParaRPr>
          </a:p>
        </p:txBody>
      </p:sp>
      <p:sp>
        <p:nvSpPr>
          <p:cNvPr id="66" name="Google Shape;66;p2"/>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1100" b="1" i="0" u="none" strike="noStrike" cap="none" dirty="0">
                <a:solidFill>
                  <a:srgbClr val="FFFFFF"/>
                </a:solidFill>
                <a:latin typeface="Open Sans"/>
                <a:ea typeface="Open Sans"/>
                <a:cs typeface="Open Sans"/>
                <a:sym typeface="Open Sans"/>
              </a:rPr>
              <a:t>#9fcc3b</a:t>
            </a:r>
            <a:endParaRPr sz="1100" b="1" i="0" u="none" strike="noStrike" cap="none" dirty="0">
              <a:solidFill>
                <a:srgbClr val="FFFFFF"/>
              </a:solidFill>
              <a:latin typeface="Open Sans"/>
              <a:ea typeface="Open Sans"/>
              <a:cs typeface="Open Sans"/>
              <a:sym typeface="Open Sans"/>
            </a:endParaRPr>
          </a:p>
        </p:txBody>
      </p:sp>
      <p:sp>
        <p:nvSpPr>
          <p:cNvPr id="67" name="Google Shape;67;p2"/>
          <p:cNvSpPr txBox="1"/>
          <p:nvPr/>
        </p:nvSpPr>
        <p:spPr>
          <a:xfrm>
            <a:off x="1387921" y="1345253"/>
            <a:ext cx="636815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1" u="none" strike="noStrike" cap="none" dirty="0">
                <a:solidFill>
                  <a:srgbClr val="F8A81B"/>
                </a:solidFill>
                <a:latin typeface="Open Sans"/>
                <a:ea typeface="Open Sans"/>
                <a:cs typeface="Open Sans"/>
                <a:sym typeface="Open Sans"/>
              </a:rPr>
              <a:t>Brainstorming: </a:t>
            </a:r>
            <a:r>
              <a:rPr lang="en-US" sz="2000" b="0" i="0" u="none" strike="noStrike" cap="none" dirty="0">
                <a:solidFill>
                  <a:srgbClr val="8D64AA"/>
                </a:solidFill>
                <a:latin typeface="Open Sans"/>
                <a:ea typeface="Open Sans"/>
                <a:cs typeface="Open Sans"/>
                <a:sym typeface="Open Sans"/>
              </a:rPr>
              <a:t>Why are coral reefs important?</a:t>
            </a:r>
            <a:endParaRPr sz="2000" b="0" i="0" u="none" strike="noStrike" cap="none" dirty="0">
              <a:solidFill>
                <a:srgbClr val="8D64AA"/>
              </a:solidFill>
              <a:latin typeface="Arial"/>
              <a:ea typeface="Arial"/>
              <a:cs typeface="Arial"/>
              <a:sym typeface="Arial"/>
            </a:endParaRPr>
          </a:p>
        </p:txBody>
      </p:sp>
      <p:sp>
        <p:nvSpPr>
          <p:cNvPr id="68" name="Google Shape;68;p2"/>
          <p:cNvSpPr txBox="1"/>
          <p:nvPr/>
        </p:nvSpPr>
        <p:spPr>
          <a:xfrm>
            <a:off x="311700" y="1953581"/>
            <a:ext cx="79001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Watch: </a:t>
            </a:r>
            <a:r>
              <a:rPr lang="en-US" sz="1800" b="0" i="0" u="sng" strike="noStrike" cap="none"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https://www.youtube.com/watch?v=ZiULxLLP32s</a:t>
            </a:r>
            <a:r>
              <a:rPr lang="en-US" sz="1800" b="0" i="0" u="none" strike="noStrike" cap="none" dirty="0">
                <a:solidFill>
                  <a:srgbClr val="000000"/>
                </a:solidFill>
                <a:latin typeface="Calibri"/>
                <a:ea typeface="Calibri"/>
                <a:cs typeface="Calibri"/>
                <a:sym typeface="Calibri"/>
              </a:rPr>
              <a:t> (1:22 – end)</a:t>
            </a:r>
            <a:endParaRPr sz="1800" b="1" i="0" u="none" strike="noStrike" cap="none" dirty="0">
              <a:solidFill>
                <a:srgbClr val="000000"/>
              </a:solidFill>
              <a:latin typeface="Arial"/>
              <a:ea typeface="Arial"/>
              <a:cs typeface="Arial"/>
              <a:sym typeface="Arial"/>
            </a:endParaRPr>
          </a:p>
        </p:txBody>
      </p:sp>
      <p:sp>
        <p:nvSpPr>
          <p:cNvPr id="69" name="Google Shape;69;p2"/>
          <p:cNvSpPr txBox="1"/>
          <p:nvPr/>
        </p:nvSpPr>
        <p:spPr>
          <a:xfrm>
            <a:off x="1387921" y="2739350"/>
            <a:ext cx="6368157"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1" u="none" strike="noStrike" cap="none" dirty="0">
                <a:solidFill>
                  <a:srgbClr val="F8A81B"/>
                </a:solidFill>
                <a:latin typeface="Open Sans"/>
                <a:ea typeface="Open Sans"/>
                <a:cs typeface="Open Sans"/>
                <a:sym typeface="Open Sans"/>
              </a:rPr>
              <a:t>Consider: </a:t>
            </a:r>
            <a:r>
              <a:rPr lang="en-US" sz="2000" b="0" i="0" u="none" strike="noStrike" cap="none" dirty="0">
                <a:solidFill>
                  <a:srgbClr val="8D64AA"/>
                </a:solidFill>
                <a:latin typeface="Open Sans"/>
                <a:ea typeface="Open Sans"/>
                <a:cs typeface="Open Sans"/>
                <a:sym typeface="Open Sans"/>
              </a:rPr>
              <a:t>What do all the negative impacts on coral reefs have in common?</a:t>
            </a:r>
            <a:endParaRPr sz="2000" b="0" i="0" u="none" strike="noStrike" cap="none" dirty="0">
              <a:solidFill>
                <a:srgbClr val="8D64AA"/>
              </a:solidFill>
              <a:latin typeface="Arial"/>
              <a:ea typeface="Arial"/>
              <a:cs typeface="Arial"/>
              <a:sym typeface="Arial"/>
            </a:endParaRPr>
          </a:p>
        </p:txBody>
      </p:sp>
      <p:sp>
        <p:nvSpPr>
          <p:cNvPr id="70" name="Google Shape;70;p2"/>
          <p:cNvSpPr txBox="1"/>
          <p:nvPr/>
        </p:nvSpPr>
        <p:spPr>
          <a:xfrm>
            <a:off x="3117792" y="3673365"/>
            <a:ext cx="290841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dirty="0">
                <a:solidFill>
                  <a:srgbClr val="8D64AA"/>
                </a:solidFill>
                <a:latin typeface="Open Sans"/>
                <a:ea typeface="Open Sans"/>
                <a:cs typeface="Open Sans"/>
                <a:sym typeface="Open Sans"/>
              </a:rPr>
              <a:t>The Answer: </a:t>
            </a:r>
            <a:r>
              <a:rPr lang="en-US" sz="2000" b="1" i="0" u="none" strike="noStrike" cap="none" dirty="0">
                <a:solidFill>
                  <a:srgbClr val="6091BA"/>
                </a:solidFill>
                <a:latin typeface="Open Sans"/>
                <a:ea typeface="Open Sans"/>
                <a:cs typeface="Open Sans"/>
                <a:sym typeface="Open Sans"/>
              </a:rPr>
              <a:t>Humans</a:t>
            </a:r>
            <a:endParaRPr sz="2000" b="1" i="0" u="none" strike="noStrike" cap="none" dirty="0">
              <a:solidFill>
                <a:srgbClr val="6091BA"/>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0"/>
          <p:cNvSpPr txBox="1">
            <a:spLocks noGrp="1"/>
          </p:cNvSpPr>
          <p:nvPr>
            <p:ph type="title"/>
          </p:nvPr>
        </p:nvSpPr>
        <p:spPr>
          <a:xfrm>
            <a:off x="152402" y="258775"/>
            <a:ext cx="8599215" cy="439224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 Step #3 IMAGINE- </a:t>
            </a:r>
            <a:r>
              <a:rPr lang="en-US" sz="2400" b="1" u="sng" dirty="0">
                <a:solidFill>
                  <a:srgbClr val="6091BA"/>
                </a:solidFill>
                <a:latin typeface="Open Sans"/>
                <a:ea typeface="Open Sans"/>
                <a:cs typeface="Open Sans"/>
                <a:sym typeface="Open Sans"/>
              </a:rPr>
              <a:t>Practice!</a:t>
            </a:r>
            <a:br>
              <a:rPr lang="en-US" sz="1800" u="sng" dirty="0">
                <a:solidFill>
                  <a:schemeClr val="dk1"/>
                </a:solidFill>
                <a:latin typeface="Open Sans"/>
                <a:ea typeface="Open Sans"/>
                <a:cs typeface="Open Sans"/>
                <a:sym typeface="Open Sans"/>
              </a:rPr>
            </a:br>
            <a:r>
              <a:rPr lang="en-US" sz="1400" dirty="0">
                <a:solidFill>
                  <a:srgbClr val="9FCC3B"/>
                </a:solidFill>
                <a:latin typeface="Open Sans"/>
                <a:ea typeface="Open Sans"/>
                <a:cs typeface="Open Sans"/>
                <a:sym typeface="Open Sans"/>
              </a:rPr>
              <a:t>Problem: Mark loves to take cold drinks with him wherever he goes. He wants a cup that is easily transportable, keeps his drinks cold, is easy to carry, won’t spill, and has a straw that can be removed.</a:t>
            </a:r>
            <a:br>
              <a:rPr lang="en-US" sz="1800" dirty="0">
                <a:solidFill>
                  <a:schemeClr val="dk1"/>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263" name="Google Shape;263;p20"/>
          <p:cNvPicPr preferRelativeResize="0"/>
          <p:nvPr/>
        </p:nvPicPr>
        <p:blipFill rotWithShape="1">
          <a:blip r:embed="rId3">
            <a:alphaModFix/>
          </a:blip>
          <a:srcRect/>
          <a:stretch/>
        </p:blipFill>
        <p:spPr>
          <a:xfrm>
            <a:off x="152402" y="4651025"/>
            <a:ext cx="8839196" cy="403010"/>
          </a:xfrm>
          <a:prstGeom prst="rect">
            <a:avLst/>
          </a:prstGeom>
          <a:noFill/>
          <a:ln>
            <a:noFill/>
          </a:ln>
        </p:spPr>
      </p:pic>
      <p:pic>
        <p:nvPicPr>
          <p:cNvPr id="264" name="Google Shape;264;p20" descr="The Fishbone Diagram (7 basic quality tools) - Lean Strategies International"/>
          <p:cNvPicPr preferRelativeResize="0"/>
          <p:nvPr/>
        </p:nvPicPr>
        <p:blipFill rotWithShape="1">
          <a:blip r:embed="rId4">
            <a:alphaModFix/>
          </a:blip>
          <a:srcRect t="21273" r="7077" b="19224"/>
          <a:stretch/>
        </p:blipFill>
        <p:spPr>
          <a:xfrm>
            <a:off x="995083" y="1290916"/>
            <a:ext cx="7355541" cy="3419374"/>
          </a:xfrm>
          <a:prstGeom prst="rect">
            <a:avLst/>
          </a:prstGeom>
          <a:noFill/>
          <a:ln>
            <a:noFill/>
          </a:ln>
        </p:spPr>
      </p:pic>
      <p:sp>
        <p:nvSpPr>
          <p:cNvPr id="265" name="Google Shape;265;p20"/>
          <p:cNvSpPr txBox="1"/>
          <p:nvPr/>
        </p:nvSpPr>
        <p:spPr>
          <a:xfrm>
            <a:off x="152402" y="1691721"/>
            <a:ext cx="1272986"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chemeClr val="dk1"/>
                </a:solidFill>
                <a:latin typeface="Open Sans"/>
                <a:ea typeface="Open Sans"/>
                <a:cs typeface="Open Sans"/>
                <a:sym typeface="Open Sans"/>
              </a:rPr>
              <a:t>Example Brainstorm: Fish Skeleton</a:t>
            </a:r>
            <a:endParaRPr sz="1400" b="0" i="0" u="none" strike="noStrike" cap="none" dirty="0">
              <a:solidFill>
                <a:srgbClr val="000000"/>
              </a:solidFill>
              <a:latin typeface="Arial"/>
              <a:ea typeface="Arial"/>
              <a:cs typeface="Arial"/>
              <a:sym typeface="Arial"/>
            </a:endParaRPr>
          </a:p>
        </p:txBody>
      </p:sp>
      <p:sp>
        <p:nvSpPr>
          <p:cNvPr id="266" name="Google Shape;266;p20"/>
          <p:cNvSpPr txBox="1"/>
          <p:nvPr/>
        </p:nvSpPr>
        <p:spPr>
          <a:xfrm>
            <a:off x="1875865" y="1432111"/>
            <a:ext cx="13245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8D64AA"/>
                </a:solidFill>
                <a:latin typeface="Arial"/>
                <a:ea typeface="Arial"/>
                <a:cs typeface="Arial"/>
                <a:sym typeface="Arial"/>
              </a:rPr>
              <a:t>Cold Drink</a:t>
            </a:r>
            <a:endParaRPr dirty="0"/>
          </a:p>
        </p:txBody>
      </p:sp>
      <p:sp>
        <p:nvSpPr>
          <p:cNvPr id="267" name="Google Shape;267;p20"/>
          <p:cNvSpPr txBox="1"/>
          <p:nvPr/>
        </p:nvSpPr>
        <p:spPr>
          <a:xfrm>
            <a:off x="3418914" y="1432110"/>
            <a:ext cx="13245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F8A81B"/>
                </a:solidFill>
                <a:latin typeface="Arial"/>
                <a:ea typeface="Arial"/>
                <a:cs typeface="Arial"/>
                <a:sym typeface="Arial"/>
              </a:rPr>
              <a:t>Won’t Spill</a:t>
            </a:r>
            <a:endParaRPr dirty="0"/>
          </a:p>
        </p:txBody>
      </p:sp>
      <p:sp>
        <p:nvSpPr>
          <p:cNvPr id="268" name="Google Shape;268;p20"/>
          <p:cNvSpPr txBox="1"/>
          <p:nvPr/>
        </p:nvSpPr>
        <p:spPr>
          <a:xfrm>
            <a:off x="4923862" y="1432109"/>
            <a:ext cx="13245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6091BA"/>
                </a:solidFill>
                <a:latin typeface="Arial"/>
                <a:ea typeface="Arial"/>
                <a:cs typeface="Arial"/>
                <a:sym typeface="Arial"/>
              </a:rPr>
              <a:t>Transport</a:t>
            </a:r>
            <a:endParaRPr dirty="0"/>
          </a:p>
        </p:txBody>
      </p:sp>
      <p:sp>
        <p:nvSpPr>
          <p:cNvPr id="269" name="Google Shape;269;p20"/>
          <p:cNvSpPr txBox="1"/>
          <p:nvPr/>
        </p:nvSpPr>
        <p:spPr>
          <a:xfrm>
            <a:off x="1605801" y="1757872"/>
            <a:ext cx="132453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8D64AA"/>
                </a:solidFill>
                <a:latin typeface="Arial"/>
                <a:ea typeface="Arial"/>
                <a:cs typeface="Arial"/>
                <a:sym typeface="Arial"/>
              </a:rPr>
              <a:t>Insulate with cooling metal</a:t>
            </a:r>
            <a:endParaRPr dirty="0"/>
          </a:p>
        </p:txBody>
      </p:sp>
      <p:sp>
        <p:nvSpPr>
          <p:cNvPr id="270" name="Google Shape;270;p20"/>
          <p:cNvSpPr txBox="1"/>
          <p:nvPr/>
        </p:nvSpPr>
        <p:spPr>
          <a:xfrm>
            <a:off x="2039468" y="2417861"/>
            <a:ext cx="120799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8D64AA"/>
                </a:solidFill>
                <a:latin typeface="Arial"/>
                <a:ea typeface="Arial"/>
                <a:cs typeface="Arial"/>
                <a:sym typeface="Arial"/>
              </a:rPr>
              <a:t>Double layer cup</a:t>
            </a:r>
            <a:endParaRPr dirty="0"/>
          </a:p>
        </p:txBody>
      </p:sp>
      <p:sp>
        <p:nvSpPr>
          <p:cNvPr id="271" name="Google Shape;271;p20"/>
          <p:cNvSpPr txBox="1"/>
          <p:nvPr/>
        </p:nvSpPr>
        <p:spPr>
          <a:xfrm>
            <a:off x="3127474" y="1703661"/>
            <a:ext cx="13245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F8A81B"/>
                </a:solidFill>
                <a:latin typeface="Arial"/>
                <a:ea typeface="Arial"/>
                <a:cs typeface="Arial"/>
                <a:sym typeface="Arial"/>
              </a:rPr>
              <a:t>Twist-on lid</a:t>
            </a:r>
            <a:endParaRPr dirty="0"/>
          </a:p>
        </p:txBody>
      </p:sp>
      <p:sp>
        <p:nvSpPr>
          <p:cNvPr id="272" name="Google Shape;272;p20"/>
          <p:cNvSpPr txBox="1"/>
          <p:nvPr/>
        </p:nvSpPr>
        <p:spPr>
          <a:xfrm>
            <a:off x="3348318" y="2075311"/>
            <a:ext cx="132453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F8A81B"/>
                </a:solidFill>
                <a:latin typeface="Arial"/>
                <a:ea typeface="Arial"/>
                <a:cs typeface="Arial"/>
                <a:sym typeface="Arial"/>
              </a:rPr>
              <a:t>Rubber ring around lid</a:t>
            </a:r>
            <a:endParaRPr dirty="0"/>
          </a:p>
        </p:txBody>
      </p:sp>
      <p:sp>
        <p:nvSpPr>
          <p:cNvPr id="273" name="Google Shape;273;p20"/>
          <p:cNvSpPr txBox="1"/>
          <p:nvPr/>
        </p:nvSpPr>
        <p:spPr>
          <a:xfrm>
            <a:off x="4632422" y="1720641"/>
            <a:ext cx="13245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6091BA"/>
                </a:solidFill>
                <a:latin typeface="Arial"/>
                <a:ea typeface="Arial"/>
                <a:cs typeface="Arial"/>
                <a:sym typeface="Arial"/>
              </a:rPr>
              <a:t>Has a handle</a:t>
            </a:r>
            <a:endParaRPr dirty="0"/>
          </a:p>
        </p:txBody>
      </p:sp>
      <p:sp>
        <p:nvSpPr>
          <p:cNvPr id="274" name="Google Shape;274;p20"/>
          <p:cNvSpPr txBox="1"/>
          <p:nvPr/>
        </p:nvSpPr>
        <p:spPr>
          <a:xfrm>
            <a:off x="4819648" y="2183032"/>
            <a:ext cx="1324535"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6091BA"/>
                </a:solidFill>
                <a:latin typeface="Arial"/>
                <a:ea typeface="Arial"/>
                <a:cs typeface="Arial"/>
                <a:sym typeface="Arial"/>
              </a:rPr>
              <a:t>Has a hook to attach to a bag</a:t>
            </a:r>
            <a:endParaRPr dirty="0"/>
          </a:p>
        </p:txBody>
      </p:sp>
      <p:sp>
        <p:nvSpPr>
          <p:cNvPr id="275" name="Google Shape;275;p20"/>
          <p:cNvSpPr txBox="1"/>
          <p:nvPr/>
        </p:nvSpPr>
        <p:spPr>
          <a:xfrm>
            <a:off x="216275" y="3696917"/>
            <a:ext cx="114523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9FCC3B"/>
                </a:solidFill>
                <a:latin typeface="Arial"/>
                <a:ea typeface="Arial"/>
                <a:cs typeface="Arial"/>
                <a:sym typeface="Arial"/>
              </a:rPr>
              <a:t>What other categories can we produce?</a:t>
            </a:r>
            <a:endParaRPr dirty="0"/>
          </a:p>
        </p:txBody>
      </p:sp>
      <p:cxnSp>
        <p:nvCxnSpPr>
          <p:cNvPr id="276" name="Google Shape;276;p20"/>
          <p:cNvCxnSpPr/>
          <p:nvPr/>
        </p:nvCxnSpPr>
        <p:spPr>
          <a:xfrm>
            <a:off x="1223682" y="4173970"/>
            <a:ext cx="497542" cy="82024"/>
          </a:xfrm>
          <a:prstGeom prst="straightConnector1">
            <a:avLst/>
          </a:prstGeom>
          <a:noFill/>
          <a:ln w="19050" cap="flat" cmpd="sng">
            <a:solidFill>
              <a:srgbClr val="9FCC3B"/>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5"/>
                                        </p:tgtEl>
                                        <p:attrNameLst>
                                          <p:attrName>style.visibility</p:attrName>
                                        </p:attrNameLst>
                                      </p:cBhvr>
                                      <p:to>
                                        <p:strVal val="visible"/>
                                      </p:to>
                                    </p:set>
                                    <p:animEffect transition="in" filter="fade">
                                      <p:cBhvr>
                                        <p:cTn id="43" dur="500"/>
                                        <p:tgtEl>
                                          <p:spTgt spid="275"/>
                                        </p:tgtEl>
                                      </p:cBhvr>
                                    </p:animEffect>
                                  </p:childTnLst>
                                </p:cTn>
                              </p:par>
                              <p:par>
                                <p:cTn id="44" presetID="10" presetClass="entr" presetSubtype="0" fill="hold" nodeType="withEffect">
                                  <p:stCondLst>
                                    <p:cond delay="0"/>
                                  </p:stCondLst>
                                  <p:childTnLst>
                                    <p:set>
                                      <p:cBhvr>
                                        <p:cTn id="45" dur="1" fill="hold">
                                          <p:stCondLst>
                                            <p:cond delay="0"/>
                                          </p:stCondLst>
                                        </p:cTn>
                                        <p:tgtEl>
                                          <p:spTgt spid="276"/>
                                        </p:tgtEl>
                                        <p:attrNameLst>
                                          <p:attrName>style.visibility</p:attrName>
                                        </p:attrNameLst>
                                      </p:cBhvr>
                                      <p:to>
                                        <p:strVal val="visible"/>
                                      </p:to>
                                    </p:set>
                                    <p:animEffect transition="in" filter="fade">
                                      <p:cBhvr>
                                        <p:cTn id="46"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31153bd8dd_0_0"/>
          <p:cNvSpPr txBox="1">
            <a:spLocks noGrp="1"/>
          </p:cNvSpPr>
          <p:nvPr>
            <p:ph type="title"/>
          </p:nvPr>
        </p:nvSpPr>
        <p:spPr>
          <a:xfrm>
            <a:off x="311700" y="287725"/>
            <a:ext cx="8520600" cy="446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600" b="1" u="sng" dirty="0">
                <a:solidFill>
                  <a:srgbClr val="F8A81B"/>
                </a:solidFill>
              </a:rPr>
              <a:t>Defining Prototype Requirements:</a:t>
            </a:r>
            <a:endParaRPr sz="2600" b="1" u="sng" dirty="0">
              <a:solidFill>
                <a:srgbClr val="F8A81B"/>
              </a:solidFill>
            </a:endParaRPr>
          </a:p>
          <a:p>
            <a:pPr marL="457200" lvl="0" indent="-393700" algn="l" rtl="0">
              <a:spcBef>
                <a:spcPts val="0"/>
              </a:spcBef>
              <a:spcAft>
                <a:spcPts val="0"/>
              </a:spcAft>
              <a:buClr>
                <a:srgbClr val="F8A81B"/>
              </a:buClr>
              <a:buSzPts val="2600"/>
              <a:buChar char="-"/>
            </a:pPr>
            <a:r>
              <a:rPr lang="en-US" sz="2600" dirty="0">
                <a:solidFill>
                  <a:srgbClr val="F8A81B"/>
                </a:solidFill>
              </a:rPr>
              <a:t>Has to be easily used and maneuverable by people</a:t>
            </a:r>
            <a:endParaRPr sz="2600" dirty="0">
              <a:solidFill>
                <a:srgbClr val="F8A81B"/>
              </a:solidFill>
            </a:endParaRPr>
          </a:p>
          <a:p>
            <a:pPr marL="457200" lvl="0" indent="-393700" algn="l" rtl="0">
              <a:spcBef>
                <a:spcPts val="0"/>
              </a:spcBef>
              <a:spcAft>
                <a:spcPts val="0"/>
              </a:spcAft>
              <a:buClr>
                <a:srgbClr val="F8A81B"/>
              </a:buClr>
              <a:buSzPts val="2600"/>
              <a:buChar char="-"/>
            </a:pPr>
            <a:r>
              <a:rPr lang="en-US" sz="2600" dirty="0">
                <a:solidFill>
                  <a:srgbClr val="F8A81B"/>
                </a:solidFill>
              </a:rPr>
              <a:t>Has to fit into a 29-gallon tank</a:t>
            </a:r>
            <a:endParaRPr sz="2600" dirty="0">
              <a:solidFill>
                <a:srgbClr val="F8A81B"/>
              </a:solidFill>
            </a:endParaRPr>
          </a:p>
          <a:p>
            <a:pPr marL="457200" lvl="0" indent="-393700" algn="l" rtl="0">
              <a:spcBef>
                <a:spcPts val="0"/>
              </a:spcBef>
              <a:spcAft>
                <a:spcPts val="0"/>
              </a:spcAft>
              <a:buClr>
                <a:srgbClr val="F8A81B"/>
              </a:buClr>
              <a:buSzPts val="2600"/>
              <a:buChar char="-"/>
            </a:pPr>
            <a:r>
              <a:rPr lang="en-US" sz="2600" dirty="0">
                <a:solidFill>
                  <a:srgbClr val="F8A81B"/>
                </a:solidFill>
              </a:rPr>
              <a:t>Has to be able to be in the water without falling apart for a minimum of 5 minutes</a:t>
            </a:r>
            <a:endParaRPr sz="2600" dirty="0">
              <a:solidFill>
                <a:srgbClr val="F8A81B"/>
              </a:solidFill>
            </a:endParaRPr>
          </a:p>
          <a:p>
            <a:pPr marL="457200" lvl="0" indent="-393700" algn="l" rtl="0">
              <a:spcBef>
                <a:spcPts val="0"/>
              </a:spcBef>
              <a:spcAft>
                <a:spcPts val="0"/>
              </a:spcAft>
              <a:buClr>
                <a:srgbClr val="F8A81B"/>
              </a:buClr>
              <a:buSzPts val="2600"/>
              <a:buChar char="-"/>
            </a:pPr>
            <a:r>
              <a:rPr lang="en-US" sz="2600" dirty="0">
                <a:solidFill>
                  <a:srgbClr val="F8A81B"/>
                </a:solidFill>
              </a:rPr>
              <a:t>Has to be able to sink/float/anchor according to your own expectations</a:t>
            </a:r>
            <a:endParaRPr sz="2600" dirty="0">
              <a:solidFill>
                <a:srgbClr val="F8A81B"/>
              </a:solidFill>
            </a:endParaRPr>
          </a:p>
          <a:p>
            <a:pPr marL="457200" lvl="0" indent="-393700" algn="l" rtl="0">
              <a:spcBef>
                <a:spcPts val="0"/>
              </a:spcBef>
              <a:spcAft>
                <a:spcPts val="0"/>
              </a:spcAft>
              <a:buClr>
                <a:srgbClr val="F8A81B"/>
              </a:buClr>
              <a:buSzPts val="2600"/>
              <a:buChar char="-"/>
            </a:pPr>
            <a:r>
              <a:rPr lang="en-US" sz="2600" dirty="0">
                <a:solidFill>
                  <a:srgbClr val="F8A81B"/>
                </a:solidFill>
              </a:rPr>
              <a:t>Has to meet any additional requirements that you set for your prototype</a:t>
            </a:r>
            <a:endParaRPr sz="2600" dirty="0">
              <a:solidFill>
                <a:srgbClr val="F8A81B"/>
              </a:solidFill>
            </a:endParaRPr>
          </a:p>
          <a:p>
            <a:pPr marL="457200" lvl="0" indent="-393700" algn="l" rtl="0">
              <a:spcBef>
                <a:spcPts val="0"/>
              </a:spcBef>
              <a:spcAft>
                <a:spcPts val="0"/>
              </a:spcAft>
              <a:buClr>
                <a:srgbClr val="F8A81B"/>
              </a:buClr>
              <a:buSzPts val="2600"/>
              <a:buChar char="-"/>
            </a:pPr>
            <a:r>
              <a:rPr lang="en-US" sz="2600" dirty="0">
                <a:solidFill>
                  <a:srgbClr val="F8A81B"/>
                </a:solidFill>
              </a:rPr>
              <a:t>Can only use the materials provided for you by your teacher, or any that you want to bring for yourself</a:t>
            </a:r>
            <a:endParaRPr sz="2600" dirty="0">
              <a:solidFill>
                <a:srgbClr val="F8A81B"/>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1"/>
          <p:cNvSpPr txBox="1">
            <a:spLocks noGrp="1"/>
          </p:cNvSpPr>
          <p:nvPr>
            <p:ph type="title"/>
          </p:nvPr>
        </p:nvSpPr>
        <p:spPr>
          <a:xfrm>
            <a:off x="224294" y="317199"/>
            <a:ext cx="5020059" cy="372364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 Step #4 PLAN</a:t>
            </a:r>
            <a:br>
              <a:rPr lang="en-US" sz="2400" b="1" dirty="0">
                <a:solidFill>
                  <a:srgbClr val="6091BA"/>
                </a:solidFill>
                <a:latin typeface="Open Sans"/>
                <a:ea typeface="Open Sans"/>
                <a:cs typeface="Open Sans"/>
                <a:sym typeface="Open Sans"/>
              </a:rPr>
            </a:br>
            <a:br>
              <a:rPr lang="en-US" sz="2400" b="1" dirty="0">
                <a:solidFill>
                  <a:srgbClr val="6091BA"/>
                </a:solidFill>
                <a:latin typeface="Open Sans"/>
                <a:ea typeface="Open Sans"/>
                <a:cs typeface="Open Sans"/>
                <a:sym typeface="Open Sans"/>
              </a:rPr>
            </a:br>
            <a:r>
              <a:rPr lang="en-US" sz="1800" dirty="0">
                <a:solidFill>
                  <a:schemeClr val="dk1"/>
                </a:solidFill>
                <a:latin typeface="Open Sans"/>
                <a:ea typeface="Open Sans"/>
                <a:cs typeface="Open Sans"/>
                <a:sym typeface="Open Sans"/>
              </a:rPr>
              <a:t>Once your group has consolidated ideas and chosen the best for your goal, you will now draw your prototype #1.</a:t>
            </a:r>
            <a:br>
              <a:rPr lang="en-US" sz="1800" dirty="0">
                <a:solidFill>
                  <a:schemeClr val="dk1"/>
                </a:solidFill>
                <a:latin typeface="Open Sans"/>
                <a:ea typeface="Open Sans"/>
                <a:cs typeface="Open Sans"/>
                <a:sym typeface="Open Sans"/>
              </a:rPr>
            </a:br>
            <a:br>
              <a:rPr lang="en-US" sz="1800" dirty="0">
                <a:solidFill>
                  <a:schemeClr val="dk1"/>
                </a:solidFill>
                <a:latin typeface="Open Sans"/>
                <a:ea typeface="Open Sans"/>
                <a:cs typeface="Open Sans"/>
                <a:sym typeface="Open Sans"/>
              </a:rPr>
            </a:br>
            <a:r>
              <a:rPr lang="en-US" sz="1800" dirty="0">
                <a:solidFill>
                  <a:schemeClr val="dk1"/>
                </a:solidFill>
                <a:latin typeface="Open Sans"/>
                <a:ea typeface="Open Sans"/>
                <a:cs typeface="Open Sans"/>
                <a:sym typeface="Open Sans"/>
              </a:rPr>
              <a:t>Complete the Prototype #1 Sketch worksheet with your group.</a:t>
            </a: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287" name="Google Shape;287;p21"/>
          <p:cNvPicPr preferRelativeResize="0"/>
          <p:nvPr/>
        </p:nvPicPr>
        <p:blipFill rotWithShape="1">
          <a:blip r:embed="rId3">
            <a:alphaModFix/>
          </a:blip>
          <a:srcRect/>
          <a:stretch/>
        </p:blipFill>
        <p:spPr>
          <a:xfrm>
            <a:off x="152402" y="4651025"/>
            <a:ext cx="8839196" cy="403010"/>
          </a:xfrm>
          <a:prstGeom prst="rect">
            <a:avLst/>
          </a:prstGeom>
          <a:noFill/>
          <a:ln>
            <a:noFill/>
          </a:ln>
        </p:spPr>
      </p:pic>
      <p:pic>
        <p:nvPicPr>
          <p:cNvPr id="288" name="Google Shape;288;p21"/>
          <p:cNvPicPr preferRelativeResize="0"/>
          <p:nvPr/>
        </p:nvPicPr>
        <p:blipFill rotWithShape="1">
          <a:blip r:embed="rId4">
            <a:alphaModFix/>
          </a:blip>
          <a:srcRect l="32574" t="16470" r="33528" b="6509"/>
          <a:stretch/>
        </p:blipFill>
        <p:spPr>
          <a:xfrm>
            <a:off x="5578112" y="384489"/>
            <a:ext cx="3099547" cy="3961444"/>
          </a:xfrm>
          <a:prstGeom prst="rect">
            <a:avLst/>
          </a:prstGeom>
          <a:noFill/>
          <a:ln w="28575" cap="flat" cmpd="sng">
            <a:solidFill>
              <a:srgbClr val="F8A81B"/>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2"/>
          <p:cNvSpPr txBox="1">
            <a:spLocks noGrp="1"/>
          </p:cNvSpPr>
          <p:nvPr>
            <p:ph type="title"/>
          </p:nvPr>
        </p:nvSpPr>
        <p:spPr>
          <a:xfrm>
            <a:off x="311700" y="282761"/>
            <a:ext cx="8520600" cy="170740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 Step #5 CREATE </a:t>
            </a:r>
            <a:br>
              <a:rPr lang="en-US" sz="2400" b="1" dirty="0">
                <a:solidFill>
                  <a:srgbClr val="6091BA"/>
                </a:solidFill>
                <a:latin typeface="Open Sans"/>
                <a:ea typeface="Open Sans"/>
                <a:cs typeface="Open Sans"/>
                <a:sym typeface="Open Sans"/>
              </a:rPr>
            </a:br>
            <a:br>
              <a:rPr lang="en-US" sz="1800" b="1" dirty="0">
                <a:solidFill>
                  <a:schemeClr val="dk1"/>
                </a:solidFill>
                <a:latin typeface="Open Sans"/>
                <a:ea typeface="Open Sans"/>
                <a:cs typeface="Open Sans"/>
                <a:sym typeface="Open Sans"/>
              </a:rPr>
            </a:br>
            <a:r>
              <a:rPr lang="en-US" sz="1800" dirty="0">
                <a:solidFill>
                  <a:schemeClr val="dk1"/>
                </a:solidFill>
                <a:latin typeface="Open Sans"/>
                <a:ea typeface="Open Sans"/>
                <a:cs typeface="Open Sans"/>
                <a:sym typeface="Open Sans"/>
              </a:rPr>
              <a:t>You will now BUILD your prototype with your group using the materials available to you that you selected!</a:t>
            </a: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294" name="Google Shape;294;p22"/>
          <p:cNvPicPr preferRelativeResize="0"/>
          <p:nvPr/>
        </p:nvPicPr>
        <p:blipFill rotWithShape="1">
          <a:blip r:embed="rId3">
            <a:alphaModFix/>
          </a:blip>
          <a:srcRect/>
          <a:stretch/>
        </p:blipFill>
        <p:spPr>
          <a:xfrm>
            <a:off x="152402" y="4651025"/>
            <a:ext cx="8839196" cy="40301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3"/>
          <p:cNvSpPr txBox="1">
            <a:spLocks noGrp="1"/>
          </p:cNvSpPr>
          <p:nvPr>
            <p:ph type="title"/>
          </p:nvPr>
        </p:nvSpPr>
        <p:spPr>
          <a:xfrm>
            <a:off x="311700" y="282761"/>
            <a:ext cx="8520600" cy="315968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 Step #6 TEST</a:t>
            </a:r>
            <a:br>
              <a:rPr lang="en-US" sz="2400" b="1" dirty="0">
                <a:solidFill>
                  <a:srgbClr val="6091BA"/>
                </a:solidFill>
                <a:latin typeface="Open Sans"/>
                <a:ea typeface="Open Sans"/>
                <a:cs typeface="Open Sans"/>
                <a:sym typeface="Open Sans"/>
              </a:rPr>
            </a:br>
            <a:br>
              <a:rPr lang="en-US" sz="2400" dirty="0">
                <a:solidFill>
                  <a:srgbClr val="6091BA"/>
                </a:solidFill>
                <a:latin typeface="Open Sans"/>
                <a:ea typeface="Open Sans"/>
                <a:cs typeface="Open Sans"/>
                <a:sym typeface="Open Sans"/>
              </a:rPr>
            </a:br>
            <a:r>
              <a:rPr lang="en-US" sz="2000" dirty="0">
                <a:solidFill>
                  <a:schemeClr val="dk1"/>
                </a:solidFill>
                <a:latin typeface="Open Sans"/>
                <a:ea typeface="Open Sans"/>
                <a:cs typeface="Open Sans"/>
                <a:sym typeface="Open Sans"/>
              </a:rPr>
              <a:t>Next, you will test your prototype.</a:t>
            </a:r>
            <a:br>
              <a:rPr lang="en-US" sz="2000" dirty="0">
                <a:solidFill>
                  <a:schemeClr val="dk1"/>
                </a:solidFill>
                <a:latin typeface="Open Sans"/>
                <a:ea typeface="Open Sans"/>
                <a:cs typeface="Open Sans"/>
                <a:sym typeface="Open Sans"/>
              </a:rPr>
            </a:br>
            <a:r>
              <a:rPr lang="en-US" sz="2000" dirty="0">
                <a:solidFill>
                  <a:schemeClr val="dk1"/>
                </a:solidFill>
                <a:latin typeface="Open Sans"/>
                <a:ea typeface="Open Sans"/>
                <a:cs typeface="Open Sans"/>
                <a:sym typeface="Open Sans"/>
              </a:rPr>
              <a:t>We will place all prototypes in the designated saltwater containers overnight and reflect in the morning on how well they ‘survived’ in the water. </a:t>
            </a: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300" name="Google Shape;300;p23"/>
          <p:cNvPicPr preferRelativeResize="0"/>
          <p:nvPr/>
        </p:nvPicPr>
        <p:blipFill rotWithShape="1">
          <a:blip r:embed="rId3">
            <a:alphaModFix/>
          </a:blip>
          <a:srcRect/>
          <a:stretch/>
        </p:blipFill>
        <p:spPr>
          <a:xfrm>
            <a:off x="152402" y="4651025"/>
            <a:ext cx="8839196" cy="40301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4"/>
          <p:cNvSpPr txBox="1">
            <a:spLocks noGrp="1"/>
          </p:cNvSpPr>
          <p:nvPr>
            <p:ph type="title"/>
          </p:nvPr>
        </p:nvSpPr>
        <p:spPr>
          <a:xfrm>
            <a:off x="311700" y="282761"/>
            <a:ext cx="4999888" cy="425562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 Step #7 IMPROVE </a:t>
            </a:r>
            <a:br>
              <a:rPr lang="en-US" sz="2400" b="1" dirty="0">
                <a:solidFill>
                  <a:srgbClr val="6091BA"/>
                </a:solidFill>
                <a:latin typeface="Open Sans"/>
                <a:ea typeface="Open Sans"/>
                <a:cs typeface="Open Sans"/>
                <a:sym typeface="Open Sans"/>
              </a:rPr>
            </a:br>
            <a:br>
              <a:rPr lang="en-US" sz="2400" b="1" dirty="0">
                <a:solidFill>
                  <a:srgbClr val="6091BA"/>
                </a:solidFill>
                <a:latin typeface="Open Sans"/>
                <a:ea typeface="Open Sans"/>
                <a:cs typeface="Open Sans"/>
                <a:sym typeface="Open Sans"/>
              </a:rPr>
            </a:br>
            <a:r>
              <a:rPr lang="en-US" sz="2000" u="sng" dirty="0">
                <a:solidFill>
                  <a:schemeClr val="dk1"/>
                </a:solidFill>
                <a:latin typeface="Open Sans"/>
                <a:ea typeface="Open Sans"/>
                <a:cs typeface="Open Sans"/>
                <a:sym typeface="Open Sans"/>
              </a:rPr>
              <a:t>Complete the following:</a:t>
            </a:r>
            <a:br>
              <a:rPr lang="en-US" sz="1800" dirty="0">
                <a:solidFill>
                  <a:schemeClr val="dk1"/>
                </a:solidFill>
                <a:latin typeface="Open Sans"/>
                <a:ea typeface="Open Sans"/>
                <a:cs typeface="Open Sans"/>
                <a:sym typeface="Open Sans"/>
              </a:rPr>
            </a:br>
            <a:r>
              <a:rPr lang="en-US" sz="1800" dirty="0">
                <a:solidFill>
                  <a:schemeClr val="dk1"/>
                </a:solidFill>
                <a:latin typeface="Open Sans"/>
                <a:ea typeface="Open Sans"/>
                <a:cs typeface="Open Sans"/>
                <a:sym typeface="Open Sans"/>
              </a:rPr>
              <a:t>1. Pull your prototype out of the water.</a:t>
            </a:r>
            <a:br>
              <a:rPr lang="en-US" sz="1800" dirty="0">
                <a:solidFill>
                  <a:schemeClr val="dk1"/>
                </a:solidFill>
                <a:latin typeface="Open Sans"/>
                <a:ea typeface="Open Sans"/>
                <a:cs typeface="Open Sans"/>
                <a:sym typeface="Open Sans"/>
              </a:rPr>
            </a:br>
            <a:r>
              <a:rPr lang="en-US" sz="1800" dirty="0">
                <a:solidFill>
                  <a:schemeClr val="dk1"/>
                </a:solidFill>
                <a:latin typeface="Open Sans"/>
                <a:ea typeface="Open Sans"/>
                <a:cs typeface="Open Sans"/>
                <a:sym typeface="Open Sans"/>
              </a:rPr>
              <a:t>2. Collect a ‘Prototype Reflection’ worksheet for your group.</a:t>
            </a:r>
            <a:br>
              <a:rPr lang="en-US" sz="1800" dirty="0">
                <a:solidFill>
                  <a:schemeClr val="dk1"/>
                </a:solidFill>
                <a:latin typeface="Open Sans"/>
                <a:ea typeface="Open Sans"/>
                <a:cs typeface="Open Sans"/>
                <a:sym typeface="Open Sans"/>
              </a:rPr>
            </a:br>
            <a:r>
              <a:rPr lang="en-US" sz="1800" dirty="0">
                <a:solidFill>
                  <a:schemeClr val="dk1"/>
                </a:solidFill>
                <a:latin typeface="Open Sans"/>
                <a:ea typeface="Open Sans"/>
                <a:cs typeface="Open Sans"/>
                <a:sym typeface="Open Sans"/>
              </a:rPr>
              <a:t>3. Complete the worksheet.</a:t>
            </a:r>
            <a:br>
              <a:rPr lang="en-US" sz="1800" dirty="0">
                <a:solidFill>
                  <a:schemeClr val="dk1"/>
                </a:solidFill>
                <a:latin typeface="Open Sans"/>
                <a:ea typeface="Open Sans"/>
                <a:cs typeface="Open Sans"/>
                <a:sym typeface="Open Sans"/>
              </a:rPr>
            </a:br>
            <a:br>
              <a:rPr lang="en-US" sz="1800" dirty="0">
                <a:solidFill>
                  <a:schemeClr val="dk1"/>
                </a:solidFill>
                <a:latin typeface="Open Sans"/>
                <a:ea typeface="Open Sans"/>
                <a:cs typeface="Open Sans"/>
                <a:sym typeface="Open Sans"/>
              </a:rPr>
            </a:br>
            <a:r>
              <a:rPr lang="en-US" sz="1800" dirty="0">
                <a:solidFill>
                  <a:schemeClr val="dk1"/>
                </a:solidFill>
                <a:latin typeface="Open Sans"/>
                <a:ea typeface="Open Sans"/>
                <a:cs typeface="Open Sans"/>
                <a:sym typeface="Open Sans"/>
              </a:rPr>
              <a:t>Once your teacher has checked your worksheet, continue to make any modifications to your prototype.</a:t>
            </a: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306" name="Google Shape;306;p24"/>
          <p:cNvPicPr preferRelativeResize="0"/>
          <p:nvPr/>
        </p:nvPicPr>
        <p:blipFill rotWithShape="1">
          <a:blip r:embed="rId3">
            <a:alphaModFix/>
          </a:blip>
          <a:srcRect/>
          <a:stretch/>
        </p:blipFill>
        <p:spPr>
          <a:xfrm>
            <a:off x="152402" y="4657331"/>
            <a:ext cx="8839196" cy="403010"/>
          </a:xfrm>
          <a:prstGeom prst="rect">
            <a:avLst/>
          </a:prstGeom>
          <a:noFill/>
          <a:ln>
            <a:noFill/>
          </a:ln>
        </p:spPr>
      </p:pic>
      <p:sp>
        <p:nvSpPr>
          <p:cNvPr id="307" name="Google Shape;307;p2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Photos should be a </a:t>
            </a:r>
            <a:endParaRPr sz="1400" b="1" i="0" u="none" strike="noStrike" cap="none"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square like this.</a:t>
            </a:r>
            <a:endParaRPr sz="1400" b="1" i="0" u="none" strike="noStrike" cap="none" dirty="0">
              <a:solidFill>
                <a:srgbClr val="FFFFFF"/>
              </a:solidFill>
              <a:latin typeface="Open Sans"/>
              <a:ea typeface="Open Sans"/>
              <a:cs typeface="Open Sans"/>
              <a:sym typeface="Open Sans"/>
            </a:endParaRPr>
          </a:p>
        </p:txBody>
      </p:sp>
      <p:sp>
        <p:nvSpPr>
          <p:cNvPr id="308" name="Google Shape;308;p24"/>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pic>
        <p:nvPicPr>
          <p:cNvPr id="310" name="Google Shape;310;p24"/>
          <p:cNvPicPr preferRelativeResize="0"/>
          <p:nvPr/>
        </p:nvPicPr>
        <p:blipFill rotWithShape="1">
          <a:blip r:embed="rId4">
            <a:alphaModFix/>
          </a:blip>
          <a:srcRect l="33015" t="17262" r="33937" b="6536"/>
          <a:stretch/>
        </p:blipFill>
        <p:spPr>
          <a:xfrm>
            <a:off x="5349189" y="392461"/>
            <a:ext cx="3238382" cy="4200177"/>
          </a:xfrm>
          <a:prstGeom prst="rect">
            <a:avLst/>
          </a:prstGeom>
          <a:noFill/>
          <a:ln w="28575" cap="flat" cmpd="sng">
            <a:solidFill>
              <a:srgbClr val="F8A81B"/>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5"/>
          <p:cNvSpPr txBox="1">
            <a:spLocks noGrp="1"/>
          </p:cNvSpPr>
          <p:nvPr>
            <p:ph type="title"/>
          </p:nvPr>
        </p:nvSpPr>
        <p:spPr>
          <a:xfrm>
            <a:off x="311700" y="282761"/>
            <a:ext cx="8520600" cy="100815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 Step #6 &amp; 7 TEST AND IMPROVE</a:t>
            </a:r>
            <a:br>
              <a:rPr lang="en-US" sz="2400" b="1" dirty="0">
                <a:solidFill>
                  <a:srgbClr val="6091BA"/>
                </a:solidFill>
                <a:latin typeface="Open Sans"/>
                <a:ea typeface="Open Sans"/>
                <a:cs typeface="Open Sans"/>
                <a:sym typeface="Open Sans"/>
              </a:rPr>
            </a:br>
            <a:r>
              <a:rPr lang="en-US" sz="2000" dirty="0">
                <a:solidFill>
                  <a:schemeClr val="dk1"/>
                </a:solidFill>
                <a:latin typeface="Open Sans"/>
                <a:ea typeface="Open Sans"/>
                <a:cs typeface="Open Sans"/>
                <a:sym typeface="Open Sans"/>
              </a:rPr>
              <a:t>Continue to test and improve your prototypes as necessary.</a:t>
            </a: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316" name="Google Shape;316;p25"/>
          <p:cNvPicPr preferRelativeResize="0"/>
          <p:nvPr/>
        </p:nvPicPr>
        <p:blipFill rotWithShape="1">
          <a:blip r:embed="rId3">
            <a:alphaModFix/>
          </a:blip>
          <a:srcRect/>
          <a:stretch/>
        </p:blipFill>
        <p:spPr>
          <a:xfrm>
            <a:off x="152402" y="4651025"/>
            <a:ext cx="8839196" cy="403010"/>
          </a:xfrm>
          <a:prstGeom prst="rect">
            <a:avLst/>
          </a:prstGeom>
          <a:noFill/>
          <a:ln>
            <a:noFill/>
          </a:ln>
        </p:spPr>
      </p:pic>
      <p:sp>
        <p:nvSpPr>
          <p:cNvPr id="317" name="Google Shape;317;p25"/>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Photos should be a </a:t>
            </a:r>
            <a:endParaRPr sz="1400" b="1" i="0" u="none" strike="noStrike" cap="none"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square like this.</a:t>
            </a:r>
            <a:endParaRPr sz="1400" b="1" i="0" u="none" strike="noStrike" cap="none" dirty="0">
              <a:solidFill>
                <a:srgbClr val="FFFFFF"/>
              </a:solidFill>
              <a:latin typeface="Open Sans"/>
              <a:ea typeface="Open Sans"/>
              <a:cs typeface="Open Sans"/>
              <a:sym typeface="Open Sans"/>
            </a:endParaRPr>
          </a:p>
        </p:txBody>
      </p:sp>
      <p:sp>
        <p:nvSpPr>
          <p:cNvPr id="318" name="Google Shape;318;p25"/>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319" name="Google Shape;319;p25"/>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1100" b="1" i="0" u="none" strike="noStrike" cap="none" dirty="0">
                <a:solidFill>
                  <a:srgbClr val="FFFFFF"/>
                </a:solidFill>
                <a:latin typeface="Open Sans"/>
                <a:ea typeface="Open Sans"/>
                <a:cs typeface="Open Sans"/>
                <a:sym typeface="Open Sans"/>
              </a:rPr>
              <a:t>#9fcc3b</a:t>
            </a:r>
            <a:endParaRPr sz="1100" b="1" i="0" u="none" strike="noStrike" cap="none" dirty="0">
              <a:solidFill>
                <a:srgbClr val="FFFFFF"/>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6"/>
          <p:cNvSpPr txBox="1">
            <a:spLocks noGrp="1"/>
          </p:cNvSpPr>
          <p:nvPr>
            <p:ph type="title"/>
          </p:nvPr>
        </p:nvSpPr>
        <p:spPr>
          <a:xfrm>
            <a:off x="311700" y="282761"/>
            <a:ext cx="4260300" cy="414804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 Reflection</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br>
              <a:rPr lang="en-US" sz="1800" dirty="0">
                <a:solidFill>
                  <a:schemeClr val="dk1"/>
                </a:solidFill>
                <a:latin typeface="Open Sans"/>
                <a:ea typeface="Open Sans"/>
                <a:cs typeface="Open Sans"/>
                <a:sym typeface="Open Sans"/>
              </a:rPr>
            </a:br>
            <a:r>
              <a:rPr lang="en-US" sz="1800" dirty="0">
                <a:solidFill>
                  <a:schemeClr val="dk1"/>
                </a:solidFill>
                <a:latin typeface="Open Sans"/>
                <a:ea typeface="Open Sans"/>
                <a:cs typeface="Open Sans"/>
                <a:sym typeface="Open Sans"/>
              </a:rPr>
              <a:t>For your final prototype, you will complete the ‘End Prototype’ worksheet with your group. Be sure to be thorough in your reflection answers about your prototype. </a:t>
            </a: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325" name="Google Shape;325;p26"/>
          <p:cNvPicPr preferRelativeResize="0"/>
          <p:nvPr/>
        </p:nvPicPr>
        <p:blipFill rotWithShape="1">
          <a:blip r:embed="rId3">
            <a:alphaModFix/>
          </a:blip>
          <a:srcRect/>
          <a:stretch/>
        </p:blipFill>
        <p:spPr>
          <a:xfrm>
            <a:off x="152402" y="4651025"/>
            <a:ext cx="8839196" cy="403010"/>
          </a:xfrm>
          <a:prstGeom prst="rect">
            <a:avLst/>
          </a:prstGeom>
          <a:noFill/>
          <a:ln>
            <a:noFill/>
          </a:ln>
        </p:spPr>
      </p:pic>
      <p:pic>
        <p:nvPicPr>
          <p:cNvPr id="326" name="Google Shape;326;p26"/>
          <p:cNvPicPr preferRelativeResize="0"/>
          <p:nvPr/>
        </p:nvPicPr>
        <p:blipFill rotWithShape="1">
          <a:blip r:embed="rId4">
            <a:alphaModFix/>
          </a:blip>
          <a:srcRect l="33235" t="16732" r="34043" b="8105"/>
          <a:stretch/>
        </p:blipFill>
        <p:spPr>
          <a:xfrm>
            <a:off x="5150224" y="384341"/>
            <a:ext cx="3240740" cy="4187472"/>
          </a:xfrm>
          <a:prstGeom prst="rect">
            <a:avLst/>
          </a:prstGeom>
          <a:noFill/>
          <a:ln w="28575" cap="flat" cmpd="sng">
            <a:solidFill>
              <a:srgbClr val="F8A81B"/>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7"/>
          <p:cNvSpPr txBox="1">
            <a:spLocks noGrp="1"/>
          </p:cNvSpPr>
          <p:nvPr>
            <p:ph type="title"/>
          </p:nvPr>
        </p:nvSpPr>
        <p:spPr>
          <a:xfrm>
            <a:off x="311701" y="282761"/>
            <a:ext cx="3097128" cy="200996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Peer Evaluations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br>
              <a:rPr lang="en-US" sz="1800" dirty="0">
                <a:solidFill>
                  <a:schemeClr val="dk1"/>
                </a:solidFill>
                <a:latin typeface="Open Sans"/>
                <a:ea typeface="Open Sans"/>
                <a:cs typeface="Open Sans"/>
                <a:sym typeface="Open Sans"/>
              </a:rPr>
            </a:br>
            <a:r>
              <a:rPr lang="en-US" sz="1800" dirty="0">
                <a:solidFill>
                  <a:schemeClr val="dk1"/>
                </a:solidFill>
                <a:latin typeface="Open Sans"/>
                <a:ea typeface="Open Sans"/>
                <a:cs typeface="Open Sans"/>
                <a:sym typeface="Open Sans"/>
              </a:rPr>
              <a:t>Complete the peer evaluation for each of your group members. </a:t>
            </a: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332" name="Google Shape;332;p27"/>
          <p:cNvPicPr preferRelativeResize="0"/>
          <p:nvPr/>
        </p:nvPicPr>
        <p:blipFill rotWithShape="1">
          <a:blip r:embed="rId3">
            <a:alphaModFix/>
          </a:blip>
          <a:srcRect/>
          <a:stretch/>
        </p:blipFill>
        <p:spPr>
          <a:xfrm>
            <a:off x="152402" y="4651025"/>
            <a:ext cx="8839196" cy="403010"/>
          </a:xfrm>
          <a:prstGeom prst="rect">
            <a:avLst/>
          </a:prstGeom>
          <a:noFill/>
          <a:ln>
            <a:noFill/>
          </a:ln>
        </p:spPr>
      </p:pic>
      <p:pic>
        <p:nvPicPr>
          <p:cNvPr id="333" name="Google Shape;333;p27"/>
          <p:cNvPicPr preferRelativeResize="0"/>
          <p:nvPr/>
        </p:nvPicPr>
        <p:blipFill rotWithShape="1">
          <a:blip r:embed="rId4">
            <a:alphaModFix/>
          </a:blip>
          <a:srcRect l="5588" t="25098" r="51324" b="16732"/>
          <a:stretch/>
        </p:blipFill>
        <p:spPr>
          <a:xfrm>
            <a:off x="3617258" y="470647"/>
            <a:ext cx="5069542" cy="3849736"/>
          </a:xfrm>
          <a:prstGeom prst="rect">
            <a:avLst/>
          </a:prstGeom>
          <a:noFill/>
          <a:ln w="28575" cap="flat" cmpd="sng">
            <a:solidFill>
              <a:srgbClr val="F8A81B"/>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a:spLocks noGrp="1"/>
          </p:cNvSpPr>
          <p:nvPr>
            <p:ph type="title"/>
          </p:nvPr>
        </p:nvSpPr>
        <p:spPr>
          <a:xfrm>
            <a:off x="311700" y="282761"/>
            <a:ext cx="8520600" cy="100815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Pre-Activity Assessment</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US" sz="1800" dirty="0">
                <a:solidFill>
                  <a:srgbClr val="F8A81B"/>
                </a:solidFill>
                <a:latin typeface="Open Sans"/>
                <a:ea typeface="Open Sans"/>
                <a:cs typeface="Open Sans"/>
                <a:sym typeface="Open Sans"/>
              </a:rPr>
              <a:t>Quick Poll:</a:t>
            </a:r>
            <a:r>
              <a:rPr lang="en-US" sz="1800" b="0" i="1" u="none" strike="noStrike" dirty="0">
                <a:solidFill>
                  <a:srgbClr val="000000"/>
                </a:solidFill>
                <a:latin typeface="Open Sans"/>
                <a:ea typeface="Open Sans"/>
                <a:cs typeface="Open Sans"/>
                <a:sym typeface="Open Sans"/>
              </a:rPr>
              <a:t> </a:t>
            </a:r>
            <a:r>
              <a:rPr lang="en-US" sz="1800" b="0" u="none" strike="noStrike" dirty="0">
                <a:solidFill>
                  <a:srgbClr val="000000"/>
                </a:solidFill>
                <a:latin typeface="Open Sans"/>
                <a:ea typeface="Open Sans"/>
                <a:cs typeface="Open Sans"/>
                <a:sym typeface="Open Sans"/>
              </a:rPr>
              <a:t>Rais</a:t>
            </a:r>
            <a:r>
              <a:rPr lang="en-US" sz="1800" dirty="0">
                <a:solidFill>
                  <a:srgbClr val="000000"/>
                </a:solidFill>
                <a:latin typeface="Open Sans"/>
                <a:ea typeface="Open Sans"/>
                <a:cs typeface="Open Sans"/>
                <a:sym typeface="Open Sans"/>
              </a:rPr>
              <a:t>e your hand if you think coral reefs are essential.</a:t>
            </a: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76" name="Google Shape;76;p3"/>
          <p:cNvPicPr preferRelativeResize="0"/>
          <p:nvPr/>
        </p:nvPicPr>
        <p:blipFill rotWithShape="1">
          <a:blip r:embed="rId3">
            <a:alphaModFix/>
          </a:blip>
          <a:srcRect/>
          <a:stretch/>
        </p:blipFill>
        <p:spPr>
          <a:xfrm>
            <a:off x="152402" y="4651025"/>
            <a:ext cx="8839196" cy="403010"/>
          </a:xfrm>
          <a:prstGeom prst="rect">
            <a:avLst/>
          </a:prstGeom>
          <a:noFill/>
          <a:ln>
            <a:noFill/>
          </a:ln>
        </p:spPr>
      </p:pic>
      <p:sp>
        <p:nvSpPr>
          <p:cNvPr id="77" name="Google Shape;77;p3"/>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Photos should be a </a:t>
            </a:r>
            <a:endParaRPr sz="1400" b="1" i="0" u="none" strike="noStrike" cap="none"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square like this.</a:t>
            </a:r>
            <a:endParaRPr sz="1400" b="1" i="0" u="none" strike="noStrike" cap="none" dirty="0">
              <a:solidFill>
                <a:srgbClr val="FFFFFF"/>
              </a:solidFill>
              <a:latin typeface="Open Sans"/>
              <a:ea typeface="Open Sans"/>
              <a:cs typeface="Open Sans"/>
              <a:sym typeface="Open Sans"/>
            </a:endParaRPr>
          </a:p>
        </p:txBody>
      </p:sp>
      <p:sp>
        <p:nvSpPr>
          <p:cNvPr id="78" name="Google Shape;78;p3"/>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79" name="Google Shape;79;p3"/>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1100" b="1" i="0" u="none" strike="noStrike" cap="none" dirty="0">
                <a:solidFill>
                  <a:srgbClr val="FFFFFF"/>
                </a:solidFill>
                <a:latin typeface="Open Sans"/>
                <a:ea typeface="Open Sans"/>
                <a:cs typeface="Open Sans"/>
                <a:sym typeface="Open Sans"/>
              </a:rPr>
              <a:t>#9fcc3b</a:t>
            </a:r>
            <a:endParaRPr sz="1100" b="1" i="0" u="none" strike="noStrike" cap="none" dirty="0">
              <a:solidFill>
                <a:srgbClr val="FFFFFF"/>
              </a:solidFill>
              <a:latin typeface="Open Sans"/>
              <a:ea typeface="Open Sans"/>
              <a:cs typeface="Open Sans"/>
              <a:sym typeface="Open Sans"/>
            </a:endParaRPr>
          </a:p>
        </p:txBody>
      </p:sp>
      <p:sp>
        <p:nvSpPr>
          <p:cNvPr id="80" name="Google Shape;80;p3"/>
          <p:cNvSpPr txBox="1"/>
          <p:nvPr/>
        </p:nvSpPr>
        <p:spPr>
          <a:xfrm>
            <a:off x="422784" y="1491223"/>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Open Sans"/>
                <a:ea typeface="Open Sans"/>
                <a:cs typeface="Open Sans"/>
                <a:sym typeface="Open Sans"/>
              </a:rPr>
              <a:t>Why are they essential?</a:t>
            </a:r>
            <a:endParaRPr sz="1800" b="0" i="0" u="none" strike="noStrike" cap="none" dirty="0">
              <a:solidFill>
                <a:srgbClr val="000000"/>
              </a:solidFill>
              <a:latin typeface="Arial"/>
              <a:ea typeface="Arial"/>
              <a:cs typeface="Arial"/>
              <a:sym typeface="Arial"/>
            </a:endParaRPr>
          </a:p>
        </p:txBody>
      </p:sp>
      <p:sp>
        <p:nvSpPr>
          <p:cNvPr id="81" name="Google Shape;81;p3"/>
          <p:cNvSpPr txBox="1"/>
          <p:nvPr/>
        </p:nvSpPr>
        <p:spPr>
          <a:xfrm>
            <a:off x="311700" y="2460806"/>
            <a:ext cx="8348206" cy="1169511"/>
          </a:xfrm>
          <a:prstGeom prst="rect">
            <a:avLst/>
          </a:prstGeom>
          <a:noFill/>
          <a:ln>
            <a:noFill/>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1800"/>
              <a:buFont typeface="Arial"/>
              <a:buNone/>
            </a:pPr>
            <a:r>
              <a:rPr lang="en-US" sz="1800" b="0" i="1" u="none" strike="noStrike" cap="none" dirty="0">
                <a:solidFill>
                  <a:srgbClr val="F8A81B"/>
                </a:solidFill>
                <a:latin typeface="Open Sans"/>
                <a:ea typeface="Open Sans"/>
                <a:cs typeface="Open Sans"/>
                <a:sym typeface="Open Sans"/>
              </a:rPr>
              <a:t>Brainstorming:</a:t>
            </a:r>
            <a:r>
              <a:rPr lang="en-US" sz="1800" b="0" i="0" u="none" strike="noStrike" cap="none" dirty="0">
                <a:solidFill>
                  <a:srgbClr val="F8A81B"/>
                </a:solidFill>
                <a:latin typeface="Open Sans"/>
                <a:ea typeface="Open Sans"/>
                <a:cs typeface="Open Sans"/>
                <a:sym typeface="Open Sans"/>
              </a:rPr>
              <a:t> </a:t>
            </a:r>
            <a:r>
              <a:rPr lang="en-US" sz="1800" b="0" i="0" u="none" strike="noStrike" cap="none" dirty="0">
                <a:solidFill>
                  <a:srgbClr val="000000"/>
                </a:solidFill>
                <a:latin typeface="Open Sans"/>
                <a:ea typeface="Open Sans"/>
                <a:cs typeface="Open Sans"/>
                <a:sym typeface="Open Sans"/>
              </a:rPr>
              <a:t>Now you are going to brainstorm with your table/group the following question . . .</a:t>
            </a:r>
          </a:p>
          <a:p>
            <a:pPr marL="114300" marR="0" lvl="0" indent="0" algn="l" rtl="0">
              <a:lnSpc>
                <a:spcPct val="100000"/>
              </a:lnSpc>
              <a:spcBef>
                <a:spcPts val="0"/>
              </a:spcBef>
              <a:spcAft>
                <a:spcPts val="0"/>
              </a:spcAft>
              <a:buClr>
                <a:srgbClr val="000000"/>
              </a:buClr>
              <a:buSzPts val="1800"/>
              <a:buFont typeface="Arial"/>
              <a:buNone/>
            </a:pPr>
            <a:endParaRPr dirty="0"/>
          </a:p>
          <a:p>
            <a:pPr marL="11430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Open Sans"/>
                <a:ea typeface="Open Sans"/>
                <a:cs typeface="Open Sans"/>
                <a:sym typeface="Open Sans"/>
              </a:rPr>
              <a:t>	</a:t>
            </a:r>
            <a:r>
              <a:rPr lang="en-US" sz="2000" b="0" i="0" u="none" strike="noStrike" cap="none" dirty="0">
                <a:solidFill>
                  <a:srgbClr val="6091BA"/>
                </a:solidFill>
                <a:latin typeface="Open Sans"/>
                <a:ea typeface="Open Sans"/>
                <a:cs typeface="Open Sans"/>
                <a:sym typeface="Open Sans"/>
              </a:rPr>
              <a:t>What are all the ways humans impact coral reefs?</a:t>
            </a:r>
            <a:endParaRPr sz="2000" b="0" i="0" u="none" strike="noStrike" cap="none" dirty="0">
              <a:solidFill>
                <a:srgbClr val="6091BA"/>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130070" y="263336"/>
            <a:ext cx="3863706" cy="430866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Importance of Coral Reefs</a:t>
            </a:r>
            <a:br>
              <a:rPr lang="en-US" sz="1800" i="0" u="none" strike="noStrike" dirty="0">
                <a:solidFill>
                  <a:srgbClr val="000000"/>
                </a:solidFill>
                <a:latin typeface="Open Sans"/>
                <a:ea typeface="Open Sans"/>
                <a:cs typeface="Open Sans"/>
                <a:sym typeface="Open Sans"/>
              </a:rPr>
            </a:br>
            <a:r>
              <a:rPr lang="en-US" sz="1800" i="0" u="none" strike="noStrike" dirty="0">
                <a:solidFill>
                  <a:srgbClr val="000000"/>
                </a:solidFill>
                <a:latin typeface="Open Sans"/>
                <a:ea typeface="Open Sans"/>
                <a:cs typeface="Open Sans"/>
                <a:sym typeface="Open Sans"/>
              </a:rPr>
              <a:t>Coral reefs </a:t>
            </a:r>
            <a:r>
              <a:rPr lang="en-US" sz="1800" b="0" i="0" u="none" strike="noStrike" dirty="0">
                <a:solidFill>
                  <a:srgbClr val="000000"/>
                </a:solidFill>
                <a:latin typeface="Open Sans"/>
                <a:ea typeface="Open Sans"/>
                <a:cs typeface="Open Sans"/>
                <a:sym typeface="Open Sans"/>
              </a:rPr>
              <a:t>are the most </a:t>
            </a:r>
            <a:br>
              <a:rPr lang="en-US" sz="1800" b="0" i="0" u="none" strike="noStrike" dirty="0">
                <a:solidFill>
                  <a:srgbClr val="000000"/>
                </a:solidFill>
                <a:latin typeface="Open Sans"/>
                <a:ea typeface="Open Sans"/>
                <a:cs typeface="Open Sans"/>
                <a:sym typeface="Open Sans"/>
              </a:rPr>
            </a:br>
            <a:r>
              <a:rPr lang="en-US" sz="1800" b="0" i="0" u="none" strike="noStrike" dirty="0">
                <a:solidFill>
                  <a:srgbClr val="000000"/>
                </a:solidFill>
                <a:latin typeface="Open Sans"/>
                <a:ea typeface="Open Sans"/>
                <a:cs typeface="Open Sans"/>
                <a:sym typeface="Open Sans"/>
              </a:rPr>
              <a:t>biologically diverse ecosystems on our planet. They are located along the coast in shallow, tropical water. Coral reefs are built by different species of hard corals and soft corals, which create the foundation for coral communities to grow on and live in. </a:t>
            </a:r>
            <a:endParaRPr sz="1800" dirty="0">
              <a:solidFill>
                <a:srgbClr val="000000"/>
              </a:solidFill>
              <a:latin typeface="Open Sans"/>
              <a:ea typeface="Open Sans"/>
              <a:cs typeface="Open Sans"/>
              <a:sym typeface="Open Sans"/>
            </a:endParaRPr>
          </a:p>
        </p:txBody>
      </p:sp>
      <p:pic>
        <p:nvPicPr>
          <p:cNvPr id="87" name="Google Shape;87;p4"/>
          <p:cNvPicPr preferRelativeResize="0"/>
          <p:nvPr/>
        </p:nvPicPr>
        <p:blipFill rotWithShape="1">
          <a:blip r:embed="rId3">
            <a:alphaModFix/>
          </a:blip>
          <a:srcRect/>
          <a:stretch/>
        </p:blipFill>
        <p:spPr>
          <a:xfrm>
            <a:off x="152402" y="4651025"/>
            <a:ext cx="8839196" cy="403010"/>
          </a:xfrm>
          <a:prstGeom prst="rect">
            <a:avLst/>
          </a:prstGeom>
          <a:noFill/>
          <a:ln>
            <a:noFill/>
          </a:ln>
        </p:spPr>
      </p:pic>
      <p:pic>
        <p:nvPicPr>
          <p:cNvPr id="88" name="Google Shape;88;p4" descr="The world's coral reefs are dying—here's how scientists plan to save them"/>
          <p:cNvPicPr preferRelativeResize="0"/>
          <p:nvPr/>
        </p:nvPicPr>
        <p:blipFill rotWithShape="1">
          <a:blip r:embed="rId4">
            <a:alphaModFix/>
          </a:blip>
          <a:srcRect/>
          <a:stretch/>
        </p:blipFill>
        <p:spPr>
          <a:xfrm>
            <a:off x="3907279" y="263336"/>
            <a:ext cx="5143500" cy="2571750"/>
          </a:xfrm>
          <a:prstGeom prst="rect">
            <a:avLst/>
          </a:prstGeom>
          <a:noFill/>
          <a:ln>
            <a:noFill/>
          </a:ln>
        </p:spPr>
      </p:pic>
      <p:sp>
        <p:nvSpPr>
          <p:cNvPr id="89" name="Google Shape;89;p4"/>
          <p:cNvSpPr txBox="1"/>
          <p:nvPr/>
        </p:nvSpPr>
        <p:spPr>
          <a:xfrm>
            <a:off x="5572888" y="2786082"/>
            <a:ext cx="1812282" cy="34294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B7B7B7"/>
                </a:solidFill>
                <a:latin typeface="Open Sans"/>
                <a:ea typeface="Open Sans"/>
                <a:cs typeface="Open Sans"/>
                <a:sym typeface="Open Sans"/>
              </a:rPr>
              <a:t>Coral reef located in Fiji.</a:t>
            </a:r>
            <a:endParaRPr sz="1100" b="0" i="0" u="none" strike="noStrike" cap="none" dirty="0">
              <a:solidFill>
                <a:srgbClr val="B7B7B7"/>
              </a:solidFill>
              <a:latin typeface="Open Sans"/>
              <a:ea typeface="Open Sans"/>
              <a:cs typeface="Open Sans"/>
              <a:sym typeface="Open Sans"/>
            </a:endParaRPr>
          </a:p>
        </p:txBody>
      </p:sp>
      <p:sp>
        <p:nvSpPr>
          <p:cNvPr id="90" name="Google Shape;90;p4"/>
          <p:cNvSpPr txBox="1"/>
          <p:nvPr/>
        </p:nvSpPr>
        <p:spPr>
          <a:xfrm>
            <a:off x="3890178" y="3159836"/>
            <a:ext cx="5123752"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Open Sans"/>
                <a:ea typeface="Open Sans"/>
                <a:cs typeface="Open Sans"/>
                <a:sym typeface="Open Sans"/>
              </a:rPr>
              <a:t>These ecosystems are a crucial resource for many countries around the world for food, tourism, and coastline protection. Coral reefs are estimated to generate around $375 billion a year in revenue.</a:t>
            </a:r>
            <a:br>
              <a:rPr lang="en-US" sz="1800" b="0" i="0" u="none" strike="noStrike" cap="none" dirty="0">
                <a:solidFill>
                  <a:srgbClr val="000000"/>
                </a:solidFill>
                <a:latin typeface="Open Sans"/>
                <a:ea typeface="Open Sans"/>
                <a:cs typeface="Open Sans"/>
                <a:sym typeface="Open Sans"/>
              </a:rPr>
            </a:b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311700" y="282761"/>
            <a:ext cx="5208318" cy="404719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US" sz="1800" b="1" dirty="0">
                <a:solidFill>
                  <a:srgbClr val="9FCC3B"/>
                </a:solidFill>
                <a:latin typeface="Open Sans"/>
                <a:ea typeface="Open Sans"/>
                <a:cs typeface="Open Sans"/>
                <a:sym typeface="Open Sans"/>
              </a:rPr>
              <a:t>What is engineering design?</a:t>
            </a:r>
            <a:br>
              <a:rPr lang="en-US" sz="1800" b="1" dirty="0">
                <a:solidFill>
                  <a:srgbClr val="9FCC3B"/>
                </a:solidFill>
                <a:latin typeface="Open Sans"/>
                <a:ea typeface="Open Sans"/>
                <a:cs typeface="Open Sans"/>
                <a:sym typeface="Open Sans"/>
              </a:rPr>
            </a:br>
            <a:r>
              <a:rPr lang="en-US" sz="1800" dirty="0">
                <a:solidFill>
                  <a:schemeClr val="dk1"/>
                </a:solidFill>
                <a:latin typeface="Open Sans"/>
                <a:ea typeface="Open Sans"/>
                <a:cs typeface="Open Sans"/>
                <a:sym typeface="Open Sans"/>
              </a:rPr>
              <a:t>- When you have a problem that needs to be solved, you turn to engineering design to develop a solution.</a:t>
            </a:r>
            <a:br>
              <a:rPr lang="en-US" sz="1800" dirty="0">
                <a:solidFill>
                  <a:schemeClr val="dk1"/>
                </a:solidFill>
                <a:latin typeface="Open Sans"/>
                <a:ea typeface="Open Sans"/>
                <a:cs typeface="Open Sans"/>
                <a:sym typeface="Open Sans"/>
              </a:rPr>
            </a:br>
            <a:r>
              <a:rPr lang="en-US" sz="1800" dirty="0">
                <a:solidFill>
                  <a:schemeClr val="dk1"/>
                </a:solidFill>
                <a:latin typeface="Open Sans"/>
                <a:ea typeface="Open Sans"/>
                <a:cs typeface="Open Sans"/>
                <a:sym typeface="Open Sans"/>
              </a:rPr>
              <a:t>- The process has several steps to help guide you in finding a possible solution.</a:t>
            </a:r>
            <a:br>
              <a:rPr lang="en-US" sz="1800" dirty="0">
                <a:solidFill>
                  <a:schemeClr val="dk1"/>
                </a:solidFill>
                <a:latin typeface="Open Sans"/>
                <a:ea typeface="Open Sans"/>
                <a:cs typeface="Open Sans"/>
                <a:sym typeface="Open Sans"/>
              </a:rPr>
            </a:br>
            <a:r>
              <a:rPr lang="en-US" sz="1800" dirty="0">
                <a:solidFill>
                  <a:schemeClr val="dk1"/>
                </a:solidFill>
                <a:latin typeface="Open Sans"/>
                <a:ea typeface="Open Sans"/>
                <a:cs typeface="Open Sans"/>
                <a:sym typeface="Open Sans"/>
              </a:rPr>
              <a:t>- It is important to know that mistakes will be made, but just because you make a mistake does NOT mean you have to start over completely!</a:t>
            </a: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96" name="Google Shape;96;p5"/>
          <p:cNvPicPr preferRelativeResize="0"/>
          <p:nvPr/>
        </p:nvPicPr>
        <p:blipFill rotWithShape="1">
          <a:blip r:embed="rId3">
            <a:alphaModFix/>
          </a:blip>
          <a:srcRect/>
          <a:stretch/>
        </p:blipFill>
        <p:spPr>
          <a:xfrm>
            <a:off x="152402" y="4651025"/>
            <a:ext cx="8839196" cy="403010"/>
          </a:xfrm>
          <a:prstGeom prst="rect">
            <a:avLst/>
          </a:prstGeom>
          <a:noFill/>
          <a:ln>
            <a:noFill/>
          </a:ln>
        </p:spPr>
      </p:pic>
      <p:pic>
        <p:nvPicPr>
          <p:cNvPr id="97" name="Google Shape;97;p5" descr="Engineering Design Process"/>
          <p:cNvPicPr preferRelativeResize="0"/>
          <p:nvPr/>
        </p:nvPicPr>
        <p:blipFill rotWithShape="1">
          <a:blip r:embed="rId4">
            <a:alphaModFix/>
          </a:blip>
          <a:srcRect/>
          <a:stretch/>
        </p:blipFill>
        <p:spPr>
          <a:xfrm>
            <a:off x="5188140" y="432366"/>
            <a:ext cx="3897587" cy="38975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6"/>
          <p:cNvSpPr txBox="1">
            <a:spLocks noGrp="1"/>
          </p:cNvSpPr>
          <p:nvPr>
            <p:ph type="title"/>
          </p:nvPr>
        </p:nvSpPr>
        <p:spPr>
          <a:xfrm>
            <a:off x="223084" y="918025"/>
            <a:ext cx="5598282" cy="188221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1800" dirty="0">
                <a:solidFill>
                  <a:srgbClr val="000000"/>
                </a:solidFill>
                <a:latin typeface="Open Sans"/>
                <a:ea typeface="Open Sans"/>
                <a:cs typeface="Open Sans"/>
                <a:sym typeface="Open Sans"/>
              </a:rPr>
              <a:t>1. Ask: Ask questions to identify the need and constraints of the problem.</a:t>
            </a:r>
            <a:br>
              <a:rPr lang="en-US" sz="1800" dirty="0">
                <a:solidFill>
                  <a:srgbClr val="000000"/>
                </a:solidFill>
                <a:latin typeface="Open Sans"/>
                <a:ea typeface="Open Sans"/>
                <a:cs typeface="Open Sans"/>
                <a:sym typeface="Open Sans"/>
              </a:rPr>
            </a:br>
            <a:r>
              <a:rPr lang="en-US" sz="1800" dirty="0">
                <a:solidFill>
                  <a:srgbClr val="000000"/>
                </a:solidFill>
                <a:latin typeface="Open Sans"/>
                <a:ea typeface="Open Sans"/>
                <a:cs typeface="Open Sans"/>
                <a:sym typeface="Open Sans"/>
              </a:rPr>
              <a:t>2. Research: Research the problem, get more information about the issue and current solutions.</a:t>
            </a:r>
            <a:br>
              <a:rPr lang="en-US" sz="1800" dirty="0">
                <a:solidFill>
                  <a:srgbClr val="000000"/>
                </a:solidFill>
                <a:latin typeface="Open Sans"/>
                <a:ea typeface="Open Sans"/>
                <a:cs typeface="Open Sans"/>
                <a:sym typeface="Open Sans"/>
              </a:rPr>
            </a:br>
            <a:r>
              <a:rPr lang="en-US" sz="1800" dirty="0">
                <a:solidFill>
                  <a:srgbClr val="000000"/>
                </a:solidFill>
                <a:latin typeface="Open Sans"/>
                <a:ea typeface="Open Sans"/>
                <a:cs typeface="Open Sans"/>
                <a:sym typeface="Open Sans"/>
              </a:rPr>
              <a:t>3. Imagine: Brainstorm possible solution ideas; no idea is a bad idea in this step!</a:t>
            </a: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103" name="Google Shape;103;p6"/>
          <p:cNvPicPr preferRelativeResize="0"/>
          <p:nvPr/>
        </p:nvPicPr>
        <p:blipFill rotWithShape="1">
          <a:blip r:embed="rId3">
            <a:alphaModFix/>
          </a:blip>
          <a:srcRect/>
          <a:stretch/>
        </p:blipFill>
        <p:spPr>
          <a:xfrm>
            <a:off x="152402" y="4661416"/>
            <a:ext cx="8839196" cy="403010"/>
          </a:xfrm>
          <a:prstGeom prst="rect">
            <a:avLst/>
          </a:prstGeom>
          <a:noFill/>
          <a:ln>
            <a:noFill/>
          </a:ln>
        </p:spPr>
      </p:pic>
      <p:pic>
        <p:nvPicPr>
          <p:cNvPr id="104" name="Google Shape;104;p6" descr="Engineering Design Process"/>
          <p:cNvPicPr preferRelativeResize="0"/>
          <p:nvPr/>
        </p:nvPicPr>
        <p:blipFill rotWithShape="1">
          <a:blip r:embed="rId4">
            <a:alphaModFix/>
          </a:blip>
          <a:srcRect/>
          <a:stretch/>
        </p:blipFill>
        <p:spPr>
          <a:xfrm>
            <a:off x="5939130" y="248771"/>
            <a:ext cx="3204870" cy="3204870"/>
          </a:xfrm>
          <a:prstGeom prst="rect">
            <a:avLst/>
          </a:prstGeom>
          <a:noFill/>
          <a:ln>
            <a:noFill/>
          </a:ln>
        </p:spPr>
      </p:pic>
      <p:sp>
        <p:nvSpPr>
          <p:cNvPr id="105" name="Google Shape;105;p6"/>
          <p:cNvSpPr txBox="1"/>
          <p:nvPr/>
        </p:nvSpPr>
        <p:spPr>
          <a:xfrm>
            <a:off x="223084" y="2830207"/>
            <a:ext cx="8455782"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Open Sans"/>
                <a:ea typeface="Open Sans"/>
                <a:cs typeface="Open Sans"/>
                <a:sym typeface="Open Sans"/>
              </a:rPr>
              <a:t>4. Plan: Create a drawing of your most promising solution.</a:t>
            </a:r>
            <a:br>
              <a:rPr lang="en-US" sz="1800" b="0" i="0" u="none" strike="noStrike" cap="none" dirty="0">
                <a:solidFill>
                  <a:srgbClr val="000000"/>
                </a:solidFill>
                <a:latin typeface="Open Sans"/>
                <a:ea typeface="Open Sans"/>
                <a:cs typeface="Open Sans"/>
                <a:sym typeface="Open Sans"/>
              </a:rPr>
            </a:br>
            <a:r>
              <a:rPr lang="en-US" sz="1800" b="0" i="0" u="none" strike="noStrike" cap="none" dirty="0">
                <a:solidFill>
                  <a:srgbClr val="000000"/>
                </a:solidFill>
                <a:latin typeface="Open Sans"/>
                <a:ea typeface="Open Sans"/>
                <a:cs typeface="Open Sans"/>
                <a:sym typeface="Open Sans"/>
              </a:rPr>
              <a:t>5. Create: Create your prototype!</a:t>
            </a:r>
            <a:br>
              <a:rPr lang="en-US" sz="1800" b="0" i="0" u="none" strike="noStrike" cap="none" dirty="0">
                <a:solidFill>
                  <a:srgbClr val="000000"/>
                </a:solidFill>
                <a:latin typeface="Open Sans"/>
                <a:ea typeface="Open Sans"/>
                <a:cs typeface="Open Sans"/>
                <a:sym typeface="Open Sans"/>
              </a:rPr>
            </a:br>
            <a:r>
              <a:rPr lang="en-US" sz="1800" b="0" i="0" u="none" strike="noStrike" cap="none" dirty="0">
                <a:solidFill>
                  <a:srgbClr val="000000"/>
                </a:solidFill>
                <a:latin typeface="Open Sans"/>
                <a:ea typeface="Open Sans"/>
                <a:cs typeface="Open Sans"/>
                <a:sym typeface="Open Sans"/>
              </a:rPr>
              <a:t>6. Test: Conduct various tests to see how your prototype fares.</a:t>
            </a:r>
            <a:br>
              <a:rPr lang="en-US" sz="1800" b="0" i="0" u="none" strike="noStrike" cap="none" dirty="0">
                <a:solidFill>
                  <a:srgbClr val="000000"/>
                </a:solidFill>
                <a:latin typeface="Open Sans"/>
                <a:ea typeface="Open Sans"/>
                <a:cs typeface="Open Sans"/>
                <a:sym typeface="Open Sans"/>
              </a:rPr>
            </a:br>
            <a:r>
              <a:rPr lang="en-US" sz="1800" b="0" i="0" u="none" strike="noStrike" cap="none" dirty="0">
                <a:solidFill>
                  <a:srgbClr val="000000"/>
                </a:solidFill>
                <a:latin typeface="Open Sans"/>
                <a:ea typeface="Open Sans"/>
                <a:cs typeface="Open Sans"/>
                <a:sym typeface="Open Sans"/>
              </a:rPr>
              <a:t>7. Improve: Go back to your brainstorming when you need to redesign your prototype; this is only as needed. </a:t>
            </a:r>
            <a:endParaRPr sz="1800" b="0" i="0" u="none" strike="noStrike" cap="none" dirty="0">
              <a:solidFill>
                <a:srgbClr val="000000"/>
              </a:solidFill>
              <a:latin typeface="Arial"/>
              <a:ea typeface="Arial"/>
              <a:cs typeface="Arial"/>
              <a:sym typeface="Arial"/>
            </a:endParaRPr>
          </a:p>
        </p:txBody>
      </p:sp>
      <p:sp>
        <p:nvSpPr>
          <p:cNvPr id="106" name="Google Shape;106;p6"/>
          <p:cNvSpPr txBox="1"/>
          <p:nvPr/>
        </p:nvSpPr>
        <p:spPr>
          <a:xfrm>
            <a:off x="223084" y="441376"/>
            <a:ext cx="688368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6091BA"/>
                </a:solidFill>
                <a:latin typeface="Open Sans"/>
                <a:ea typeface="Open Sans"/>
                <a:cs typeface="Open Sans"/>
                <a:sym typeface="Open Sans"/>
              </a:rPr>
              <a:t>Steps in the Engineering Design Process</a:t>
            </a: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311700" y="282761"/>
            <a:ext cx="6028588" cy="94764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 Example</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US" sz="1800" dirty="0">
                <a:solidFill>
                  <a:srgbClr val="F8A81B"/>
                </a:solidFill>
                <a:latin typeface="Open Sans"/>
                <a:ea typeface="Open Sans"/>
                <a:cs typeface="Open Sans"/>
                <a:sym typeface="Open Sans"/>
              </a:rPr>
              <a:t>Problem: We are running out of freshwater resources.</a:t>
            </a:r>
            <a:br>
              <a:rPr lang="en-US" sz="1800" dirty="0">
                <a:solidFill>
                  <a:srgbClr val="F8A81B"/>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112" name="Google Shape;112;p7"/>
          <p:cNvPicPr preferRelativeResize="0"/>
          <p:nvPr/>
        </p:nvPicPr>
        <p:blipFill rotWithShape="1">
          <a:blip r:embed="rId3">
            <a:alphaModFix/>
          </a:blip>
          <a:srcRect/>
          <a:stretch/>
        </p:blipFill>
        <p:spPr>
          <a:xfrm>
            <a:off x="152402" y="4651025"/>
            <a:ext cx="8839196" cy="403010"/>
          </a:xfrm>
          <a:prstGeom prst="rect">
            <a:avLst/>
          </a:prstGeom>
          <a:noFill/>
          <a:ln>
            <a:noFill/>
          </a:ln>
        </p:spPr>
      </p:pic>
      <p:sp>
        <p:nvSpPr>
          <p:cNvPr id="113" name="Google Shape;113;p7"/>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Photos should be a </a:t>
            </a:r>
            <a:endParaRPr sz="1400" b="1" i="0" u="none" strike="noStrike" cap="none"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square like this.</a:t>
            </a:r>
            <a:endParaRPr sz="1400" b="1" i="0" u="none" strike="noStrike" cap="none" dirty="0">
              <a:solidFill>
                <a:srgbClr val="FFFFFF"/>
              </a:solidFill>
              <a:latin typeface="Open Sans"/>
              <a:ea typeface="Open Sans"/>
              <a:cs typeface="Open Sans"/>
              <a:sym typeface="Open Sans"/>
            </a:endParaRPr>
          </a:p>
        </p:txBody>
      </p:sp>
      <p:sp>
        <p:nvSpPr>
          <p:cNvPr id="114" name="Google Shape;114;p7"/>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115" name="Google Shape;115;p7"/>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1100" b="1" i="0" u="none" strike="noStrike" cap="none" dirty="0">
                <a:solidFill>
                  <a:srgbClr val="FFFFFF"/>
                </a:solidFill>
                <a:latin typeface="Open Sans"/>
                <a:ea typeface="Open Sans"/>
                <a:cs typeface="Open Sans"/>
                <a:sym typeface="Open Sans"/>
              </a:rPr>
              <a:t>#9fcc3b</a:t>
            </a:r>
            <a:endParaRPr sz="1100" b="1" i="0" u="none" strike="noStrike" cap="none" dirty="0">
              <a:solidFill>
                <a:srgbClr val="FFFFFF"/>
              </a:solidFill>
              <a:latin typeface="Open Sans"/>
              <a:ea typeface="Open Sans"/>
              <a:cs typeface="Open Sans"/>
              <a:sym typeface="Open Sans"/>
            </a:endParaRPr>
          </a:p>
        </p:txBody>
      </p:sp>
      <p:pic>
        <p:nvPicPr>
          <p:cNvPr id="116" name="Google Shape;116;p7" descr="Engineering Design Process"/>
          <p:cNvPicPr preferRelativeResize="0"/>
          <p:nvPr/>
        </p:nvPicPr>
        <p:blipFill rotWithShape="1">
          <a:blip r:embed="rId4">
            <a:alphaModFix/>
          </a:blip>
          <a:srcRect/>
          <a:stretch/>
        </p:blipFill>
        <p:spPr>
          <a:xfrm>
            <a:off x="6091323" y="89465"/>
            <a:ext cx="2963017" cy="2963017"/>
          </a:xfrm>
          <a:prstGeom prst="rect">
            <a:avLst/>
          </a:prstGeom>
          <a:noFill/>
          <a:ln>
            <a:noFill/>
          </a:ln>
        </p:spPr>
      </p:pic>
      <p:sp>
        <p:nvSpPr>
          <p:cNvPr id="117" name="Google Shape;117;p7"/>
          <p:cNvSpPr/>
          <p:nvPr/>
        </p:nvSpPr>
        <p:spPr>
          <a:xfrm>
            <a:off x="7186228" y="137616"/>
            <a:ext cx="773206" cy="760794"/>
          </a:xfrm>
          <a:prstGeom prst="ellipse">
            <a:avLst/>
          </a:prstGeom>
          <a:noFill/>
          <a:ln w="25400" cap="flat" cmpd="sng">
            <a:solidFill>
              <a:srgbClr val="F8A8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18" name="Google Shape;118;p7"/>
          <p:cNvSpPr txBox="1"/>
          <p:nvPr/>
        </p:nvSpPr>
        <p:spPr>
          <a:xfrm>
            <a:off x="833228" y="1268197"/>
            <a:ext cx="550706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9FCC3B"/>
                </a:solidFill>
                <a:latin typeface="Open Sans"/>
                <a:ea typeface="Open Sans"/>
                <a:cs typeface="Open Sans"/>
                <a:sym typeface="Open Sans"/>
              </a:rPr>
              <a:t>Step #1 Ask: </a:t>
            </a:r>
            <a:r>
              <a:rPr lang="en-US" sz="1800" b="0" i="0" u="none" strike="noStrike" cap="none" dirty="0">
                <a:solidFill>
                  <a:schemeClr val="dk1"/>
                </a:solidFill>
                <a:latin typeface="Open Sans"/>
                <a:ea typeface="Open Sans"/>
                <a:cs typeface="Open Sans"/>
                <a:sym typeface="Open Sans"/>
              </a:rPr>
              <a:t>What are possible solutions?</a:t>
            </a:r>
            <a:br>
              <a:rPr lang="en-US" sz="1800" b="0" i="0" u="none" strike="noStrike" cap="none" dirty="0">
                <a:solidFill>
                  <a:srgbClr val="000000"/>
                </a:solidFill>
                <a:latin typeface="Open Sans"/>
                <a:ea typeface="Open Sans"/>
                <a:cs typeface="Open Sans"/>
                <a:sym typeface="Open Sans"/>
              </a:rPr>
            </a:br>
            <a:endParaRPr sz="1800" b="0" i="0" u="none" strike="noStrike" cap="none" dirty="0">
              <a:solidFill>
                <a:srgbClr val="000000"/>
              </a:solidFill>
              <a:latin typeface="Arial"/>
              <a:ea typeface="Arial"/>
              <a:cs typeface="Arial"/>
              <a:sym typeface="Arial"/>
            </a:endParaRPr>
          </a:p>
        </p:txBody>
      </p:sp>
      <p:sp>
        <p:nvSpPr>
          <p:cNvPr id="119" name="Google Shape;119;p7"/>
          <p:cNvSpPr txBox="1"/>
          <p:nvPr/>
        </p:nvSpPr>
        <p:spPr>
          <a:xfrm>
            <a:off x="4292518" y="1965551"/>
            <a:ext cx="152624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9FCC3B"/>
                </a:solidFill>
                <a:latin typeface="Arial"/>
                <a:ea typeface="Arial"/>
                <a:cs typeface="Arial"/>
                <a:sym typeface="Arial"/>
              </a:rPr>
              <a:t>Desalination</a:t>
            </a:r>
            <a:endParaRPr dirty="0"/>
          </a:p>
        </p:txBody>
      </p:sp>
      <p:sp>
        <p:nvSpPr>
          <p:cNvPr id="120" name="Google Shape;120;p7"/>
          <p:cNvSpPr txBox="1"/>
          <p:nvPr/>
        </p:nvSpPr>
        <p:spPr>
          <a:xfrm>
            <a:off x="558936" y="1900123"/>
            <a:ext cx="152624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9FCC3B"/>
                </a:solidFill>
                <a:latin typeface="Arial"/>
                <a:ea typeface="Arial"/>
                <a:cs typeface="Arial"/>
                <a:sym typeface="Arial"/>
              </a:rPr>
              <a:t>Freshwater Filtration</a:t>
            </a:r>
            <a:endParaRPr dirty="0"/>
          </a:p>
        </p:txBody>
      </p:sp>
      <p:sp>
        <p:nvSpPr>
          <p:cNvPr id="121" name="Google Shape;121;p7"/>
          <p:cNvSpPr txBox="1"/>
          <p:nvPr/>
        </p:nvSpPr>
        <p:spPr>
          <a:xfrm>
            <a:off x="2562008" y="2250549"/>
            <a:ext cx="152624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9FCC3B"/>
                </a:solidFill>
                <a:latin typeface="Arial"/>
                <a:ea typeface="Arial"/>
                <a:cs typeface="Arial"/>
                <a:sym typeface="Arial"/>
              </a:rPr>
              <a:t>Limit freshwater usage</a:t>
            </a:r>
            <a:endParaRPr dirty="0"/>
          </a:p>
        </p:txBody>
      </p:sp>
      <p:sp>
        <p:nvSpPr>
          <p:cNvPr id="122" name="Google Shape;122;p7"/>
          <p:cNvSpPr txBox="1"/>
          <p:nvPr/>
        </p:nvSpPr>
        <p:spPr>
          <a:xfrm>
            <a:off x="4539820" y="2780341"/>
            <a:ext cx="152624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9FCC3B"/>
                </a:solidFill>
                <a:latin typeface="Arial"/>
                <a:ea typeface="Arial"/>
                <a:cs typeface="Arial"/>
                <a:sym typeface="Arial"/>
              </a:rPr>
              <a:t>Look on other planets</a:t>
            </a:r>
            <a:endParaRPr dirty="0"/>
          </a:p>
        </p:txBody>
      </p:sp>
      <p:sp>
        <p:nvSpPr>
          <p:cNvPr id="123" name="Google Shape;123;p7"/>
          <p:cNvSpPr txBox="1"/>
          <p:nvPr/>
        </p:nvSpPr>
        <p:spPr>
          <a:xfrm>
            <a:off x="486504" y="3148322"/>
            <a:ext cx="152624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9FCC3B"/>
                </a:solidFill>
                <a:latin typeface="Arial"/>
                <a:ea typeface="Arial"/>
                <a:cs typeface="Arial"/>
                <a:sym typeface="Arial"/>
              </a:rPr>
              <a:t>Create freshwater</a:t>
            </a:r>
            <a:endParaRPr dirty="0"/>
          </a:p>
        </p:txBody>
      </p:sp>
      <p:sp>
        <p:nvSpPr>
          <p:cNvPr id="124" name="Google Shape;124;p7"/>
          <p:cNvSpPr/>
          <p:nvPr/>
        </p:nvSpPr>
        <p:spPr>
          <a:xfrm>
            <a:off x="409713" y="1795632"/>
            <a:ext cx="1685196" cy="947645"/>
          </a:xfrm>
          <a:prstGeom prst="ellipse">
            <a:avLst/>
          </a:prstGeom>
          <a:noFill/>
          <a:ln w="25400" cap="flat" cmpd="sng">
            <a:solidFill>
              <a:srgbClr val="F8A8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25" name="Google Shape;125;p7"/>
          <p:cNvSpPr/>
          <p:nvPr/>
        </p:nvSpPr>
        <p:spPr>
          <a:xfrm>
            <a:off x="4196666" y="1711581"/>
            <a:ext cx="1685196" cy="947645"/>
          </a:xfrm>
          <a:prstGeom prst="ellipse">
            <a:avLst/>
          </a:prstGeom>
          <a:noFill/>
          <a:ln w="25400" cap="flat" cmpd="sng">
            <a:solidFill>
              <a:srgbClr val="F8A8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26" name="Google Shape;126;p7"/>
          <p:cNvSpPr txBox="1"/>
          <p:nvPr/>
        </p:nvSpPr>
        <p:spPr>
          <a:xfrm>
            <a:off x="1739207" y="3658137"/>
            <a:ext cx="295381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F8A81B"/>
                </a:solidFill>
                <a:latin typeface="Arial"/>
                <a:ea typeface="Arial"/>
                <a:cs typeface="Arial"/>
                <a:sym typeface="Arial"/>
              </a:rPr>
              <a:t>Possible solutions we can design a prototype for!</a:t>
            </a:r>
            <a:endParaRPr dirty="0"/>
          </a:p>
        </p:txBody>
      </p:sp>
      <p:cxnSp>
        <p:nvCxnSpPr>
          <p:cNvPr id="127" name="Google Shape;127;p7"/>
          <p:cNvCxnSpPr>
            <a:stCxn id="124" idx="4"/>
            <a:endCxn id="126" idx="0"/>
          </p:cNvCxnSpPr>
          <p:nvPr/>
        </p:nvCxnSpPr>
        <p:spPr>
          <a:xfrm>
            <a:off x="1252311" y="2743277"/>
            <a:ext cx="1963800" cy="915000"/>
          </a:xfrm>
          <a:prstGeom prst="straightConnector1">
            <a:avLst/>
          </a:prstGeom>
          <a:noFill/>
          <a:ln w="28575" cap="flat" cmpd="sng">
            <a:solidFill>
              <a:srgbClr val="FDA739"/>
            </a:solidFill>
            <a:prstDash val="solid"/>
            <a:round/>
            <a:headEnd type="none" w="sm" len="sm"/>
            <a:tailEnd type="none" w="sm" len="sm"/>
          </a:ln>
        </p:spPr>
      </p:cxnSp>
      <p:cxnSp>
        <p:nvCxnSpPr>
          <p:cNvPr id="128" name="Google Shape;128;p7"/>
          <p:cNvCxnSpPr>
            <a:stCxn id="125" idx="4"/>
            <a:endCxn id="126" idx="0"/>
          </p:cNvCxnSpPr>
          <p:nvPr/>
        </p:nvCxnSpPr>
        <p:spPr>
          <a:xfrm flipH="1">
            <a:off x="3216164" y="2659226"/>
            <a:ext cx="1823100" cy="999000"/>
          </a:xfrm>
          <a:prstGeom prst="straightConnector1">
            <a:avLst/>
          </a:prstGeom>
          <a:noFill/>
          <a:ln w="28575" cap="flat" cmpd="sng">
            <a:solidFill>
              <a:srgbClr val="FDA739"/>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anim calcmode="lin" valueType="num">
                                      <p:cBhvr additive="base">
                                        <p:cTn id="11" dur="500"/>
                                        <p:tgtEl>
                                          <p:spTgt spid="120"/>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21"/>
                                        </p:tgtEl>
                                        <p:attrNameLst>
                                          <p:attrName>style.visibility</p:attrName>
                                        </p:attrNameLst>
                                      </p:cBhvr>
                                      <p:to>
                                        <p:strVal val="visible"/>
                                      </p:to>
                                    </p:set>
                                    <p:anim calcmode="lin" valueType="num">
                                      <p:cBhvr additive="base">
                                        <p:cTn id="16" dur="500"/>
                                        <p:tgtEl>
                                          <p:spTgt spid="1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9"/>
                                        </p:tgtEl>
                                        <p:attrNameLst>
                                          <p:attrName>style.visibility</p:attrName>
                                        </p:attrNameLst>
                                      </p:cBhvr>
                                      <p:to>
                                        <p:strVal val="visible"/>
                                      </p:to>
                                    </p:set>
                                    <p:anim calcmode="lin" valueType="num">
                                      <p:cBhvr additive="base">
                                        <p:cTn id="21" dur="500"/>
                                        <p:tgtEl>
                                          <p:spTgt spid="1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3"/>
                                        </p:tgtEl>
                                        <p:attrNameLst>
                                          <p:attrName>style.visibility</p:attrName>
                                        </p:attrNameLst>
                                      </p:cBhvr>
                                      <p:to>
                                        <p:strVal val="visible"/>
                                      </p:to>
                                    </p:set>
                                    <p:anim calcmode="lin" valueType="num">
                                      <p:cBhvr additive="base">
                                        <p:cTn id="26" dur="500"/>
                                        <p:tgtEl>
                                          <p:spTgt spid="1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500"/>
                                        <p:tgtEl>
                                          <p:spTgt spid="1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4"/>
                                        </p:tgtEl>
                                        <p:attrNameLst>
                                          <p:attrName>style.visibility</p:attrName>
                                        </p:attrNameLst>
                                      </p:cBhvr>
                                      <p:to>
                                        <p:strVal val="visible"/>
                                      </p:to>
                                    </p:set>
                                    <p:animEffect transition="in" filter="fade">
                                      <p:cBhvr>
                                        <p:cTn id="36" dur="2000"/>
                                        <p:tgtEl>
                                          <p:spTgt spid="1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5"/>
                                        </p:tgtEl>
                                        <p:attrNameLst>
                                          <p:attrName>style.visibility</p:attrName>
                                        </p:attrNameLst>
                                      </p:cBhvr>
                                      <p:to>
                                        <p:strVal val="visible"/>
                                      </p:to>
                                    </p:set>
                                    <p:animEffect transition="in" filter="fade">
                                      <p:cBhvr>
                                        <p:cTn id="41" dur="2000"/>
                                        <p:tgtEl>
                                          <p:spTgt spid="1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6"/>
                                        </p:tgtEl>
                                        <p:attrNameLst>
                                          <p:attrName>style.visibility</p:attrName>
                                        </p:attrNameLst>
                                      </p:cBhvr>
                                      <p:to>
                                        <p:strVal val="visible"/>
                                      </p:to>
                                    </p:set>
                                    <p:animEffect transition="in" filter="fade">
                                      <p:cBhvr>
                                        <p:cTn id="46" dur="500"/>
                                        <p:tgtEl>
                                          <p:spTgt spid="1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7"/>
                                        </p:tgtEl>
                                        <p:attrNameLst>
                                          <p:attrName>style.visibility</p:attrName>
                                        </p:attrNameLst>
                                      </p:cBhvr>
                                      <p:to>
                                        <p:strVal val="visible"/>
                                      </p:to>
                                    </p:set>
                                    <p:animEffect transition="in" filter="fade">
                                      <p:cBhvr>
                                        <p:cTn id="51" dur="500"/>
                                        <p:tgtEl>
                                          <p:spTgt spid="12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8"/>
                                        </p:tgtEl>
                                        <p:attrNameLst>
                                          <p:attrName>style.visibility</p:attrName>
                                        </p:attrNameLst>
                                      </p:cBhvr>
                                      <p:to>
                                        <p:strVal val="visible"/>
                                      </p:to>
                                    </p:set>
                                    <p:animEffect transition="in" filter="fade">
                                      <p:cBhvr>
                                        <p:cTn id="56"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title"/>
          </p:nvPr>
        </p:nvSpPr>
        <p:spPr>
          <a:xfrm>
            <a:off x="311700" y="282761"/>
            <a:ext cx="6028588" cy="94764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 Example</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US" sz="1800" dirty="0">
                <a:solidFill>
                  <a:srgbClr val="F8A81B"/>
                </a:solidFill>
                <a:latin typeface="Open Sans"/>
                <a:ea typeface="Open Sans"/>
                <a:cs typeface="Open Sans"/>
                <a:sym typeface="Open Sans"/>
              </a:rPr>
              <a:t>Problem: We are running out of freshwater resources.</a:t>
            </a:r>
            <a:br>
              <a:rPr lang="en-US" sz="1800" dirty="0">
                <a:solidFill>
                  <a:srgbClr val="F8A81B"/>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134" name="Google Shape;134;p8"/>
          <p:cNvPicPr preferRelativeResize="0"/>
          <p:nvPr/>
        </p:nvPicPr>
        <p:blipFill rotWithShape="1">
          <a:blip r:embed="rId3">
            <a:alphaModFix/>
          </a:blip>
          <a:srcRect/>
          <a:stretch/>
        </p:blipFill>
        <p:spPr>
          <a:xfrm>
            <a:off x="152402" y="4644719"/>
            <a:ext cx="8839196" cy="403010"/>
          </a:xfrm>
          <a:prstGeom prst="rect">
            <a:avLst/>
          </a:prstGeom>
          <a:noFill/>
          <a:ln>
            <a:noFill/>
          </a:ln>
        </p:spPr>
      </p:pic>
      <p:sp>
        <p:nvSpPr>
          <p:cNvPr id="135" name="Google Shape;135;p8"/>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Photos should be a </a:t>
            </a:r>
            <a:endParaRPr sz="1400" b="1" i="0" u="none" strike="noStrike" cap="none"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square like this.</a:t>
            </a:r>
            <a:endParaRPr sz="1400" b="1" i="0" u="none" strike="noStrike" cap="none" dirty="0">
              <a:solidFill>
                <a:srgbClr val="FFFFFF"/>
              </a:solidFill>
              <a:latin typeface="Open Sans"/>
              <a:ea typeface="Open Sans"/>
              <a:cs typeface="Open Sans"/>
              <a:sym typeface="Open Sans"/>
            </a:endParaRPr>
          </a:p>
        </p:txBody>
      </p:sp>
      <p:pic>
        <p:nvPicPr>
          <p:cNvPr id="136" name="Google Shape;136;p8" descr="Engineering Design Process"/>
          <p:cNvPicPr preferRelativeResize="0"/>
          <p:nvPr/>
        </p:nvPicPr>
        <p:blipFill rotWithShape="1">
          <a:blip r:embed="rId4">
            <a:alphaModFix/>
          </a:blip>
          <a:srcRect/>
          <a:stretch/>
        </p:blipFill>
        <p:spPr>
          <a:xfrm>
            <a:off x="6091323" y="89465"/>
            <a:ext cx="2963017" cy="2963017"/>
          </a:xfrm>
          <a:prstGeom prst="rect">
            <a:avLst/>
          </a:prstGeom>
          <a:noFill/>
          <a:ln>
            <a:noFill/>
          </a:ln>
        </p:spPr>
      </p:pic>
      <p:sp>
        <p:nvSpPr>
          <p:cNvPr id="137" name="Google Shape;137;p8"/>
          <p:cNvSpPr/>
          <p:nvPr/>
        </p:nvSpPr>
        <p:spPr>
          <a:xfrm>
            <a:off x="8107351" y="582905"/>
            <a:ext cx="773206" cy="760794"/>
          </a:xfrm>
          <a:prstGeom prst="ellipse">
            <a:avLst/>
          </a:prstGeom>
          <a:noFill/>
          <a:ln w="25400" cap="flat" cmpd="sng">
            <a:solidFill>
              <a:srgbClr val="F8A8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38" name="Google Shape;138;p8"/>
          <p:cNvSpPr txBox="1"/>
          <p:nvPr/>
        </p:nvSpPr>
        <p:spPr>
          <a:xfrm>
            <a:off x="572464" y="1230406"/>
            <a:ext cx="550706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9FCC3B"/>
                </a:solidFill>
                <a:latin typeface="Open Sans"/>
                <a:ea typeface="Open Sans"/>
                <a:cs typeface="Open Sans"/>
                <a:sym typeface="Open Sans"/>
              </a:rPr>
              <a:t>Step #2 Research: </a:t>
            </a:r>
            <a:r>
              <a:rPr lang="en-US" sz="1800" b="0" i="0" u="none" strike="noStrike" cap="none" dirty="0">
                <a:solidFill>
                  <a:schemeClr val="dk1"/>
                </a:solidFill>
                <a:latin typeface="Open Sans"/>
                <a:ea typeface="Open Sans"/>
                <a:cs typeface="Open Sans"/>
                <a:sym typeface="Open Sans"/>
              </a:rPr>
              <a:t>What is desalination? What ways is it already used? What products are already out there? What do I want to design?</a:t>
            </a:r>
            <a:br>
              <a:rPr lang="en-US" sz="1800" b="0" i="0" u="none" strike="noStrike" cap="none" dirty="0">
                <a:solidFill>
                  <a:srgbClr val="000000"/>
                </a:solidFill>
                <a:latin typeface="Open Sans"/>
                <a:ea typeface="Open Sans"/>
                <a:cs typeface="Open Sans"/>
                <a:sym typeface="Open Sans"/>
              </a:rPr>
            </a:br>
            <a:endParaRPr sz="1800" b="0" i="0" u="none" strike="noStrike" cap="none" dirty="0">
              <a:solidFill>
                <a:srgbClr val="000000"/>
              </a:solidFill>
              <a:latin typeface="Arial"/>
              <a:ea typeface="Arial"/>
              <a:cs typeface="Arial"/>
              <a:sym typeface="Arial"/>
            </a:endParaRPr>
          </a:p>
        </p:txBody>
      </p:sp>
      <p:sp>
        <p:nvSpPr>
          <p:cNvPr id="139" name="Google Shape;139;p8"/>
          <p:cNvSpPr txBox="1"/>
          <p:nvPr/>
        </p:nvSpPr>
        <p:spPr>
          <a:xfrm>
            <a:off x="6618090" y="3334487"/>
            <a:ext cx="1909482" cy="954107"/>
          </a:xfrm>
          <a:prstGeom prst="rect">
            <a:avLst/>
          </a:prstGeom>
          <a:noFill/>
          <a:ln w="19050" cap="flat" cmpd="sng">
            <a:solidFill>
              <a:srgbClr val="9FCC3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I am asking questions to help further define the parameters of my prototype.</a:t>
            </a:r>
            <a:endParaRPr dirty="0"/>
          </a:p>
        </p:txBody>
      </p:sp>
      <p:cxnSp>
        <p:nvCxnSpPr>
          <p:cNvPr id="140" name="Google Shape;140;p8"/>
          <p:cNvCxnSpPr>
            <a:endCxn id="139" idx="0"/>
          </p:cNvCxnSpPr>
          <p:nvPr/>
        </p:nvCxnSpPr>
        <p:spPr>
          <a:xfrm>
            <a:off x="5620731" y="1909487"/>
            <a:ext cx="1952100" cy="1425000"/>
          </a:xfrm>
          <a:prstGeom prst="straightConnector1">
            <a:avLst/>
          </a:prstGeom>
          <a:noFill/>
          <a:ln w="19050" cap="flat" cmpd="sng">
            <a:solidFill>
              <a:srgbClr val="9FCC3B"/>
            </a:solidFill>
            <a:prstDash val="solid"/>
            <a:round/>
            <a:headEnd type="none" w="sm" len="sm"/>
            <a:tailEnd type="none" w="sm" len="sm"/>
          </a:ln>
        </p:spPr>
      </p:cxnSp>
      <p:pic>
        <p:nvPicPr>
          <p:cNvPr id="141" name="Google Shape;141;p8" descr="Ultrafast seawater desalination with covalent organic framework  membranes-Tianjin University:"/>
          <p:cNvPicPr preferRelativeResize="0"/>
          <p:nvPr/>
        </p:nvPicPr>
        <p:blipFill rotWithShape="1">
          <a:blip r:embed="rId5">
            <a:alphaModFix/>
          </a:blip>
          <a:srcRect/>
          <a:stretch/>
        </p:blipFill>
        <p:spPr>
          <a:xfrm>
            <a:off x="130126" y="2272587"/>
            <a:ext cx="2963017" cy="1153828"/>
          </a:xfrm>
          <a:prstGeom prst="rect">
            <a:avLst/>
          </a:prstGeom>
          <a:noFill/>
          <a:ln>
            <a:noFill/>
          </a:ln>
        </p:spPr>
      </p:pic>
      <p:pic>
        <p:nvPicPr>
          <p:cNvPr id="142" name="Google Shape;142;p8" descr="The R&amp;D Tax Credit Aspects of Water Desalination - R&amp;D Tax Savers"/>
          <p:cNvPicPr preferRelativeResize="0"/>
          <p:nvPr/>
        </p:nvPicPr>
        <p:blipFill rotWithShape="1">
          <a:blip r:embed="rId6">
            <a:alphaModFix/>
          </a:blip>
          <a:srcRect/>
          <a:stretch/>
        </p:blipFill>
        <p:spPr>
          <a:xfrm>
            <a:off x="693013" y="3026482"/>
            <a:ext cx="2465172" cy="1485424"/>
          </a:xfrm>
          <a:prstGeom prst="rect">
            <a:avLst/>
          </a:prstGeom>
          <a:noFill/>
          <a:ln>
            <a:noFill/>
          </a:ln>
        </p:spPr>
      </p:pic>
      <p:pic>
        <p:nvPicPr>
          <p:cNvPr id="143" name="Google Shape;143;p8" descr="What's the Deal with Desalination? | Article | EESI"/>
          <p:cNvPicPr preferRelativeResize="0"/>
          <p:nvPr/>
        </p:nvPicPr>
        <p:blipFill rotWithShape="1">
          <a:blip r:embed="rId7">
            <a:alphaModFix/>
          </a:blip>
          <a:srcRect/>
          <a:stretch/>
        </p:blipFill>
        <p:spPr>
          <a:xfrm>
            <a:off x="2525911" y="2517287"/>
            <a:ext cx="4015628" cy="1151147"/>
          </a:xfrm>
          <a:prstGeom prst="rect">
            <a:avLst/>
          </a:prstGeom>
          <a:noFill/>
          <a:ln>
            <a:noFill/>
          </a:ln>
        </p:spPr>
      </p:pic>
      <p:pic>
        <p:nvPicPr>
          <p:cNvPr id="144" name="Google Shape;144;p8" descr="PDF) Review on modelling and control of desalination system using reverse  osmosis"/>
          <p:cNvPicPr preferRelativeResize="0"/>
          <p:nvPr/>
        </p:nvPicPr>
        <p:blipFill rotWithShape="1">
          <a:blip r:embed="rId8">
            <a:alphaModFix/>
          </a:blip>
          <a:srcRect t="16470" b="59709"/>
          <a:stretch/>
        </p:blipFill>
        <p:spPr>
          <a:xfrm>
            <a:off x="3086420" y="3508535"/>
            <a:ext cx="3455120" cy="1042043"/>
          </a:xfrm>
          <a:prstGeom prst="rect">
            <a:avLst/>
          </a:prstGeom>
          <a:noFill/>
          <a:ln>
            <a:noFill/>
          </a:ln>
        </p:spPr>
      </p:pic>
      <p:sp>
        <p:nvSpPr>
          <p:cNvPr id="145" name="Google Shape;145;p8"/>
          <p:cNvSpPr txBox="1"/>
          <p:nvPr/>
        </p:nvSpPr>
        <p:spPr>
          <a:xfrm>
            <a:off x="466343" y="2472884"/>
            <a:ext cx="5613182" cy="1877397"/>
          </a:xfrm>
          <a:prstGeom prst="rect">
            <a:avLst/>
          </a:prstGeom>
          <a:solidFill>
            <a:srgbClr val="6091BA"/>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I use this information to </a:t>
            </a:r>
            <a:r>
              <a:rPr lang="en-US" sz="2000" b="0" i="0" u="sng" strike="noStrike" cap="none" dirty="0">
                <a:solidFill>
                  <a:srgbClr val="000000"/>
                </a:solidFill>
                <a:latin typeface="Arial"/>
                <a:ea typeface="Arial"/>
                <a:cs typeface="Arial"/>
                <a:sym typeface="Arial"/>
              </a:rPr>
              <a:t>define my problem</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I need a device that can desalinate small amounts of water for about 1-3 people, with no electricity, for people who live near a coastline.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fade">
                                      <p:cBhvr>
                                        <p:cTn id="11" dur="500"/>
                                        <p:tgtEl>
                                          <p:spTgt spid="14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fade">
                                      <p:cBhvr>
                                        <p:cTn id="16" dur="500"/>
                                        <p:tgtEl>
                                          <p:spTgt spid="1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1"/>
                                        </p:tgtEl>
                                        <p:attrNameLst>
                                          <p:attrName>style.visibility</p:attrName>
                                        </p:attrNameLst>
                                      </p:cBhvr>
                                      <p:to>
                                        <p:strVal val="visible"/>
                                      </p:to>
                                    </p:set>
                                    <p:animEffect transition="in" filter="fade">
                                      <p:cBhvr>
                                        <p:cTn id="21" dur="1000"/>
                                        <p:tgtEl>
                                          <p:spTgt spid="1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fade">
                                      <p:cBhvr>
                                        <p:cTn id="26" dur="1000"/>
                                        <p:tgtEl>
                                          <p:spTgt spid="1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3"/>
                                        </p:tgtEl>
                                        <p:attrNameLst>
                                          <p:attrName>style.visibility</p:attrName>
                                        </p:attrNameLst>
                                      </p:cBhvr>
                                      <p:to>
                                        <p:strVal val="visible"/>
                                      </p:to>
                                    </p:set>
                                    <p:animEffect transition="in" filter="fade">
                                      <p:cBhvr>
                                        <p:cTn id="31" dur="1000"/>
                                        <p:tgtEl>
                                          <p:spTgt spid="1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4"/>
                                        </p:tgtEl>
                                        <p:attrNameLst>
                                          <p:attrName>style.visibility</p:attrName>
                                        </p:attrNameLst>
                                      </p:cBhvr>
                                      <p:to>
                                        <p:strVal val="visible"/>
                                      </p:to>
                                    </p:set>
                                    <p:animEffect transition="in" filter="fade">
                                      <p:cBhvr>
                                        <p:cTn id="36" dur="1000"/>
                                        <p:tgtEl>
                                          <p:spTgt spid="1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5"/>
                                        </p:tgtEl>
                                        <p:attrNameLst>
                                          <p:attrName>style.visibility</p:attrName>
                                        </p:attrNameLst>
                                      </p:cBhvr>
                                      <p:to>
                                        <p:strVal val="visible"/>
                                      </p:to>
                                    </p:set>
                                    <p:animEffect transition="in" filter="fade">
                                      <p:cBhvr>
                                        <p:cTn id="41"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311700" y="282761"/>
            <a:ext cx="6028588" cy="94764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US" sz="2400" b="1" dirty="0">
                <a:solidFill>
                  <a:srgbClr val="6091BA"/>
                </a:solidFill>
                <a:latin typeface="Open Sans"/>
                <a:ea typeface="Open Sans"/>
                <a:cs typeface="Open Sans"/>
                <a:sym typeface="Open Sans"/>
              </a:rPr>
              <a:t>Engineering Design Process: Example</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US" sz="1800" dirty="0">
                <a:solidFill>
                  <a:srgbClr val="F8A81B"/>
                </a:solidFill>
                <a:latin typeface="Open Sans"/>
                <a:ea typeface="Open Sans"/>
                <a:cs typeface="Open Sans"/>
                <a:sym typeface="Open Sans"/>
              </a:rPr>
              <a:t>Problem: We are running out of freshwater resources.</a:t>
            </a:r>
            <a:br>
              <a:rPr lang="en-US" sz="1800" dirty="0">
                <a:solidFill>
                  <a:srgbClr val="F8A81B"/>
                </a:solidFill>
                <a:latin typeface="Open Sans"/>
                <a:ea typeface="Open Sans"/>
                <a:cs typeface="Open Sans"/>
                <a:sym typeface="Open Sans"/>
              </a:rPr>
            </a:br>
            <a:br>
              <a:rPr lang="en-US" sz="1800" dirty="0">
                <a:solidFill>
                  <a:srgbClr val="000000"/>
                </a:solidFill>
                <a:latin typeface="Open Sans"/>
                <a:ea typeface="Open Sans"/>
                <a:cs typeface="Open Sans"/>
                <a:sym typeface="Open Sans"/>
              </a:rPr>
            </a:br>
            <a:br>
              <a:rPr lang="en-US" sz="1800" b="0" u="none" strike="noStrike" dirty="0">
                <a:solidFill>
                  <a:srgbClr val="000000"/>
                </a:solidFill>
                <a:latin typeface="Open Sans"/>
                <a:ea typeface="Open Sans"/>
                <a:cs typeface="Open Sans"/>
                <a:sym typeface="Open Sans"/>
              </a:rPr>
            </a:br>
            <a:endParaRPr sz="1800" dirty="0">
              <a:solidFill>
                <a:srgbClr val="000000"/>
              </a:solidFill>
              <a:latin typeface="Open Sans"/>
              <a:ea typeface="Open Sans"/>
              <a:cs typeface="Open Sans"/>
              <a:sym typeface="Open Sans"/>
            </a:endParaRPr>
          </a:p>
        </p:txBody>
      </p:sp>
      <p:pic>
        <p:nvPicPr>
          <p:cNvPr id="151" name="Google Shape;151;p9"/>
          <p:cNvPicPr preferRelativeResize="0"/>
          <p:nvPr/>
        </p:nvPicPr>
        <p:blipFill rotWithShape="1">
          <a:blip r:embed="rId3">
            <a:alphaModFix/>
          </a:blip>
          <a:srcRect/>
          <a:stretch/>
        </p:blipFill>
        <p:spPr>
          <a:xfrm>
            <a:off x="152402" y="4651025"/>
            <a:ext cx="8839196" cy="403010"/>
          </a:xfrm>
          <a:prstGeom prst="rect">
            <a:avLst/>
          </a:prstGeom>
          <a:noFill/>
          <a:ln>
            <a:noFill/>
          </a:ln>
        </p:spPr>
      </p:pic>
      <p:sp>
        <p:nvSpPr>
          <p:cNvPr id="152" name="Google Shape;152;p9"/>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Photos should be a </a:t>
            </a:r>
            <a:endParaRPr sz="1400" b="1" i="0" u="none" strike="noStrike" cap="none"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FFFFFF"/>
                </a:solidFill>
                <a:latin typeface="Open Sans"/>
                <a:ea typeface="Open Sans"/>
                <a:cs typeface="Open Sans"/>
                <a:sym typeface="Open Sans"/>
              </a:rPr>
              <a:t>square like this.</a:t>
            </a:r>
            <a:endParaRPr sz="1400" b="1" i="0" u="none" strike="noStrike" cap="none" dirty="0">
              <a:solidFill>
                <a:srgbClr val="FFFFFF"/>
              </a:solidFill>
              <a:latin typeface="Open Sans"/>
              <a:ea typeface="Open Sans"/>
              <a:cs typeface="Open Sans"/>
              <a:sym typeface="Open Sans"/>
            </a:endParaRPr>
          </a:p>
        </p:txBody>
      </p:sp>
      <p:pic>
        <p:nvPicPr>
          <p:cNvPr id="153" name="Google Shape;153;p9" descr="Engineering Design Process"/>
          <p:cNvPicPr preferRelativeResize="0"/>
          <p:nvPr/>
        </p:nvPicPr>
        <p:blipFill rotWithShape="1">
          <a:blip r:embed="rId4">
            <a:alphaModFix/>
          </a:blip>
          <a:srcRect/>
          <a:stretch/>
        </p:blipFill>
        <p:spPr>
          <a:xfrm>
            <a:off x="6091323" y="89465"/>
            <a:ext cx="2963017" cy="2963017"/>
          </a:xfrm>
          <a:prstGeom prst="rect">
            <a:avLst/>
          </a:prstGeom>
          <a:noFill/>
          <a:ln>
            <a:noFill/>
          </a:ln>
        </p:spPr>
      </p:pic>
      <p:sp>
        <p:nvSpPr>
          <p:cNvPr id="154" name="Google Shape;154;p9"/>
          <p:cNvSpPr/>
          <p:nvPr/>
        </p:nvSpPr>
        <p:spPr>
          <a:xfrm>
            <a:off x="8329489" y="1474450"/>
            <a:ext cx="773206" cy="760794"/>
          </a:xfrm>
          <a:prstGeom prst="ellipse">
            <a:avLst/>
          </a:prstGeom>
          <a:noFill/>
          <a:ln w="25400" cap="flat" cmpd="sng">
            <a:solidFill>
              <a:srgbClr val="F8A8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55" name="Google Shape;155;p9"/>
          <p:cNvSpPr txBox="1"/>
          <p:nvPr/>
        </p:nvSpPr>
        <p:spPr>
          <a:xfrm>
            <a:off x="311700" y="1397788"/>
            <a:ext cx="2373282"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9FCC3B"/>
                </a:solidFill>
                <a:latin typeface="Open Sans"/>
                <a:ea typeface="Open Sans"/>
                <a:cs typeface="Open Sans"/>
                <a:sym typeface="Open Sans"/>
              </a:rPr>
              <a:t>Step #3 Imagine: </a:t>
            </a:r>
            <a:r>
              <a:rPr lang="en-US" sz="1800" b="0" i="0" u="none" strike="noStrike" cap="none" dirty="0">
                <a:solidFill>
                  <a:schemeClr val="dk1"/>
                </a:solidFill>
                <a:latin typeface="Open Sans"/>
                <a:ea typeface="Open Sans"/>
                <a:cs typeface="Open Sans"/>
                <a:sym typeface="Open Sans"/>
              </a:rPr>
              <a:t>What are all the possible parts I would need? What criteria do I need to meet my goal? What will I use? </a:t>
            </a:r>
            <a:r>
              <a:rPr lang="en-US" sz="1800" b="1" i="0" u="none" strike="noStrike" cap="none" dirty="0">
                <a:solidFill>
                  <a:schemeClr val="dk1"/>
                </a:solidFill>
                <a:latin typeface="Open Sans"/>
                <a:ea typeface="Open Sans"/>
                <a:cs typeface="Open Sans"/>
                <a:sym typeface="Open Sans"/>
              </a:rPr>
              <a:t>= Brainstorming time!</a:t>
            </a:r>
            <a:br>
              <a:rPr lang="en-US" sz="1800" b="1" i="0" u="none" strike="noStrike" cap="none" dirty="0">
                <a:solidFill>
                  <a:srgbClr val="000000"/>
                </a:solidFill>
                <a:latin typeface="Open Sans"/>
                <a:ea typeface="Open Sans"/>
                <a:cs typeface="Open Sans"/>
                <a:sym typeface="Open Sans"/>
              </a:rPr>
            </a:br>
            <a:endParaRPr sz="1800" b="1" i="0" u="none" strike="noStrike" cap="none" dirty="0">
              <a:solidFill>
                <a:srgbClr val="000000"/>
              </a:solidFill>
              <a:latin typeface="Arial"/>
              <a:ea typeface="Arial"/>
              <a:cs typeface="Arial"/>
              <a:sym typeface="Arial"/>
            </a:endParaRPr>
          </a:p>
        </p:txBody>
      </p:sp>
      <p:pic>
        <p:nvPicPr>
          <p:cNvPr id="156" name="Google Shape;156;p9"/>
          <p:cNvPicPr preferRelativeResize="0"/>
          <p:nvPr/>
        </p:nvPicPr>
        <p:blipFill rotWithShape="1">
          <a:blip r:embed="rId5">
            <a:alphaModFix/>
          </a:blip>
          <a:srcRect t="5497" b="36895"/>
          <a:stretch/>
        </p:blipFill>
        <p:spPr>
          <a:xfrm>
            <a:off x="2684982" y="1397788"/>
            <a:ext cx="3406341" cy="27201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1790</Words>
  <Application>Microsoft Office PowerPoint</Application>
  <PresentationFormat>On-screen Show (16:9)</PresentationFormat>
  <Paragraphs>150</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Open Sans</vt:lpstr>
      <vt:lpstr>Arial</vt:lpstr>
      <vt:lpstr>Calibri</vt:lpstr>
      <vt:lpstr>Simple Light</vt:lpstr>
      <vt:lpstr>PowerPoint Presentation</vt:lpstr>
      <vt:lpstr>What are coral reefs? Watch: https://www.youtube.com/watch?v=ZiULxLLP32s (0:00 to 1:21)    </vt:lpstr>
      <vt:lpstr>Pre-Activity Assessment Quick Poll: Raise your hand if you think coral reefs are essential.   </vt:lpstr>
      <vt:lpstr>Importance of Coral Reefs Coral reefs are the most  biologically diverse ecosystems on our planet. They are located along the coast in shallow, tropical water. Coral reefs are built by different species of hard corals and soft corals, which create the foundation for coral communities to grow on and live in. </vt:lpstr>
      <vt:lpstr>Engineering Design Process What is engineering design? - When you have a problem that needs to be solved, you turn to engineering design to develop a solution. - The process has several steps to help guide you in finding a possible solution. - It is important to know that mistakes will be made, but just because you make a mistake does NOT mean you have to start over completely!   </vt:lpstr>
      <vt:lpstr>1. Ask: Ask questions to identify the need and constraints of the problem. 2. Research: Research the problem, get more information about the issue and current solutions. 3. Imagine: Brainstorm possible solution ideas; no idea is a bad idea in this step!    </vt:lpstr>
      <vt:lpstr>Engineering Design Process: Example Problem: We are running out of freshwater resources.   </vt:lpstr>
      <vt:lpstr>Engineering Design Process: Example Problem: We are running out of freshwater resources.   </vt:lpstr>
      <vt:lpstr>Engineering Design Process: Example Problem: We are running out of freshwater resources.   </vt:lpstr>
      <vt:lpstr>Engineering Design Process: Example Problem: We are running out of freshwater resources.   </vt:lpstr>
      <vt:lpstr>Engineering Design Process: Example Problem: We are running out of freshwater resources.   </vt:lpstr>
      <vt:lpstr>Engineering Design Process: Example Problem: We are running out of freshwater resources.   </vt:lpstr>
      <vt:lpstr>Engineering Design Process: Example Problem: We are running out of freshwater resources.   </vt:lpstr>
      <vt:lpstr>Consider the following . . .  As a group, discuss the following questions: 1. Can we help coral reefs? 2. Why should we help coral reefs?     </vt:lpstr>
      <vt:lpstr>Designing Prototypes to Save Coral Reefs You and your group will be building a device that will help coral reefs survive based on your specific issue:  Coral Bleaching  Marine Debris  Pollution  Tourism  Your prototype will be tested to ensure that it can be functional in water, it is designed to help lessen the effect of your human impact, and it is made using everyday items.     </vt:lpstr>
      <vt:lpstr>Engineering Design Process: Step #1 ASK    </vt:lpstr>
      <vt:lpstr>Engineering Design Process: Step #2 RESEARCH   Each group will receive ‘Research Materials’ based on your specific issue. You will have _____ minutes or ____ class periods to conduct your research and define your problem (Define the Problem and Brainstorming Worksheet).   </vt:lpstr>
      <vt:lpstr>Engineering Design Process: Step #3 IMAGINE Individually on your ‘Define the Problem and Brainstorm’ worksheet, you will choose a brainstorming strategy and brainstorm ideas for your prototype.  Rules: There are no bad ideas, we don’t judge other’s ideas, write everything down! Brainstorming Strategies Include:     </vt:lpstr>
      <vt:lpstr>Engineering Design Process: Step #3 IMAGINE- Practice!  Use any of the brainstorming methods from before to produce a possible solution for the following problem.  Problem: Mark loves to take cold drinks with him wherever he goes. He wants a cup that is easily transportable, keeps his drinks cold, is easy to carry, won’t spill, and has a straw that can be removed.    </vt:lpstr>
      <vt:lpstr>Engineering Design Process: Step #3 IMAGINE- Practice! Problem: Mark loves to take cold drinks with him wherever he goes. He wants a cup that is easily transportable, keeps his drinks cold, is easy to carry, won’t spill, and has a straw that can be removed.    </vt:lpstr>
      <vt:lpstr>Defining Prototype Requirements: Has to be easily used and maneuverable by people Has to fit into a 29-gallon tank Has to be able to be in the water without falling apart for a minimum of 5 minutes Has to be able to sink/float/anchor according to your own expectations Has to meet any additional requirements that you set for your prototype Can only use the materials provided for you by your teacher, or any that you want to bring for yourself</vt:lpstr>
      <vt:lpstr>Engineering Design Process: Step #4 PLAN  Once your group has consolidated ideas and chosen the best for your goal, you will now draw your prototype #1.  Complete the Prototype #1 Sketch worksheet with your group.   </vt:lpstr>
      <vt:lpstr>Engineering Design Process: Step #5 CREATE   You will now BUILD your prototype with your group using the materials available to you that you selected!   </vt:lpstr>
      <vt:lpstr>Engineering Design Process: Step #6 TEST  Next, you will test your prototype. We will place all prototypes in the designated saltwater containers overnight and reflect in the morning on how well they ‘survived’ in the water.    </vt:lpstr>
      <vt:lpstr>Engineering Design Process: Step #7 IMPROVE   Complete the following: 1. Pull your prototype out of the water. 2. Collect a ‘Prototype Reflection’ worksheet for your group. 3. Complete the worksheet.  Once your teacher has checked your worksheet, continue to make any modifications to your prototype.   </vt:lpstr>
      <vt:lpstr>Engineering Design Process: Step #6 &amp; 7 TEST AND IMPROVE Continue to test and improve your prototypes as necessary.   </vt:lpstr>
      <vt:lpstr>Engineering Design Process: Reflection  For your final prototype, you will complete the ‘End Prototype’ worksheet with your group. Be sure to be thorough in your reflection answers about your prototype.    </vt:lpstr>
      <vt:lpstr>Peer Evaluations  Complete the peer evaluation for each of your group members.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Beth McElroy</cp:lastModifiedBy>
  <cp:revision>1</cp:revision>
  <dcterms:modified xsi:type="dcterms:W3CDTF">2024-05-22T21:01:59Z</dcterms:modified>
</cp:coreProperties>
</file>