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
  </p:notesMasterIdLst>
  <p:sldIdLst>
    <p:sldId id="256" r:id="rId2"/>
    <p:sldId id="257" r:id="rId3"/>
    <p:sldId id="261" r:id="rId4"/>
    <p:sldId id="260" r:id="rId5"/>
    <p:sldId id="258" r:id="rId6"/>
  </p:sldIdLst>
  <p:sldSz cx="9144000" cy="5143500" type="screen16x9"/>
  <p:notesSz cx="6858000" cy="9144000"/>
  <p:embeddedFontLst>
    <p:embeddedFont>
      <p:font typeface="Open Sans" pitchFamily="2"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gCVildqRxBmPs1EL4nYVQUP73I8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374BCF6-948A-4347-9CD5-EB5E51A76757}">
  <a:tblStyle styleId="{2374BCF6-948A-4347-9CD5-EB5E51A76757}"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1E8"/>
          </a:solidFill>
        </a:fill>
      </a:tcStyle>
    </a:wholeTbl>
    <a:band1H>
      <a:tcTxStyle/>
      <a:tcStyle>
        <a:tcBdr/>
        <a:fill>
          <a:solidFill>
            <a:srgbClr val="FFE2CD"/>
          </a:solidFill>
        </a:fill>
      </a:tcStyle>
    </a:band1H>
    <a:band2H>
      <a:tcTxStyle/>
      <a:tcStyle>
        <a:tcBdr/>
      </a:tcStyle>
    </a:band2H>
    <a:band1V>
      <a:tcTxStyle/>
      <a:tcStyle>
        <a:tcBdr/>
        <a:fill>
          <a:solidFill>
            <a:srgbClr val="FFE2CD"/>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4830" autoAdjust="0"/>
  </p:normalViewPr>
  <p:slideViewPr>
    <p:cSldViewPr snapToGrid="0">
      <p:cViewPr varScale="1">
        <p:scale>
          <a:sx n="120" d="100"/>
          <a:sy n="120" d="100"/>
        </p:scale>
        <p:origin x="1848"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notesMaster" Target="notesMasters/notesMaster1.xml"/><Relationship Id="rId38" Type="http://customschemas.google.com/relationships/presentationmetadata" Target="metadata"/><Relationship Id="rId2" Type="http://schemas.openxmlformats.org/officeDocument/2006/relationships/slide" Target="slides/slide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40"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How can hydrologists help to mitigate the damage from a severe flood?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Answer: Hydrologists use existing data to make predictions on future floods, which can be used to inform public policy. They can help make decisions about where buildings, roads, and bridges should be placed to avoid areas where flooding is likely to occur. </a:t>
            </a:r>
          </a:p>
          <a:p>
            <a:endParaRPr lang="en-US" dirty="0"/>
          </a:p>
        </p:txBody>
      </p:sp>
      <p:sp>
        <p:nvSpPr>
          <p:cNvPr id="4" name="Slide Number Placeholder 3"/>
          <p:cNvSpPr>
            <a:spLocks noGrp="1"/>
          </p:cNvSpPr>
          <p:nvPr>
            <p:ph type="sldNum" sz="quarter" idx="5"/>
          </p:nvPr>
        </p:nvSpPr>
        <p:spPr/>
        <p:txBody>
          <a:bodyPr/>
          <a:lstStyle/>
          <a:p>
            <a:fld id="{76EA3EE5-5ECE-48D9-83F0-D860FDC8327B}" type="slidenum">
              <a:rPr lang="en-US" smtClean="0"/>
              <a:t>3</a:t>
            </a:fld>
            <a:endParaRPr lang="en-US" dirty="0"/>
          </a:p>
        </p:txBody>
      </p:sp>
    </p:spTree>
    <p:extLst>
      <p:ext uri="{BB962C8B-B14F-4D97-AF65-F5344CB8AC3E}">
        <p14:creationId xmlns:p14="http://schemas.microsoft.com/office/powerpoint/2010/main" val="1893873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2EC2B-96F9-5B43-5736-2AA8D897DD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A9A989-1DB1-E8B7-7B1C-5713C575B4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7FCC7D-352A-36BE-198D-36E11C332915}"/>
              </a:ext>
            </a:extLst>
          </p:cNvPr>
          <p:cNvSpPr>
            <a:spLocks noGrp="1"/>
          </p:cNvSpPr>
          <p:nvPr>
            <p:ph type="dt" sz="half" idx="10"/>
          </p:nvPr>
        </p:nvSpPr>
        <p:spPr/>
        <p:txBody>
          <a:bodyPr/>
          <a:lstStyle/>
          <a:p>
            <a:fld id="{57754424-1ABB-4A7E-AA29-58C6346AF26D}" type="datetimeFigureOut">
              <a:rPr lang="en-US" smtClean="0"/>
              <a:t>10/28/24</a:t>
            </a:fld>
            <a:endParaRPr lang="en-US" dirty="0"/>
          </a:p>
        </p:txBody>
      </p:sp>
      <p:sp>
        <p:nvSpPr>
          <p:cNvPr id="5" name="Footer Placeholder 4">
            <a:extLst>
              <a:ext uri="{FF2B5EF4-FFF2-40B4-BE49-F238E27FC236}">
                <a16:creationId xmlns:a16="http://schemas.microsoft.com/office/drawing/2014/main" id="{772FA344-30A4-7AED-89D3-BD1FEAC2047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D31250-84E5-235D-006B-F03E7B9B9C1D}"/>
              </a:ext>
            </a:extLst>
          </p:cNvPr>
          <p:cNvSpPr>
            <a:spLocks noGrp="1"/>
          </p:cNvSpPr>
          <p:nvPr>
            <p:ph type="sldNum" sz="quarter" idx="12"/>
          </p:nvPr>
        </p:nvSpPr>
        <p:spPr/>
        <p:txBody>
          <a:bodyPr/>
          <a:lstStyle/>
          <a:p>
            <a:fld id="{962DB2D2-50D5-4B42-B57A-FCAA35899D70}" type="slidenum">
              <a:rPr lang="en-US" smtClean="0"/>
              <a:t>‹#›</a:t>
            </a:fld>
            <a:endParaRPr lang="en-US" dirty="0"/>
          </a:p>
        </p:txBody>
      </p:sp>
    </p:spTree>
    <p:extLst>
      <p:ext uri="{BB962C8B-B14F-4D97-AF65-F5344CB8AC3E}">
        <p14:creationId xmlns:p14="http://schemas.microsoft.com/office/powerpoint/2010/main" val="2521346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1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1" name="Google Shape;21;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1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5" name="Google Shape;25;p1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6" name="Google Shape;26;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2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2" name="Google Shape;32;p2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3" name="Google Shape;33;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2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6" name="Google Shape;36;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2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9" name="Google Shape;39;p2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 name="Google Shape;40;p2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2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2" name="Google Shape;42;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2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5" name="Google Shape;45;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2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2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9" name="Google Shape;49;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s://fmdiversion.gov/about/faqs/" TargetMode="External"/><Relationship Id="rId2" Type="http://schemas.openxmlformats.org/officeDocument/2006/relationships/hyperlink" Target="https://www.bls.gov/ooh/life-physical-and-social-science/hydrologists.htm#:~:text=in%20the%20field.-,Hydrologists%20study%20how%20water%20moves%20across%20and%20through%20the%20Earth's,or%20eventually%20reach%20the%20oceans" TargetMode="External"/><Relationship Id="rId1" Type="http://schemas.openxmlformats.org/officeDocument/2006/relationships/slideLayout" Target="../slideLayouts/slideLayout11.xml"/><Relationship Id="rId4" Type="http://schemas.openxmlformats.org/officeDocument/2006/relationships/hyperlink" Target="https://waterdata.usgs.gov/monitoring-location/0505400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5"/>
        <p:cNvGrpSpPr/>
        <p:nvPr/>
      </p:nvGrpSpPr>
      <p:grpSpPr>
        <a:xfrm>
          <a:off x="0" y="0"/>
          <a:ext cx="0" cy="0"/>
          <a:chOff x="0" y="0"/>
          <a:chExt cx="0" cy="0"/>
        </a:xfrm>
      </p:grpSpPr>
      <p:pic>
        <p:nvPicPr>
          <p:cNvPr id="56" name="Google Shape;56;p1"/>
          <p:cNvPicPr preferRelativeResize="0"/>
          <p:nvPr/>
        </p:nvPicPr>
        <p:blipFill rotWithShape="1">
          <a:blip r:embed="rId3">
            <a:alphaModFix amt="37000"/>
          </a:blip>
          <a:srcRect t="4924" b="-5447"/>
          <a:stretch/>
        </p:blipFill>
        <p:spPr>
          <a:xfrm>
            <a:off x="-46375" y="0"/>
            <a:ext cx="9190377" cy="5438551"/>
          </a:xfrm>
          <a:prstGeom prst="rect">
            <a:avLst/>
          </a:prstGeom>
          <a:noFill/>
          <a:ln>
            <a:noFill/>
          </a:ln>
        </p:spPr>
      </p:pic>
      <p:pic>
        <p:nvPicPr>
          <p:cNvPr id="57" name="Google Shape;57;p1"/>
          <p:cNvPicPr preferRelativeResize="0"/>
          <p:nvPr/>
        </p:nvPicPr>
        <p:blipFill rotWithShape="1">
          <a:blip r:embed="rId4">
            <a:alphaModFix/>
          </a:blip>
          <a:srcRect r="24183" b="3047"/>
          <a:stretch/>
        </p:blipFill>
        <p:spPr>
          <a:xfrm>
            <a:off x="160536" y="4663676"/>
            <a:ext cx="6689300" cy="390018"/>
          </a:xfrm>
          <a:prstGeom prst="rect">
            <a:avLst/>
          </a:prstGeom>
          <a:noFill/>
          <a:ln>
            <a:noFill/>
          </a:ln>
        </p:spPr>
      </p:pic>
      <p:pic>
        <p:nvPicPr>
          <p:cNvPr id="58" name="Google Shape;58;p1"/>
          <p:cNvPicPr preferRelativeResize="0"/>
          <p:nvPr/>
        </p:nvPicPr>
        <p:blipFill rotWithShape="1">
          <a:blip r:embed="rId5">
            <a:alphaModFix/>
          </a:blip>
          <a:srcRect/>
          <a:stretch/>
        </p:blipFill>
        <p:spPr>
          <a:xfrm>
            <a:off x="160536" y="2670200"/>
            <a:ext cx="8877329" cy="813975"/>
          </a:xfrm>
          <a:prstGeom prst="rect">
            <a:avLst/>
          </a:prstGeom>
          <a:noFill/>
          <a:ln>
            <a:noFill/>
          </a:ln>
        </p:spPr>
      </p:pic>
      <p:sp>
        <p:nvSpPr>
          <p:cNvPr id="59" name="Google Shape;59;p1"/>
          <p:cNvSpPr txBox="1"/>
          <p:nvPr/>
        </p:nvSpPr>
        <p:spPr>
          <a:xfrm>
            <a:off x="325677" y="2877750"/>
            <a:ext cx="8505171" cy="305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cap="all" dirty="0">
                <a:solidFill>
                  <a:schemeClr val="bg1"/>
                </a:solidFill>
                <a:effectLst/>
                <a:latin typeface="Open Sans" panose="020B0606030504020204" pitchFamily="34" charset="0"/>
                <a:ea typeface="Cambria" panose="02040503050406030204" pitchFamily="18" charset="0"/>
                <a:cs typeface="Arial" panose="020B0604020202020204" pitchFamily="34" charset="0"/>
              </a:rPr>
              <a:t>Mosquitos (Sucking the Fun out of Summer): </a:t>
            </a:r>
            <a:r>
              <a:rPr lang="en-US" sz="1600" b="1" i="0" u="none" strike="noStrike" cap="all" dirty="0">
                <a:solidFill>
                  <a:schemeClr val="bg1"/>
                </a:solidFill>
                <a:latin typeface="Open Sans" panose="020B0606030504020204" pitchFamily="34" charset="0"/>
                <a:ea typeface="Cambria" panose="02040503050406030204" pitchFamily="18" charset="0"/>
                <a:cs typeface="Arial" panose="020B0604020202020204" pitchFamily="34" charset="0"/>
                <a:sym typeface="Open Sans"/>
              </a:rPr>
              <a:t>Hydrology PowerPoint</a:t>
            </a:r>
            <a:endParaRPr sz="1600" b="1" i="0" u="none" strike="noStrike" cap="all" dirty="0">
              <a:solidFill>
                <a:schemeClr val="bg1"/>
              </a:solidFill>
              <a:latin typeface="Open Sans"/>
              <a:ea typeface="Open Sans"/>
              <a:cs typeface="Open Sans"/>
              <a:sym typeface="Open Sans"/>
            </a:endParaRPr>
          </a:p>
        </p:txBody>
      </p:sp>
      <p:pic>
        <p:nvPicPr>
          <p:cNvPr id="60" name="Google Shape;60;p1"/>
          <p:cNvPicPr preferRelativeResize="0"/>
          <p:nvPr/>
        </p:nvPicPr>
        <p:blipFill rotWithShape="1">
          <a:blip r:embed="rId6">
            <a:alphaModFix/>
          </a:blip>
          <a:srcRect/>
          <a:stretch/>
        </p:blipFill>
        <p:spPr>
          <a:xfrm>
            <a:off x="724330" y="1598027"/>
            <a:ext cx="7695340" cy="935845"/>
          </a:xfrm>
          <a:prstGeom prst="rect">
            <a:avLst/>
          </a:prstGeom>
          <a:noFill/>
          <a:ln>
            <a:noFill/>
          </a:ln>
        </p:spPr>
      </p:pic>
      <p:pic>
        <p:nvPicPr>
          <p:cNvPr id="61" name="Google Shape;61;p1" descr="A white text on a black background&#10;&#10;Description automatically generated"/>
          <p:cNvPicPr preferRelativeResize="0"/>
          <p:nvPr/>
        </p:nvPicPr>
        <p:blipFill rotWithShape="1">
          <a:blip r:embed="rId7">
            <a:alphaModFix/>
          </a:blip>
          <a:srcRect/>
          <a:stretch/>
        </p:blipFill>
        <p:spPr>
          <a:xfrm>
            <a:off x="7207592" y="4530946"/>
            <a:ext cx="1830274" cy="6029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53B13-A1F8-472D-245D-1C8E5405A658}"/>
              </a:ext>
            </a:extLst>
          </p:cNvPr>
          <p:cNvSpPr>
            <a:spLocks noGrp="1"/>
          </p:cNvSpPr>
          <p:nvPr>
            <p:ph type="title"/>
          </p:nvPr>
        </p:nvSpPr>
        <p:spPr>
          <a:xfrm>
            <a:off x="3415299" y="-27061"/>
            <a:ext cx="5728699" cy="1256717"/>
          </a:xfrm>
        </p:spPr>
        <p:txBody>
          <a:bodyPr anchor="b">
            <a:normAutofit fontScale="90000"/>
          </a:bodyPr>
          <a:lstStyle/>
          <a:p>
            <a:r>
              <a:rPr lang="en-US" sz="5400" dirty="0"/>
              <a:t>What is hydrology?</a:t>
            </a:r>
          </a:p>
        </p:txBody>
      </p:sp>
      <p:pic>
        <p:nvPicPr>
          <p:cNvPr id="13" name="Picture 12" descr="Wave pattern in the water">
            <a:extLst>
              <a:ext uri="{FF2B5EF4-FFF2-40B4-BE49-F238E27FC236}">
                <a16:creationId xmlns:a16="http://schemas.microsoft.com/office/drawing/2014/main" id="{B72158BC-19E4-DB02-046A-2730EADE6344}"/>
              </a:ext>
            </a:extLst>
          </p:cNvPr>
          <p:cNvPicPr>
            <a:picLocks noChangeAspect="1"/>
          </p:cNvPicPr>
          <p:nvPr/>
        </p:nvPicPr>
        <p:blipFill rotWithShape="1">
          <a:blip r:embed="rId2"/>
          <a:srcRect l="26990" r="32931" b="2"/>
          <a:stretch/>
        </p:blipFill>
        <p:spPr>
          <a:xfrm>
            <a:off x="1" y="7"/>
            <a:ext cx="3147372" cy="5143493"/>
          </a:xfrm>
          <a:prstGeom prst="rect">
            <a:avLst/>
          </a:prstGeom>
          <a:effectLst/>
        </p:spPr>
      </p:pic>
      <p:sp>
        <p:nvSpPr>
          <p:cNvPr id="3" name="Content Placeholder 2">
            <a:extLst>
              <a:ext uri="{FF2B5EF4-FFF2-40B4-BE49-F238E27FC236}">
                <a16:creationId xmlns:a16="http://schemas.microsoft.com/office/drawing/2014/main" id="{9ED2354C-62B3-7A74-7F5B-A191DE9FE953}"/>
              </a:ext>
            </a:extLst>
          </p:cNvPr>
          <p:cNvSpPr>
            <a:spLocks noGrp="1"/>
          </p:cNvSpPr>
          <p:nvPr>
            <p:ph idx="1"/>
          </p:nvPr>
        </p:nvSpPr>
        <p:spPr>
          <a:xfrm>
            <a:off x="3415301" y="1368963"/>
            <a:ext cx="5098904" cy="3195595"/>
          </a:xfrm>
        </p:spPr>
        <p:txBody>
          <a:bodyPr>
            <a:normAutofit fontScale="85000" lnSpcReduction="10000"/>
          </a:bodyPr>
          <a:lstStyle/>
          <a:p>
            <a:r>
              <a:rPr lang="en-US" b="1" dirty="0"/>
              <a:t>Hydrology</a:t>
            </a:r>
            <a:r>
              <a:rPr lang="en-US" dirty="0"/>
              <a:t> is the study of water’s movements, and how those movements affect the land surrounding them. </a:t>
            </a:r>
          </a:p>
          <a:p>
            <a:pPr lvl="1"/>
            <a:r>
              <a:rPr lang="en-US" b="1" dirty="0"/>
              <a:t>Hydro =</a:t>
            </a:r>
            <a:r>
              <a:rPr lang="en-US" dirty="0"/>
              <a:t> water &amp; </a:t>
            </a:r>
            <a:r>
              <a:rPr lang="en-US" b="1" dirty="0"/>
              <a:t>logy =</a:t>
            </a:r>
            <a:r>
              <a:rPr lang="en-US" dirty="0"/>
              <a:t> study of </a:t>
            </a:r>
          </a:p>
          <a:p>
            <a:pPr lvl="1"/>
            <a:endParaRPr lang="en-US" dirty="0"/>
          </a:p>
          <a:p>
            <a:r>
              <a:rPr lang="en-US" dirty="0"/>
              <a:t>A </a:t>
            </a:r>
            <a:r>
              <a:rPr lang="en-US" b="1" dirty="0"/>
              <a:t>hydrologist </a:t>
            </a:r>
            <a:r>
              <a:rPr lang="en-US" dirty="0"/>
              <a:t>is someone who studies hydrology. They look at erosion rates and water velocity to study how bodies of water change over time. </a:t>
            </a:r>
          </a:p>
          <a:p>
            <a:endParaRPr lang="en-US" dirty="0"/>
          </a:p>
          <a:p>
            <a:r>
              <a:rPr lang="en-US" dirty="0"/>
              <a:t>Hydrologists study previous flood data and use that to make predictions about future floods.</a:t>
            </a:r>
          </a:p>
          <a:p>
            <a:pPr marL="0" indent="0">
              <a:buNone/>
            </a:pPr>
            <a:endParaRPr lang="en-US" sz="1500" b="1" dirty="0"/>
          </a:p>
          <a:p>
            <a:endParaRPr lang="en-US" sz="1500" dirty="0"/>
          </a:p>
          <a:p>
            <a:pPr marL="0" indent="0">
              <a:buNone/>
            </a:pPr>
            <a:endParaRPr lang="en-US" sz="1500" dirty="0"/>
          </a:p>
          <a:p>
            <a:endParaRPr lang="en-US" sz="1500" dirty="0"/>
          </a:p>
        </p:txBody>
      </p:sp>
    </p:spTree>
    <p:extLst>
      <p:ext uri="{BB962C8B-B14F-4D97-AF65-F5344CB8AC3E}">
        <p14:creationId xmlns:p14="http://schemas.microsoft.com/office/powerpoint/2010/main" val="2520720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ED344-0617-1DFB-03A7-C74E9D0B8882}"/>
              </a:ext>
            </a:extLst>
          </p:cNvPr>
          <p:cNvSpPr>
            <a:spLocks noGrp="1"/>
          </p:cNvSpPr>
          <p:nvPr>
            <p:ph type="title"/>
          </p:nvPr>
        </p:nvSpPr>
        <p:spPr>
          <a:xfrm>
            <a:off x="3152274" y="246888"/>
            <a:ext cx="5509380" cy="1337310"/>
          </a:xfrm>
        </p:spPr>
        <p:txBody>
          <a:bodyPr anchor="b">
            <a:normAutofit fontScale="90000"/>
          </a:bodyPr>
          <a:lstStyle/>
          <a:p>
            <a:pPr algn="ctr"/>
            <a:r>
              <a:rPr lang="en-US" sz="4050" dirty="0"/>
              <a:t>History: </a:t>
            </a:r>
            <a:br>
              <a:rPr lang="en-US" sz="4050" dirty="0"/>
            </a:br>
            <a:r>
              <a:rPr lang="en-US" sz="4050" dirty="0"/>
              <a:t>Fargo-Moorhead Flooding</a:t>
            </a:r>
          </a:p>
        </p:txBody>
      </p:sp>
      <p:pic>
        <p:nvPicPr>
          <p:cNvPr id="4" name="Picture 3">
            <a:extLst>
              <a:ext uri="{FF2B5EF4-FFF2-40B4-BE49-F238E27FC236}">
                <a16:creationId xmlns:a16="http://schemas.microsoft.com/office/drawing/2014/main" id="{5B7B1085-E11D-7E8A-C604-2D2FE029E660}"/>
              </a:ext>
            </a:extLst>
          </p:cNvPr>
          <p:cNvPicPr>
            <a:picLocks noChangeAspect="1"/>
          </p:cNvPicPr>
          <p:nvPr/>
        </p:nvPicPr>
        <p:blipFill rotWithShape="1">
          <a:blip r:embed="rId3">
            <a:extLst>
              <a:ext uri="{28A0092B-C50C-407E-A947-70E740481C1C}">
                <a14:useLocalDpi xmlns:a14="http://schemas.microsoft.com/office/drawing/2010/main" val="0"/>
              </a:ext>
            </a:extLst>
          </a:blip>
          <a:srcRect r="2" b="21734"/>
          <a:stretch/>
        </p:blipFill>
        <p:spPr bwMode="auto">
          <a:xfrm>
            <a:off x="15" y="1"/>
            <a:ext cx="3039392" cy="51435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E009BAB4-A8CB-1E37-8BA8-AB6DBD613EA8}"/>
              </a:ext>
            </a:extLst>
          </p:cNvPr>
          <p:cNvSpPr>
            <a:spLocks noGrp="1"/>
          </p:cNvSpPr>
          <p:nvPr>
            <p:ph idx="1"/>
          </p:nvPr>
        </p:nvSpPr>
        <p:spPr>
          <a:xfrm>
            <a:off x="3152274" y="2029968"/>
            <a:ext cx="5991726" cy="3099816"/>
          </a:xfrm>
        </p:spPr>
        <p:txBody>
          <a:bodyPr>
            <a:normAutofit fontScale="92500"/>
          </a:bodyPr>
          <a:lstStyle/>
          <a:p>
            <a:pPr marL="0" indent="0">
              <a:buNone/>
            </a:pPr>
            <a:r>
              <a:rPr lang="en-US" sz="1500" dirty="0"/>
              <a:t>In 1997, the Red River reached a peak discharge of 27,800 cubic feet per second, flooding the Fargo-Moorhead area. In 2009, the Red River reached a peak discharge of 29,100 cubic feet per second.</a:t>
            </a:r>
          </a:p>
          <a:p>
            <a:pPr marL="0" indent="0">
              <a:buNone/>
            </a:pPr>
            <a:endParaRPr lang="en-US" sz="1500" dirty="0"/>
          </a:p>
          <a:p>
            <a:pPr marL="0" indent="0">
              <a:buNone/>
            </a:pPr>
            <a:r>
              <a:rPr lang="en-US" sz="1500" dirty="0"/>
              <a:t>Prediction models indicate that the discharge level for a return period of 100 years is 39,071 cubic feet per second. If a flood with this much river discharge occurs, the entire Fargo-Moorhead area will be underwater. </a:t>
            </a:r>
          </a:p>
          <a:p>
            <a:pPr marL="0" indent="0">
              <a:buNone/>
            </a:pPr>
            <a:endParaRPr lang="en-US" sz="1500" dirty="0"/>
          </a:p>
          <a:p>
            <a:pPr marL="0" indent="0">
              <a:buNone/>
            </a:pPr>
            <a:r>
              <a:rPr lang="en-US" sz="1500" dirty="0"/>
              <a:t>How can hydrologists help to mitigate the damage from a severe flood?</a:t>
            </a:r>
          </a:p>
          <a:p>
            <a:pPr marL="0" indent="0">
              <a:buNone/>
            </a:pPr>
            <a:endParaRPr lang="en-US" sz="1425" dirty="0"/>
          </a:p>
          <a:p>
            <a:pPr marL="0" indent="0">
              <a:buNone/>
            </a:pPr>
            <a:endParaRPr lang="en-US" sz="825" dirty="0"/>
          </a:p>
          <a:p>
            <a:pPr marL="0" indent="0">
              <a:buNone/>
            </a:pPr>
            <a:r>
              <a:rPr lang="en-US" sz="825" dirty="0"/>
              <a:t>Image source: Paraview </a:t>
            </a:r>
          </a:p>
          <a:p>
            <a:pPr marL="0" indent="0">
              <a:buNone/>
            </a:pPr>
            <a:endParaRPr lang="en-US" sz="1425" dirty="0"/>
          </a:p>
        </p:txBody>
      </p:sp>
    </p:spTree>
    <p:extLst>
      <p:ext uri="{BB962C8B-B14F-4D97-AF65-F5344CB8AC3E}">
        <p14:creationId xmlns:p14="http://schemas.microsoft.com/office/powerpoint/2010/main" val="4035103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DAEB0-7DC8-695B-5102-9F26EB530FBA}"/>
              </a:ext>
            </a:extLst>
          </p:cNvPr>
          <p:cNvSpPr>
            <a:spLocks noGrp="1"/>
          </p:cNvSpPr>
          <p:nvPr>
            <p:ph type="title"/>
          </p:nvPr>
        </p:nvSpPr>
        <p:spPr/>
        <p:txBody>
          <a:bodyPr/>
          <a:lstStyle/>
          <a:p>
            <a:r>
              <a:rPr lang="en-US" dirty="0"/>
              <a:t>Diversion Project</a:t>
            </a:r>
          </a:p>
        </p:txBody>
      </p:sp>
      <p:sp>
        <p:nvSpPr>
          <p:cNvPr id="3" name="Content Placeholder 2">
            <a:extLst>
              <a:ext uri="{FF2B5EF4-FFF2-40B4-BE49-F238E27FC236}">
                <a16:creationId xmlns:a16="http://schemas.microsoft.com/office/drawing/2014/main" id="{AEDD1990-91C2-ED21-152B-38166FAD02BA}"/>
              </a:ext>
            </a:extLst>
          </p:cNvPr>
          <p:cNvSpPr>
            <a:spLocks noGrp="1"/>
          </p:cNvSpPr>
          <p:nvPr>
            <p:ph idx="1"/>
          </p:nvPr>
        </p:nvSpPr>
        <p:spPr/>
        <p:txBody>
          <a:bodyPr/>
          <a:lstStyle/>
          <a:p>
            <a:r>
              <a:rPr lang="en-US" dirty="0"/>
              <a:t>Hydrologists have helped to create the river diversion project in the area, which has a total cost of approximately $3 billion. </a:t>
            </a:r>
          </a:p>
          <a:p>
            <a:endParaRPr lang="en-US" dirty="0"/>
          </a:p>
          <a:p>
            <a:r>
              <a:rPr lang="en-US" dirty="0"/>
              <a:t>How does the benefit of the diversion project outweigh the cost for our area?</a:t>
            </a:r>
          </a:p>
          <a:p>
            <a:endParaRPr lang="en-US" dirty="0"/>
          </a:p>
          <a:p>
            <a:r>
              <a:rPr lang="en-US" dirty="0"/>
              <a:t>Hydrologists have helped develop the diversion project – a channel designed to alleviate future flooding. </a:t>
            </a:r>
          </a:p>
        </p:txBody>
      </p:sp>
    </p:spTree>
    <p:extLst>
      <p:ext uri="{BB962C8B-B14F-4D97-AF65-F5344CB8AC3E}">
        <p14:creationId xmlns:p14="http://schemas.microsoft.com/office/powerpoint/2010/main" val="1374129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0E964-7796-0A4E-889C-7DB5389CCC87}"/>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229797ED-1385-8287-0DBE-8E311C0536B7}"/>
              </a:ext>
            </a:extLst>
          </p:cNvPr>
          <p:cNvSpPr>
            <a:spLocks noGrp="1"/>
          </p:cNvSpPr>
          <p:nvPr>
            <p:ph idx="1"/>
          </p:nvPr>
        </p:nvSpPr>
        <p:spPr/>
        <p:txBody>
          <a:bodyPr/>
          <a:lstStyle/>
          <a:p>
            <a:r>
              <a:rPr lang="en-US" dirty="0">
                <a:hlinkClick r:id="rId2"/>
              </a:rPr>
              <a:t>https://www.bls.gov/ooh/life-physical-and-social-science/hydrologists.htm#:~:text=in%20the%20field.-,Hydrologists%20study%20how%20water%20moves%20across%20and%20through%20the%20Earth's,or%20eventually%20reach%20the%20oceans</a:t>
            </a:r>
            <a:r>
              <a:rPr lang="en-US" dirty="0"/>
              <a:t>.</a:t>
            </a:r>
          </a:p>
          <a:p>
            <a:r>
              <a:rPr lang="en-US" dirty="0">
                <a:hlinkClick r:id="rId3"/>
              </a:rPr>
              <a:t>https://fmdiversion.gov/about/faqs/</a:t>
            </a:r>
            <a:endParaRPr lang="en-US" dirty="0"/>
          </a:p>
          <a:p>
            <a:r>
              <a:rPr lang="en-US" dirty="0">
                <a:hlinkClick r:id="rId4"/>
              </a:rPr>
              <a:t>https://waterdata.usgs.gov/monitoring-location/05054000/</a:t>
            </a:r>
            <a:r>
              <a:rPr lang="en-US" dirty="0"/>
              <a:t> </a:t>
            </a:r>
          </a:p>
        </p:txBody>
      </p:sp>
    </p:spTree>
    <p:extLst>
      <p:ext uri="{BB962C8B-B14F-4D97-AF65-F5344CB8AC3E}">
        <p14:creationId xmlns:p14="http://schemas.microsoft.com/office/powerpoint/2010/main" val="86889877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378</Words>
  <Application>Microsoft Macintosh PowerPoint</Application>
  <PresentationFormat>On-screen Show (16:9)</PresentationFormat>
  <Paragraphs>32</Paragraphs>
  <Slides>5</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Open Sans</vt:lpstr>
      <vt:lpstr>Arial</vt:lpstr>
      <vt:lpstr>Simple Light</vt:lpstr>
      <vt:lpstr>PowerPoint Presentation</vt:lpstr>
      <vt:lpstr>What is hydrology?</vt:lpstr>
      <vt:lpstr>History:  Fargo-Moorhead Flooding</vt:lpstr>
      <vt:lpstr>Diversion Project</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 Naim Chaker</dc:creator>
  <cp:lastModifiedBy>Beth McElroy</cp:lastModifiedBy>
  <cp:revision>7</cp:revision>
  <dcterms:modified xsi:type="dcterms:W3CDTF">2024-10-28T20:30:08Z</dcterms:modified>
</cp:coreProperties>
</file>