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67" r:id="rId4"/>
    <p:sldId id="268" r:id="rId5"/>
    <p:sldId id="258" r:id="rId6"/>
    <p:sldId id="269" r:id="rId7"/>
    <p:sldId id="259" r:id="rId8"/>
    <p:sldId id="261" r:id="rId9"/>
    <p:sldId id="271" r:id="rId10"/>
    <p:sldId id="270" r:id="rId11"/>
    <p:sldId id="256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43DFF-FBA7-47C4-88BF-9345157653EE}" v="5" dt="2023-09-29T19:44:35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/>
    <p:restoredTop sz="94772"/>
  </p:normalViewPr>
  <p:slideViewPr>
    <p:cSldViewPr snapToGrid="0">
      <p:cViewPr varScale="1">
        <p:scale>
          <a:sx n="119" d="100"/>
          <a:sy n="119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8246E-8831-470D-99C2-1BAF39714089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6A3F6-EA95-461E-871C-F2DACB935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7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B1784-0D3F-A487-F993-B92A06EA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6E5CE-242E-226F-A20D-1158D153F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7EB42-1B2E-2F57-B77A-6537E9AD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EBDAB-E813-1AFE-25EE-54103857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5A8C1-44D1-0F47-616E-ED5B5B09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9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DC71-D34B-92C9-5E6E-BDA0B390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E6BC2-A6BC-CAEC-81B8-8181BD06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D9415-CA0A-B877-D4FA-4D285718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6AF6-4EFF-1583-632F-66B1C932D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45939-5414-626B-C1B7-36DC3133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2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4DE558-B24A-9113-A982-2664B04E6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11B4D-CF3C-7A5D-D95A-220113DE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94DB0-1788-2C4F-28B5-9BE1375F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6C4E-217D-F5BC-319D-7C0FF19A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F4224-716D-DF77-90D0-90C9B809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47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099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891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0638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7962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7976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7070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8400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688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4E0B-15F8-570F-8674-6289B3AB4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591CF-0212-C9F0-5D40-93A7256A0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4668-D359-261B-09D5-DC00362D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00858-E2D8-E84B-7524-39E90108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CFFAC-0155-42DA-DC25-425CED80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32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693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363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664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D660-F71B-E5D9-08A9-B5B2F1466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C5B5D-1593-726A-C298-F791A38BF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36896-2476-BB6F-80C9-05A4B8D4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CD4CC-D20E-E696-2F04-E030D10D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70573-7D97-C17A-B02E-14CF4CB4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4252-8641-012D-7190-38AE9BA4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E8529-35D6-9F50-659C-E7B653D6C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A0747-C492-FA80-CEF2-20C8D2C3C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ED735-EC51-1564-80AD-4649680C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64EC2-DF25-A4C6-28D6-5FF3C5BD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5FC3B-6CD9-9121-26D7-A64C86A2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3EA76-CC1F-9D39-3648-0345FB9B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F2A05-D4EF-0B27-1114-E619A8DDB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EC91-1D94-9780-8699-AFEFD11D8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E4064-146B-6661-7693-40A487D1B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39067-28B9-8FDB-6C46-25634D3B7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571C3-AAEE-D5A9-6F67-28A843797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2E14D-71D9-84C5-AB1A-1454EFC6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7C028-8774-77D4-5417-56DB20E8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3AC2-00CA-4B0B-B927-86822039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D2690-926F-E870-C3BF-74DF6470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D336C-AD8D-2364-4B6A-326664FC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475F8-C608-CEC9-E611-6F95FE43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6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F092A-1679-0092-A395-D3DCE96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86C95-A434-0069-9B76-714CBE4A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A42A-DA8F-34E1-2A1E-340B5F1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6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F56E-62AD-B865-F0A0-B89BBA702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93F1-B3FE-7900-F8CC-6FE7B9559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E0CC5-17F7-5316-A5D7-8FD36A660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7939B-6878-A122-106B-DD33F2EB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D0924-77B3-A294-CCBE-4B872F6DB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237ED-3DA0-DA30-7DB6-1699ED86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0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990B-669A-56C5-6187-402F2588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DEDA37-D0EC-F4DE-F002-05C02746B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90705-CC44-4AEB-635B-A0065B77F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372ED-238F-5BBB-8F39-2FFCA242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7FDA2-6698-3265-BD30-CAF83769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587BE-A752-846F-3A0D-A0F61396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40093-161A-EC7F-E04A-6E053929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AD68-18DD-6016-E42B-307AEF5BB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EC04B-C152-FED1-B7BD-798193DB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128F0-E355-4D93-A248-7112B79DB9B6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BEBE5-8C73-2AEA-5618-4022182DE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53C7C-C02E-3AA3-4054-B9E11E2BC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8213B-DE19-4C12-A76D-22706623D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7970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stained-quality.com/automotive-industry-criticizes-europes-co2-reduction-targe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pa.gov/greenvehicles/light-duty-vehicle-emission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AgP9fo3f7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9r4hlk1_Z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61833" y="1"/>
            <a:ext cx="12253836" cy="72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048" y="6218234"/>
            <a:ext cx="11763904" cy="53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51" y="3560267"/>
            <a:ext cx="10900100" cy="10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50167" y="3837000"/>
            <a:ext cx="9890400" cy="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Wildfire and Car CO2 Emissions </a:t>
            </a:r>
            <a:r>
              <a:rPr lang="en-US" sz="2133" b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Student Workbook – Answer Key</a:t>
            </a:r>
            <a:endParaRPr lang="en-US" sz="2133" b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F69F9-3720-839D-39FB-FFA5F37B9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74" y="2130704"/>
            <a:ext cx="10260453" cy="12477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568F1-98D9-52DF-3914-00E9FCFE9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" b="421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49BBB-9A8C-262F-6445-E8588E9CB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Cars and Exhaust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29480-1942-46B2-AF1A-71BB2DDCD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How do emissions from cars affect our atmosphere?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D8890-398A-3431-7593-7E6750454D4C}"/>
              </a:ext>
            </a:extLst>
          </p:cNvPr>
          <p:cNvSpPr txBox="1"/>
          <p:nvPr/>
        </p:nvSpPr>
        <p:spPr>
          <a:xfrm>
            <a:off x="380144" y="6030930"/>
            <a:ext cx="108392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https://www.sustained-quality.com/automotive-industry-criticizes-europes-co2-reduction-target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Source: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https://www.epa.gov/greenvehicles/light-duty-vehicle-emissions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46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6A2E96-3F83-75E9-AE71-FB7501CE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gases released from cars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A0888-CF82-3609-1601-44A7C5EC2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Greenhouse gas (GHG) emissions</a:t>
            </a:r>
            <a:r>
              <a:rPr lang="en-US" b="1" dirty="0"/>
              <a:t>	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, 99% of the GHG released from tailpipe.</a:t>
            </a:r>
          </a:p>
          <a:p>
            <a:r>
              <a:rPr lang="en-US" dirty="0"/>
              <a:t>Stays in the atmosphere for 100 years.</a:t>
            </a:r>
          </a:p>
          <a:p>
            <a:r>
              <a:rPr lang="en-US" dirty="0"/>
              <a:t>Blankets the earth, causing it to warm, sea levels rise, glaciers melt.</a:t>
            </a:r>
          </a:p>
          <a:p>
            <a:r>
              <a:rPr lang="en-US" dirty="0"/>
              <a:t>Changing climate.</a:t>
            </a:r>
          </a:p>
          <a:p>
            <a:r>
              <a:rPr lang="en-US" dirty="0"/>
              <a:t>Can adversely affect humans with changing ecosystems.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5C58D-0761-EEBF-3DCE-AC5529046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Smog emissions (air pollution)</a:t>
            </a:r>
          </a:p>
          <a:p>
            <a:r>
              <a:rPr lang="en-US" dirty="0">
                <a:solidFill>
                  <a:srgbClr val="1B1B1B"/>
                </a:solidFill>
              </a:rPr>
              <a:t>NO</a:t>
            </a:r>
            <a:r>
              <a:rPr lang="en-US" baseline="-25000" dirty="0">
                <a:solidFill>
                  <a:srgbClr val="1B1B1B"/>
                </a:solidFill>
              </a:rPr>
              <a:t>x</a:t>
            </a:r>
            <a:r>
              <a:rPr lang="en-US" dirty="0">
                <a:solidFill>
                  <a:srgbClr val="1B1B1B"/>
                </a:solidFill>
              </a:rPr>
              <a:t> (nitrogen oxides), irritates eyes, nose, throat.</a:t>
            </a:r>
          </a:p>
          <a:p>
            <a:r>
              <a:rPr lang="en-US" dirty="0">
                <a:solidFill>
                  <a:srgbClr val="1B1B1B"/>
                </a:solidFill>
              </a:rPr>
              <a:t>Particulate matter (PM), which can get into your throat or collect on buildings.</a:t>
            </a:r>
          </a:p>
          <a:p>
            <a:r>
              <a:rPr lang="en-US" dirty="0">
                <a:solidFill>
                  <a:srgbClr val="1B1B1B"/>
                </a:solidFill>
              </a:rPr>
              <a:t>CO (carbon monoxide), colorless, odorless, but poisonous.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</a:rPr>
              <a:t> HCHO (formaldehyde), </a:t>
            </a:r>
            <a:r>
              <a:rPr lang="en-US" dirty="0">
                <a:solidFill>
                  <a:srgbClr val="1B1B1B"/>
                </a:solidFill>
              </a:rPr>
              <a:t>can irritate lungs </a:t>
            </a:r>
            <a:r>
              <a:rPr lang="en-US" b="0" i="0" dirty="0">
                <a:solidFill>
                  <a:srgbClr val="1B1B1B"/>
                </a:solidFill>
                <a:effectLst/>
              </a:rPr>
              <a:t>and is a carcinogen.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0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B307FB-BA2B-8EFB-DF54-71AD5BB3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When purchasing a vehicle, look for the emissions sticker from the EPA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A2670-1A5B-CF09-9AE6-9B88DF512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35" y="1972443"/>
            <a:ext cx="6261565" cy="4057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642D5-A9AA-E017-36E5-A62D1317B91D}"/>
              </a:ext>
            </a:extLst>
          </p:cNvPr>
          <p:cNvSpPr txBox="1"/>
          <p:nvPr/>
        </p:nvSpPr>
        <p:spPr>
          <a:xfrm>
            <a:off x="741680" y="2082800"/>
            <a:ext cx="4165600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What information does this emission sticker give you? List five items from the sticker below.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Fuel economy (miles per gallon) for both city and highway driving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Cost of fuel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Savings in fuel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Greenhouse Gas (GHG) rating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Smog rating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6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160826-95F1-098E-2544-1404E380C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447259"/>
            <a:ext cx="8305437" cy="5719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1E179-16B7-1662-F592-93BB49349C7A}"/>
              </a:ext>
            </a:extLst>
          </p:cNvPr>
          <p:cNvSpPr txBox="1"/>
          <p:nvPr/>
        </p:nvSpPr>
        <p:spPr>
          <a:xfrm>
            <a:off x="8630920" y="1028343"/>
            <a:ext cx="3032760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Turn and Talk</a:t>
            </a:r>
            <a:r>
              <a:rPr lang="en-US" dirty="0"/>
              <a:t>:</a:t>
            </a:r>
          </a:p>
          <a:p>
            <a:r>
              <a:rPr lang="en-US" dirty="0"/>
              <a:t>What are your wonderings/observations from this diagram?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Making changes to reduce vehicle emissions is a slow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Changes are being made to help the climate, reduce emissions.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What is a tier 1, 2, 3 standard? (these could be further researched)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4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forest fire with smoke and trees&#10;&#10;Description automatically generated">
            <a:extLst>
              <a:ext uri="{FF2B5EF4-FFF2-40B4-BE49-F238E27FC236}">
                <a16:creationId xmlns:a16="http://schemas.microsoft.com/office/drawing/2014/main" id="{11F4C1ED-E0C9-85E2-898F-94E47D7EE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3" r="-2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Cars on the road with smoke coming out of the air&#10;&#10;Description automatically generated">
            <a:extLst>
              <a:ext uri="{FF2B5EF4-FFF2-40B4-BE49-F238E27FC236}">
                <a16:creationId xmlns:a16="http://schemas.microsoft.com/office/drawing/2014/main" id="{289605B3-8EBE-8F26-3459-50C41D75B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6" r="-2" b="1470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E9841B-EA0C-A824-6455-686EDEBCD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4659"/>
            <a:ext cx="5019074" cy="2774088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Wildfires and Cars </a:t>
            </a:r>
            <a:r>
              <a:rPr lang="en-US" sz="5400" dirty="0">
                <a:highlight>
                  <a:srgbClr val="FFFF00"/>
                </a:highlight>
              </a:rPr>
              <a:t>KEY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96BEDC-D0EC-9E7C-7D67-5AE1F1725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87367"/>
            <a:ext cx="4917948" cy="1335024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Do they release CO</a:t>
            </a:r>
            <a:r>
              <a:rPr lang="en-US" sz="2800" baseline="-25000"/>
              <a:t>2</a:t>
            </a:r>
            <a:r>
              <a:rPr lang="en-US" sz="2800"/>
              <a:t>?</a:t>
            </a:r>
          </a:p>
          <a:p>
            <a:pPr algn="l"/>
            <a:r>
              <a:rPr lang="en-US" sz="2800"/>
              <a:t>Is one worse than the other?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13042-68E5-BDAB-8E90-3E7D2EA35E29}"/>
              </a:ext>
            </a:extLst>
          </p:cNvPr>
          <p:cNvSpPr txBox="1"/>
          <p:nvPr/>
        </p:nvSpPr>
        <p:spPr>
          <a:xfrm>
            <a:off x="81280" y="6303992"/>
            <a:ext cx="11023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https://en.wikipedia.org/wiki/Wildfire#/media/File:The_Rim_Fire_in_the_Stanislaus_National_Forest_near_in_California_began_on_Aug._17,_2013-0004.jpg</a:t>
            </a:r>
          </a:p>
          <a:p>
            <a:r>
              <a:rPr lang="en-US" sz="1200" dirty="0"/>
              <a:t>https://www.frost.com/frost-perspectives/eu-sets-100-reduction-target-in-vehicle-co2-emissions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6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E0F0-73F6-EE17-24E2-067A7E2E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62" y="96764"/>
            <a:ext cx="5032178" cy="1325563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Carbon Cycle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B612-44AA-A73C-C739-B23D3DE26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73" y="1306014"/>
            <a:ext cx="5278821" cy="1063916"/>
          </a:xfrm>
        </p:spPr>
        <p:txBody>
          <a:bodyPr/>
          <a:lstStyle/>
          <a:p>
            <a:r>
              <a:rPr lang="en-US"/>
              <a:t>Using the diagram, list how CO</a:t>
            </a:r>
            <a:r>
              <a:rPr lang="en-US" baseline="-25000"/>
              <a:t>2</a:t>
            </a:r>
            <a:r>
              <a:rPr lang="en-US"/>
              <a:t> is released and absorbed in a cycle.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D72AE-B46F-ECD4-46E0-415D599AB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673" y="-25504"/>
            <a:ext cx="6192114" cy="45821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1AC56D-DB72-4C01-4297-D88ADC2005BC}"/>
              </a:ext>
            </a:extLst>
          </p:cNvPr>
          <p:cNvCxnSpPr>
            <a:cxnSpLocks/>
          </p:cNvCxnSpPr>
          <p:nvPr/>
        </p:nvCxnSpPr>
        <p:spPr>
          <a:xfrm>
            <a:off x="38279" y="2890416"/>
            <a:ext cx="55610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3297D3-E07F-8E2E-1F29-B6BEA3301B61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2927684" y="2369930"/>
            <a:ext cx="0" cy="42145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6E1866-5FE9-7627-3833-F05DC7998437}"/>
              </a:ext>
            </a:extLst>
          </p:cNvPr>
          <p:cNvSpPr txBox="1"/>
          <p:nvPr/>
        </p:nvSpPr>
        <p:spPr>
          <a:xfrm>
            <a:off x="870233" y="2521084"/>
            <a:ext cx="156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 </a:t>
            </a:r>
            <a:r>
              <a:rPr lang="en-US"/>
              <a:t>Released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A0EE2F-2808-9341-9121-79BF0DAC68EA}"/>
              </a:ext>
            </a:extLst>
          </p:cNvPr>
          <p:cNvSpPr txBox="1"/>
          <p:nvPr/>
        </p:nvSpPr>
        <p:spPr>
          <a:xfrm>
            <a:off x="3217556" y="2473341"/>
            <a:ext cx="206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 </a:t>
            </a:r>
            <a:r>
              <a:rPr lang="en-US"/>
              <a:t>Absorbed (Sink)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99BC78-BB16-E2DF-F808-51E4AA5FB6B0}"/>
              </a:ext>
            </a:extLst>
          </p:cNvPr>
          <p:cNvSpPr txBox="1"/>
          <p:nvPr/>
        </p:nvSpPr>
        <p:spPr>
          <a:xfrm>
            <a:off x="5599358" y="4830198"/>
            <a:ext cx="616323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Why is the cycle out of balance?  What is the result of an imbalanced cycle?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From the list, we can see that the cycle is releasing much more CO</a:t>
            </a:r>
            <a:r>
              <a:rPr lang="en-US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than it is absorbing. As more CO</a:t>
            </a:r>
            <a:r>
              <a:rPr lang="en-US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is released into the atmosphere, it is causing climate change, with warmer temps, warmer ocean water, droughts AND big storms, stronger hurricanes, and more forest fires.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CC2CEE-AB55-DDC4-DD42-B3B82A8F9776}"/>
              </a:ext>
            </a:extLst>
          </p:cNvPr>
          <p:cNvSpPr txBox="1"/>
          <p:nvPr/>
        </p:nvSpPr>
        <p:spPr>
          <a:xfrm>
            <a:off x="8440433" y="4477227"/>
            <a:ext cx="4460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333333"/>
                </a:solidFill>
                <a:effectLst/>
                <a:latin typeface="Nunito Sans" pitchFamily="2" charset="0"/>
              </a:rPr>
              <a:t>The carbon cycle. (Image credit: NOAA)</a:t>
            </a:r>
            <a:endParaRPr lang="en-US"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626E26-42DC-0903-2A3C-998A511C9475}"/>
              </a:ext>
            </a:extLst>
          </p:cNvPr>
          <p:cNvSpPr txBox="1"/>
          <p:nvPr/>
        </p:nvSpPr>
        <p:spPr>
          <a:xfrm>
            <a:off x="288272" y="3098800"/>
            <a:ext cx="2556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Burning fossil fuels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Driving cars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Driving tractors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Mining/agriculture that releases CO</a:t>
            </a:r>
            <a:r>
              <a:rPr lang="en-US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in the soil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Forest fires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Volcanoes erupting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Respiration (exhale CO</a:t>
            </a:r>
            <a:r>
              <a:rPr lang="en-US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Cows chewing cud, release CH</a:t>
            </a:r>
            <a:r>
              <a:rPr lang="en-US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that converts to CO</a:t>
            </a:r>
            <a:r>
              <a:rPr lang="en-US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9181E1-ED9A-690A-D93D-A19CA56FABA9}"/>
              </a:ext>
            </a:extLst>
          </p:cNvPr>
          <p:cNvSpPr txBox="1"/>
          <p:nvPr/>
        </p:nvSpPr>
        <p:spPr>
          <a:xfrm>
            <a:off x="3217555" y="3098800"/>
            <a:ext cx="2248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COLD ocean water </a:t>
            </a:r>
          </a:p>
          <a:p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Death/decomposition</a:t>
            </a:r>
          </a:p>
          <a:p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Plants (absorb CO</a:t>
            </a:r>
            <a:r>
              <a:rPr lang="en-US" baseline="-25000">
                <a:solidFill>
                  <a:srgbClr val="FF0000"/>
                </a:solidFill>
                <a:highlight>
                  <a:srgbClr val="FFFF00"/>
                </a:highlight>
              </a:rPr>
              <a:t>2 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and release O</a:t>
            </a:r>
            <a:r>
              <a:rPr lang="en-US" baseline="-2500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577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ne graph showing the number of acres burned by wildfires in each month of the year for two different time periods.">
            <a:extLst>
              <a:ext uri="{FF2B5EF4-FFF2-40B4-BE49-F238E27FC236}">
                <a16:creationId xmlns:a16="http://schemas.microsoft.com/office/drawing/2014/main" id="{FFF70A5F-848A-33A9-5FC7-C87B42A8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" y="927575"/>
            <a:ext cx="88392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B9023-A5B6-5437-0003-BE8FA2E92D26}"/>
              </a:ext>
            </a:extLst>
          </p:cNvPr>
          <p:cNvSpPr txBox="1"/>
          <p:nvPr/>
        </p:nvSpPr>
        <p:spPr>
          <a:xfrm>
            <a:off x="142240" y="6488668"/>
            <a:ext cx="7904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Data Source: EPA website, MTBS (Monitoring Trends in Burn Severity),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F5AB3-E2EE-C428-6796-0C64050716EB}"/>
              </a:ext>
            </a:extLst>
          </p:cNvPr>
          <p:cNvSpPr txBox="1"/>
          <p:nvPr/>
        </p:nvSpPr>
        <p:spPr>
          <a:xfrm>
            <a:off x="71120" y="232688"/>
            <a:ext cx="912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Comparison of Monthly Burned Area Due to Wildfires in the US between 1984-2001 and 2002- 2020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09274-E903-DC1C-B387-4B8ECD3BEEE2}"/>
              </a:ext>
            </a:extLst>
          </p:cNvPr>
          <p:cNvSpPr txBox="1"/>
          <p:nvPr/>
        </p:nvSpPr>
        <p:spPr>
          <a:xfrm>
            <a:off x="8707120" y="1270000"/>
            <a:ext cx="3098800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Turn and Talk: Write two conclusions from the graph.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 graph shows that there is more area burned in 2002-2020 than there was from 1984-2001.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It also shows that the forest fire season in 2002-2020 is longer. It is starting earlier, with an increase in fires in February, as compared to May in the 1984-2001 line.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1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D0FB6-AEC5-DB4B-6935-1DF8EAEA5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81880" cy="1325563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Fire Management</a:t>
            </a:r>
            <a:r>
              <a:rPr lang="en-US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7A5A-C482-D162-3FAC-7F7A9FD1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635125"/>
            <a:ext cx="3403600" cy="48577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Not every fire is a wildfire. How is this diagram demonstrating a healthy forest?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Forest fires are necessary to burn the underbrush. It encourages new growth from fire-dependent seeds, and more nutritious soil. Fires help forests maintain their biodiversity.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Healthy fires do not destroy trees. They may have a burn scar, but it will not always kill the tree.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Infographic of the natural fire cycle showing how fire helps clear understory which opens up …">
            <a:extLst>
              <a:ext uri="{FF2B5EF4-FFF2-40B4-BE49-F238E27FC236}">
                <a16:creationId xmlns:a16="http://schemas.microsoft.com/office/drawing/2014/main" id="{1509C56B-7728-447D-AD3E-30747119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64" y="1635125"/>
            <a:ext cx="801052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8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B940-8A8C-471F-EF83-D506676B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802640"/>
            <a:ext cx="10739120" cy="6096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C00000"/>
                </a:solidFill>
              </a:rPr>
              <a:t>Forest Management: The Story of the 1988 Yellowstone Fire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B77D3-A618-8724-3428-80E49EEA6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1612264"/>
            <a:ext cx="10515600" cy="5245735"/>
          </a:xfrm>
        </p:spPr>
        <p:txBody>
          <a:bodyPr>
            <a:normAutofit/>
          </a:bodyPr>
          <a:lstStyle/>
          <a:p>
            <a:r>
              <a:rPr lang="en-US" sz="2400" dirty="0"/>
              <a:t>Answer the questions while watching the video: </a:t>
            </a:r>
            <a:r>
              <a:rPr lang="en-US" sz="1800" dirty="0">
                <a:hlinkClick r:id="rId2"/>
              </a:rPr>
              <a:t>https://www.youtube.com/watch?v=CAgP9fo3f7s</a:t>
            </a:r>
            <a:r>
              <a:rPr lang="en-US" sz="1800" dirty="0"/>
              <a:t> </a:t>
            </a:r>
          </a:p>
          <a:p>
            <a:pPr marL="514350" indent="-514350">
              <a:buAutoNum type="arabicPeriod"/>
            </a:pPr>
            <a:r>
              <a:rPr lang="en-US" sz="2000" dirty="0"/>
              <a:t>Why did park officials originally just let the fires burn in Yellowstone?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Since 1972, fires would just burn out from years of data.</a:t>
            </a:r>
          </a:p>
          <a:p>
            <a:pPr marL="514350" indent="-514350">
              <a:buAutoNum type="arabicPeriod"/>
            </a:pPr>
            <a:r>
              <a:rPr lang="en-US" sz="2000" dirty="0"/>
              <a:t>On July 21, 1988, what did park officials decide to do about the fire?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The fires kept burning and they were getting out of control.</a:t>
            </a:r>
          </a:p>
          <a:p>
            <a:pPr marL="514350" indent="-514350">
              <a:buAutoNum type="arabicPeriod"/>
            </a:pPr>
            <a:r>
              <a:rPr lang="en-US" sz="2000" dirty="0"/>
              <a:t>What was a result of the hugely popular Smokey the Bear campaign?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Tons of underbrush built up, setting the stage for huge fires, then in 1988, it was dry and windy.</a:t>
            </a:r>
          </a:p>
          <a:p>
            <a:pPr marL="514350" indent="-514350">
              <a:buAutoNum type="arabicPeriod"/>
            </a:pPr>
            <a:r>
              <a:rPr lang="en-US" sz="2000" dirty="0"/>
              <a:t>What finally put out the fires?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A quarter inch of snow!</a:t>
            </a:r>
          </a:p>
          <a:p>
            <a:pPr marL="514350" indent="-514350">
              <a:buAutoNum type="arabicPeriod"/>
            </a:pPr>
            <a:r>
              <a:rPr lang="en-US" sz="2000" dirty="0"/>
              <a:t>After the fires, how did the park change?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Plants began to grow, bison were having babies, lodgepole pines require fire to open the cones for new trees to grow, but can be a slow process, taking 200-300 years for the lodgepole pines to grow to full height.</a:t>
            </a:r>
          </a:p>
          <a:p>
            <a:pPr marL="514350" indent="-514350">
              <a:buAutoNum type="arabicPeriod"/>
            </a:pPr>
            <a:r>
              <a:rPr lang="en-US" sz="2000" dirty="0"/>
              <a:t>Why is letting some fires burn no longer an option in some places?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There are many populated areas, so saving people and homes that are threatened by fire is imperative.</a:t>
            </a:r>
          </a:p>
          <a:p>
            <a:pPr marL="514350" indent="-51435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8215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8F75B2-6876-5E98-C088-B115670C4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0" r="1" b="10043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D62B4B-DB2B-CF3A-4D44-D4E75B4AB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71" b="12973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7D438-CA23-74F4-944B-EEA91577C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0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AA9F0-50B3-FC8D-B10E-7C83B1F009D4}"/>
              </a:ext>
            </a:extLst>
          </p:cNvPr>
          <p:cNvSpPr txBox="1"/>
          <p:nvPr/>
        </p:nvSpPr>
        <p:spPr>
          <a:xfrm>
            <a:off x="6350000" y="2611120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Secondary succession in action!</a:t>
            </a:r>
          </a:p>
        </p:txBody>
      </p:sp>
    </p:spTree>
    <p:extLst>
      <p:ext uri="{BB962C8B-B14F-4D97-AF65-F5344CB8AC3E}">
        <p14:creationId xmlns:p14="http://schemas.microsoft.com/office/powerpoint/2010/main" val="264691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000F-7CB7-6E0C-E5E1-C83FA78B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Climate Change and Fire (Positive Feedback)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AE47D-1407-0B1C-C66D-36B152D02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682"/>
            <a:ext cx="10515600" cy="4351338"/>
          </a:xfrm>
        </p:spPr>
        <p:txBody>
          <a:bodyPr/>
          <a:lstStyle/>
          <a:p>
            <a:r>
              <a:rPr lang="en-US" dirty="0"/>
              <a:t>How does changing the climate impacting wildfires?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23998-C64C-D774-5190-013A39FDB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26" y="4150288"/>
            <a:ext cx="2489721" cy="91764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A7D0C0-C3D0-6D89-C4AE-1942557B7063}"/>
              </a:ext>
            </a:extLst>
          </p:cNvPr>
          <p:cNvCxnSpPr>
            <a:cxnSpLocks/>
          </p:cNvCxnSpPr>
          <p:nvPr/>
        </p:nvCxnSpPr>
        <p:spPr>
          <a:xfrm flipV="1">
            <a:off x="2631098" y="3310414"/>
            <a:ext cx="1669369" cy="7049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93F3F7-5856-92F2-A4F4-CC6EA1E412EF}"/>
              </a:ext>
            </a:extLst>
          </p:cNvPr>
          <p:cNvSpPr txBox="1"/>
          <p:nvPr/>
        </p:nvSpPr>
        <p:spPr>
          <a:xfrm>
            <a:off x="4583433" y="2781376"/>
            <a:ext cx="20726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_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CO2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 in the atmosphere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A62B3-A8BC-2091-8513-C2498F618CFF}"/>
              </a:ext>
            </a:extLst>
          </p:cNvPr>
          <p:cNvSpPr txBox="1"/>
          <p:nvPr/>
        </p:nvSpPr>
        <p:spPr>
          <a:xfrm>
            <a:off x="8386323" y="3613666"/>
            <a:ext cx="20726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does what to the temperature?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Temps rise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65248-9A05-E4DD-4CC1-AE642C5AE996}"/>
              </a:ext>
            </a:extLst>
          </p:cNvPr>
          <p:cNvSpPr txBox="1"/>
          <p:nvPr/>
        </p:nvSpPr>
        <p:spPr>
          <a:xfrm>
            <a:off x="6507607" y="5433116"/>
            <a:ext cx="267403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the leads to what type of weather conditions?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Drier/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drough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t conditions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01C5F-D647-AC1E-EFA9-6F37188E84CA}"/>
              </a:ext>
            </a:extLst>
          </p:cNvPr>
          <p:cNvSpPr txBox="1"/>
          <p:nvPr/>
        </p:nvSpPr>
        <p:spPr>
          <a:xfrm>
            <a:off x="3264147" y="5457275"/>
            <a:ext cx="207264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there are more droughts, there will be more __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FIRES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79795A-25BE-3B39-FEFA-23BDD9C1B174}"/>
              </a:ext>
            </a:extLst>
          </p:cNvPr>
          <p:cNvCxnSpPr>
            <a:cxnSpLocks/>
          </p:cNvCxnSpPr>
          <p:nvPr/>
        </p:nvCxnSpPr>
        <p:spPr>
          <a:xfrm>
            <a:off x="7175111" y="3313566"/>
            <a:ext cx="1198880" cy="4072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88E56D-308E-4195-9EC2-C76DD6B3668D}"/>
              </a:ext>
            </a:extLst>
          </p:cNvPr>
          <p:cNvCxnSpPr>
            <a:cxnSpLocks/>
          </p:cNvCxnSpPr>
          <p:nvPr/>
        </p:nvCxnSpPr>
        <p:spPr>
          <a:xfrm flipH="1">
            <a:off x="8547099" y="4609108"/>
            <a:ext cx="634546" cy="7089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BB2C4D-D519-7FDB-466E-2008C77EA308}"/>
              </a:ext>
            </a:extLst>
          </p:cNvPr>
          <p:cNvCxnSpPr>
            <a:cxnSpLocks/>
          </p:cNvCxnSpPr>
          <p:nvPr/>
        </p:nvCxnSpPr>
        <p:spPr>
          <a:xfrm flipH="1">
            <a:off x="5366205" y="5840354"/>
            <a:ext cx="87782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B96AFD-DC7F-4F1D-2BAC-4C0CBC405657}"/>
              </a:ext>
            </a:extLst>
          </p:cNvPr>
          <p:cNvCxnSpPr>
            <a:cxnSpLocks/>
          </p:cNvCxnSpPr>
          <p:nvPr/>
        </p:nvCxnSpPr>
        <p:spPr>
          <a:xfrm flipH="1" flipV="1">
            <a:off x="2631098" y="5202865"/>
            <a:ext cx="558459" cy="610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546FEA-F58C-B725-7DAD-7152731FC4BE}"/>
              </a:ext>
            </a:extLst>
          </p:cNvPr>
          <p:cNvSpPr txBox="1"/>
          <p:nvPr/>
        </p:nvSpPr>
        <p:spPr>
          <a:xfrm>
            <a:off x="401354" y="3222039"/>
            <a:ext cx="2289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trees burn, what do they release?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CO2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992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593E6-C249-88F6-7FF1-E29492BE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0" y="243839"/>
            <a:ext cx="4587240" cy="874395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Wildfire Evacuation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029C-794C-520D-2CEC-234F3F6D5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8234"/>
            <a:ext cx="10845800" cy="5384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1. Write five observations about the mass evacuation.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It was very chaotic. People didn’t know where to go, traffic jams as people tried to evacuate.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Fire is everywhere, moving very fast. An inferno.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It killed 90 people and destroyed 19,000 buildings, businesses, and homes in just a few hours. 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It was dark; the smoke blocked the sun.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Some people gave up and tried to walk out, but there wasn’t anywhere to go until a firefighter picked them up.</a:t>
            </a:r>
          </a:p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Firefighters kept going back into the fire to save people.</a:t>
            </a:r>
          </a:p>
          <a:p>
            <a:pPr marL="0" indent="0">
              <a:buNone/>
            </a:pPr>
            <a:r>
              <a:rPr lang="en-US" sz="2400" dirty="0"/>
              <a:t>2. How did the fire start?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Campfire</a:t>
            </a:r>
          </a:p>
          <a:p>
            <a:pPr marL="0" indent="0">
              <a:buNone/>
            </a:pPr>
            <a:r>
              <a:rPr lang="en-US" sz="2400" dirty="0"/>
              <a:t>3. What factors made the Paradise fire and extreme wildfire in California?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40 mph winds from the north, growing an acre (one football field) every second 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5 years of drought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Vegetation is very dry</a:t>
            </a:r>
          </a:p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Temperatures are increasing</a:t>
            </a:r>
          </a:p>
          <a:p>
            <a:pPr marL="0" indent="0">
              <a:buNone/>
            </a:pPr>
            <a:r>
              <a:rPr lang="en-US" sz="2400" dirty="0"/>
              <a:t>4. How many acres were consumed in 12 hours?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153,300 acres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AFDFE-A888-F0E7-E203-0D307E705450}"/>
              </a:ext>
            </a:extLst>
          </p:cNvPr>
          <p:cNvSpPr txBox="1"/>
          <p:nvPr/>
        </p:nvSpPr>
        <p:spPr>
          <a:xfrm>
            <a:off x="5598160" y="243839"/>
            <a:ext cx="5902960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Stop at 7:43      </a:t>
            </a:r>
            <a:r>
              <a:rPr lang="en-US" sz="1600">
                <a:hlinkClick r:id="rId2"/>
              </a:rPr>
              <a:t>https://www.youtube.com/watch?v=Y9r4hlk1_Zg</a:t>
            </a:r>
            <a:endParaRPr lang="en-US" sz="1600"/>
          </a:p>
          <a:p>
            <a:r>
              <a:rPr lang="en-US" sz="1800" i="1">
                <a:solidFill>
                  <a:srgbClr val="0F0F0F"/>
                </a:solidFill>
              </a:rPr>
              <a:t>60 Minutes Rewind--</a:t>
            </a:r>
            <a:r>
              <a:rPr lang="en-US" sz="1800" i="1">
                <a:solidFill>
                  <a:srgbClr val="0F0F0F"/>
                </a:solidFill>
                <a:effectLst/>
              </a:rPr>
              <a:t>Paradise Lost: Inside California's Camp Fire, 60 Minutes' 2018 report</a:t>
            </a:r>
          </a:p>
        </p:txBody>
      </p:sp>
    </p:spTree>
    <p:extLst>
      <p:ext uri="{BB962C8B-B14F-4D97-AF65-F5344CB8AC3E}">
        <p14:creationId xmlns:p14="http://schemas.microsoft.com/office/powerpoint/2010/main" val="385255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1182</Words>
  <Application>Microsoft Macintosh PowerPoint</Application>
  <PresentationFormat>Widescreen</PresentationFormat>
  <Paragraphs>109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Avenir Next LT Pro</vt:lpstr>
      <vt:lpstr>Calibri</vt:lpstr>
      <vt:lpstr>Calibri Light</vt:lpstr>
      <vt:lpstr>Nunito Sans</vt:lpstr>
      <vt:lpstr>Open Sans</vt:lpstr>
      <vt:lpstr>Office Theme</vt:lpstr>
      <vt:lpstr>Simple Light</vt:lpstr>
      <vt:lpstr>PowerPoint Presentation</vt:lpstr>
      <vt:lpstr>Wildfires and Cars KEY</vt:lpstr>
      <vt:lpstr>Carbon Cycle Review</vt:lpstr>
      <vt:lpstr>PowerPoint Presentation</vt:lpstr>
      <vt:lpstr>Fire Management </vt:lpstr>
      <vt:lpstr>Forest Management: The Story of the 1988 Yellowstone Fire </vt:lpstr>
      <vt:lpstr>PowerPoint Presentation</vt:lpstr>
      <vt:lpstr>Climate Change and Fire (Positive Feedback) </vt:lpstr>
      <vt:lpstr>Wildfire Evacuation </vt:lpstr>
      <vt:lpstr>Cars and Exhaust</vt:lpstr>
      <vt:lpstr>TWO types of gases released from cars</vt:lpstr>
      <vt:lpstr>When purchasing a vehicle, look for the emissions sticker from the EPA </vt:lpstr>
      <vt:lpstr>PowerPoint Presentation</vt:lpstr>
    </vt:vector>
  </TitlesOfParts>
  <Company>West Fargo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1: Forest Management</dc:title>
  <dc:creator>Wold, Jill</dc:creator>
  <cp:lastModifiedBy>Beth McElroy</cp:lastModifiedBy>
  <cp:revision>15</cp:revision>
  <dcterms:created xsi:type="dcterms:W3CDTF">2023-06-07T14:30:59Z</dcterms:created>
  <dcterms:modified xsi:type="dcterms:W3CDTF">2024-12-12T20:29:22Z</dcterms:modified>
</cp:coreProperties>
</file>