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4" r:id="rId6"/>
    <p:sldId id="260" r:id="rId7"/>
    <p:sldId id="275" r:id="rId8"/>
    <p:sldId id="276" r:id="rId9"/>
    <p:sldId id="277" r:id="rId10"/>
    <p:sldId id="261" r:id="rId11"/>
    <p:sldId id="262" r:id="rId12"/>
    <p:sldId id="263" r:id="rId13"/>
    <p:sldId id="278" r:id="rId14"/>
    <p:sldId id="279" r:id="rId15"/>
    <p:sldId id="280" r:id="rId16"/>
    <p:sldId id="281" r:id="rId17"/>
    <p:sldId id="282" r:id="rId18"/>
    <p:sldId id="285" r:id="rId19"/>
    <p:sldId id="267" r:id="rId20"/>
    <p:sldId id="28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4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73E12-A549-4835-9B7E-92D337F2BE2D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BE67F-D5A0-4D76-A6C8-66E311669B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2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6286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2685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2370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/>
              <a:t>4/18/25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3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4529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6499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2547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1350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4013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0031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7179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4286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661989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g"/><Relationship Id="rId7" Type="http://schemas.openxmlformats.org/officeDocument/2006/relationships/hyperlink" Target="https://shopinde.com/product/7746?v=15646" TargetMode="Externa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FEoHMAjFrUU?feature=oembed" TargetMode="External"/><Relationship Id="rId6" Type="http://schemas.openxmlformats.org/officeDocument/2006/relationships/image" Target="../media/image7.png"/><Relationship Id="rId5" Type="http://schemas.openxmlformats.org/officeDocument/2006/relationships/hyperlink" Target="https://unsplash.com/s/photos/braces?utm_source=unsplash&amp;utm_medium=referral&amp;utm_content=creditCopyText" TargetMode="External"/><Relationship Id="rId4" Type="http://schemas.openxmlformats.org/officeDocument/2006/relationships/hyperlink" Target="https://unsplash.com/ja/@atikahakhtar?utm_source=unsplash&amp;utm_medium=referral&amp;utm_content=creditCopyText" TargetMode="External"/><Relationship Id="rId9" Type="http://schemas.openxmlformats.org/officeDocument/2006/relationships/hyperlink" Target="https://www.nasa.gov/feature/glenn/2019/memory-metals-are-shaping-the-evolution-of-avia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.download.wjec.co.uk.s3.amazonaws.com/vtc/2016-17/16-17_1-4/website/category/2/shape-memory-alloys-sma/index.html" TargetMode="Externa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KLpCrfBO_e4?feature=oembe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ommons.wikimedia.org/w/index.php?curid=12864809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61833" y="1"/>
            <a:ext cx="12253836" cy="725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r="24183" b="3047"/>
          <a:stretch/>
        </p:blipFill>
        <p:spPr>
          <a:xfrm>
            <a:off x="214048" y="6218235"/>
            <a:ext cx="8919067" cy="52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951" y="3560267"/>
            <a:ext cx="10900100" cy="10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150167" y="3837000"/>
            <a:ext cx="9890400" cy="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Investigations With Nitinol: The Metal With Shape Memory!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Introduction and Motivation</a:t>
            </a:r>
            <a:endParaRPr kumimoji="0" sz="213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F69F9-3720-839D-39FB-FFA5F37B9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713" y="2130704"/>
            <a:ext cx="10260453" cy="1247793"/>
          </a:xfrm>
          <a:prstGeom prst="rect">
            <a:avLst/>
          </a:prstGeom>
        </p:spPr>
      </p:pic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EBB5CBC-9DD5-9C01-F765-096A790196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0123" y="6041261"/>
            <a:ext cx="2440365" cy="8039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11C40-D8F2-4E8D-BFC0-C4207F55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Structure of Metals and Alloys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903D-E5AE-4A80-A8CF-5E1DBAF1A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379" y="1852519"/>
            <a:ext cx="5872421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Metals have a specific repeating micro-structure called a unit cell.</a:t>
            </a:r>
          </a:p>
          <a:p>
            <a:r>
              <a:rPr lang="en-US" sz="2400" dirty="0"/>
              <a:t>Unit cells have lattice points that show the position of each of the atoms.</a:t>
            </a:r>
          </a:p>
          <a:p>
            <a:r>
              <a:rPr lang="en-US" sz="2400" dirty="0"/>
              <a:t>One type of unit cell pattern is called a simple cubic structure.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64F7B-423A-4B12-8E3F-95D4D0881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46" y="1852519"/>
            <a:ext cx="4715533" cy="2467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B313E4-C68D-4F8F-A823-ED2E750C1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46" y="4481668"/>
            <a:ext cx="4715533" cy="178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3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66FD-B07F-48DB-BEB6-0DE0271D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Microscopic and Macroscopic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647F9-AD9B-4009-BA72-7DE676DD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76" y="1253331"/>
            <a:ext cx="6152349" cy="43513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regular arrangement of the simple cubic structure is reflected on the macroscopic level.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Macroscopic properties such as strength of metals are due to features of the microscopic arrangement.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size of atoms, arrangement of atoms, and distance to other atoms all affect macroscopic properties such as strength.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DC9EF-1516-4540-AD7C-3A203A126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951" y="1825625"/>
            <a:ext cx="4648849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61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AC7DC-3671-46D8-A02D-A4F4CA6C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Structure of Nitinol (NiTi)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6FABD-5E40-4117-8EF4-4609EAD4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39" y="1253331"/>
            <a:ext cx="11078497" cy="43513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 macroscopic changes in the shape of NiTi are due to microscopic changes in its structure.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 NiTi structure in a straight wire starts as a cubic structure called austenite and changes to a squished cube structure called martensite.</a:t>
            </a:r>
          </a:p>
        </p:txBody>
      </p:sp>
      <p:pic>
        <p:nvPicPr>
          <p:cNvPr id="1026" name="Picture 2" descr="(a) Phase transition behavior of SMAs, adapted with permission from [18], Elsevier, 2016. (b) Activation cycle of SMAs under the influence of temperature, adapted with permission from [19], IEEE, 2014. (Note: Af = Austenite finish temperature, As = Austenite start temperature, Ms = Martensite start temperature, and Mf = Martensite finish temperature).">
            <a:extLst>
              <a:ext uri="{FF2B5EF4-FFF2-40B4-BE49-F238E27FC236}">
                <a16:creationId xmlns:a16="http://schemas.microsoft.com/office/drawing/2014/main" id="{7E72973A-EBE8-4179-B9D5-0827D0F1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347" y="3599761"/>
            <a:ext cx="6851105" cy="27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40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C51A-FDEE-496D-B75F-193A9CD4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Changes in NiTi Microstructure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6768A-F14E-4333-B762-0AAA01611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Let’s walk through the demonstration from the beginning of class and discuss the changes that occurred in the macroscopic, along with the changes in the microscopic.</a:t>
            </a:r>
          </a:p>
          <a:p>
            <a:endParaRPr lang="en-US" dirty="0"/>
          </a:p>
        </p:txBody>
      </p:sp>
      <p:pic>
        <p:nvPicPr>
          <p:cNvPr id="1026" name="Picture 2" descr="NiTi structure: (a) austenite B2 structure; (b) martensite ...">
            <a:extLst>
              <a:ext uri="{FF2B5EF4-FFF2-40B4-BE49-F238E27FC236}">
                <a16:creationId xmlns:a16="http://schemas.microsoft.com/office/drawing/2014/main" id="{762E4184-6195-4887-895E-864244451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06" y="2027330"/>
            <a:ext cx="6456387" cy="199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C3F110-45E4-4EB7-855A-B46AF7127B84}"/>
              </a:ext>
            </a:extLst>
          </p:cNvPr>
          <p:cNvSpPr txBox="1"/>
          <p:nvPr/>
        </p:nvSpPr>
        <p:spPr>
          <a:xfrm>
            <a:off x="2603346" y="1443318"/>
            <a:ext cx="234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Austenite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A8B77-80A1-4BA4-BE92-6132ABF8876B}"/>
              </a:ext>
            </a:extLst>
          </p:cNvPr>
          <p:cNvSpPr txBox="1"/>
          <p:nvPr/>
        </p:nvSpPr>
        <p:spPr>
          <a:xfrm>
            <a:off x="6405281" y="1429871"/>
            <a:ext cx="234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Martensite</a:t>
            </a:r>
          </a:p>
        </p:txBody>
      </p:sp>
    </p:spTree>
    <p:extLst>
      <p:ext uri="{BB962C8B-B14F-4D97-AF65-F5344CB8AC3E}">
        <p14:creationId xmlns:p14="http://schemas.microsoft.com/office/powerpoint/2010/main" val="800501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2DD3-6040-4BBD-AC27-1D15ECE6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Changes in NiTi Microstructure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79FE16-1294-4B99-97E7-68C1E2D34A04}"/>
              </a:ext>
            </a:extLst>
          </p:cNvPr>
          <p:cNvSpPr txBox="1"/>
          <p:nvPr/>
        </p:nvSpPr>
        <p:spPr>
          <a:xfrm>
            <a:off x="5392270" y="2882247"/>
            <a:ext cx="61228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we started the demonstration, what did the metal look like?</a:t>
            </a:r>
          </a:p>
          <a:p>
            <a:endParaRPr lang="en-US" sz="2800" dirty="0"/>
          </a:p>
          <a:p>
            <a:r>
              <a:rPr lang="en-US" sz="2800" dirty="0"/>
              <a:t>What is the temperature of the metal?</a:t>
            </a:r>
          </a:p>
          <a:p>
            <a:endParaRPr lang="en-US" sz="2800" dirty="0"/>
          </a:p>
          <a:p>
            <a:r>
              <a:rPr lang="en-US" sz="2800" dirty="0"/>
              <a:t>Are there any stresses on the metal?</a:t>
            </a:r>
          </a:p>
          <a:p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3EDFF-9785-4AD1-B662-33607B4BC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32" y="2868800"/>
            <a:ext cx="4132392" cy="3528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5ED20D-285E-D476-D295-C247DC722B0D}"/>
              </a:ext>
            </a:extLst>
          </p:cNvPr>
          <p:cNvSpPr txBox="1"/>
          <p:nvPr/>
        </p:nvSpPr>
        <p:spPr>
          <a:xfrm>
            <a:off x="987131" y="1690688"/>
            <a:ext cx="4620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Microscopic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6C0AE-B100-BC0C-86F1-D3B86531E2F9}"/>
              </a:ext>
            </a:extLst>
          </p:cNvPr>
          <p:cNvSpPr txBox="1"/>
          <p:nvPr/>
        </p:nvSpPr>
        <p:spPr>
          <a:xfrm>
            <a:off x="6078067" y="1690688"/>
            <a:ext cx="4751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Macroscopic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6329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2DD3-6040-4BBD-AC27-1D15ECE6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Changes in NiTi Microstructure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F0819E-B5BB-4E7A-B446-3E1D14270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9" y="2789040"/>
            <a:ext cx="4081791" cy="3642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7E5F0D-01AC-4906-A95E-0A27FA6D771E}"/>
              </a:ext>
            </a:extLst>
          </p:cNvPr>
          <p:cNvSpPr txBox="1"/>
          <p:nvPr/>
        </p:nvSpPr>
        <p:spPr>
          <a:xfrm>
            <a:off x="5607761" y="3016251"/>
            <a:ext cx="61228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 the end of the demonstration, what did the metal look like?</a:t>
            </a:r>
          </a:p>
          <a:p>
            <a:endParaRPr lang="en-US" sz="2800" dirty="0"/>
          </a:p>
          <a:p>
            <a:r>
              <a:rPr lang="en-US" sz="2800" dirty="0"/>
              <a:t>What is the temperature of the metal?</a:t>
            </a:r>
          </a:p>
          <a:p>
            <a:endParaRPr lang="en-US" sz="2800" dirty="0"/>
          </a:p>
          <a:p>
            <a:r>
              <a:rPr lang="en-US" sz="2800" dirty="0"/>
              <a:t>Are there any stresses on the metal?</a:t>
            </a:r>
          </a:p>
          <a:p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0DBC08-8101-4855-B84B-1647FC336A1B}"/>
              </a:ext>
            </a:extLst>
          </p:cNvPr>
          <p:cNvSpPr txBox="1"/>
          <p:nvPr/>
        </p:nvSpPr>
        <p:spPr>
          <a:xfrm>
            <a:off x="987131" y="1690688"/>
            <a:ext cx="4620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Microscopic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7E18D6-3838-4237-86E4-89E69C42DFBE}"/>
              </a:ext>
            </a:extLst>
          </p:cNvPr>
          <p:cNvSpPr txBox="1"/>
          <p:nvPr/>
        </p:nvSpPr>
        <p:spPr>
          <a:xfrm>
            <a:off x="6078067" y="1690688"/>
            <a:ext cx="4751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Macroscopic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668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2DD3-6040-4BBD-AC27-1D15ECE6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Changes in NiTi Microstructure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79FE16-1294-4B99-97E7-68C1E2D34A04}"/>
              </a:ext>
            </a:extLst>
          </p:cNvPr>
          <p:cNvSpPr txBox="1"/>
          <p:nvPr/>
        </p:nvSpPr>
        <p:spPr>
          <a:xfrm>
            <a:off x="5392270" y="2882247"/>
            <a:ext cx="61228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we started the demonstration, what did the metal look like?</a:t>
            </a:r>
          </a:p>
          <a:p>
            <a:endParaRPr lang="en-US" sz="2800" dirty="0"/>
          </a:p>
          <a:p>
            <a:r>
              <a:rPr lang="en-US" sz="2800" dirty="0"/>
              <a:t>What is the temperature of the metal?</a:t>
            </a:r>
          </a:p>
          <a:p>
            <a:endParaRPr lang="en-US" sz="2800" dirty="0"/>
          </a:p>
          <a:p>
            <a:r>
              <a:rPr lang="en-US" sz="2800" dirty="0"/>
              <a:t>Are there any stresses on the metal?</a:t>
            </a:r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4A13A1-3E24-4319-8CA3-DB941B1A6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3" y="2789040"/>
            <a:ext cx="4081791" cy="36424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81F98B-2686-1B99-8E21-72268D083522}"/>
              </a:ext>
            </a:extLst>
          </p:cNvPr>
          <p:cNvSpPr txBox="1"/>
          <p:nvPr/>
        </p:nvSpPr>
        <p:spPr>
          <a:xfrm>
            <a:off x="987131" y="1690688"/>
            <a:ext cx="4620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Microscopic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4142B-0922-2B29-6451-5C3CED731DDD}"/>
              </a:ext>
            </a:extLst>
          </p:cNvPr>
          <p:cNvSpPr txBox="1"/>
          <p:nvPr/>
        </p:nvSpPr>
        <p:spPr>
          <a:xfrm>
            <a:off x="6078067" y="1690688"/>
            <a:ext cx="4751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Macroscopic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2023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2DD3-6040-4BBD-AC27-1D15ECE6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Changes in NiTi Microstructure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7E5F0D-01AC-4906-A95E-0A27FA6D771E}"/>
              </a:ext>
            </a:extLst>
          </p:cNvPr>
          <p:cNvSpPr txBox="1"/>
          <p:nvPr/>
        </p:nvSpPr>
        <p:spPr>
          <a:xfrm>
            <a:off x="5607761" y="3016251"/>
            <a:ext cx="61228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 the end of the demonstration, what did the metal look like?</a:t>
            </a:r>
          </a:p>
          <a:p>
            <a:endParaRPr lang="en-US" sz="2800" dirty="0"/>
          </a:p>
          <a:p>
            <a:r>
              <a:rPr lang="en-US" sz="2800" dirty="0"/>
              <a:t>What is the temperature of the metal?</a:t>
            </a:r>
          </a:p>
          <a:p>
            <a:endParaRPr lang="en-US" sz="2800" dirty="0"/>
          </a:p>
          <a:p>
            <a:r>
              <a:rPr lang="en-US" sz="2800" dirty="0"/>
              <a:t>Are there any stresses on the metal?</a:t>
            </a:r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6E7C64-43CF-4F80-B5D0-15B6A35E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32" y="2868800"/>
            <a:ext cx="4132392" cy="3528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4BD9FF-8945-1A3C-E11A-95FC105DA793}"/>
              </a:ext>
            </a:extLst>
          </p:cNvPr>
          <p:cNvSpPr txBox="1"/>
          <p:nvPr/>
        </p:nvSpPr>
        <p:spPr>
          <a:xfrm>
            <a:off x="987131" y="1690688"/>
            <a:ext cx="4620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Microscopic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9218B5-D368-0E97-CFC1-9BAC505CA6FA}"/>
              </a:ext>
            </a:extLst>
          </p:cNvPr>
          <p:cNvSpPr txBox="1"/>
          <p:nvPr/>
        </p:nvSpPr>
        <p:spPr>
          <a:xfrm>
            <a:off x="6078067" y="1690688"/>
            <a:ext cx="4751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Macroscopic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4832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B07F-FCAE-4A99-B2EE-981870C3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Design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5D431-4175-40FB-B035-E72BA7451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Design a device that performs a mechanical task using the shape memory properties of NiTi.</a:t>
            </a:r>
          </a:p>
          <a:p>
            <a:pPr lvl="1"/>
            <a:r>
              <a:rPr lang="en-US" sz="2400" dirty="0"/>
              <a:t>You can use any of the following materials: paper, scissors tape, glue, stapler, other small objects, and power supply with alligator clips. </a:t>
            </a:r>
          </a:p>
          <a:p>
            <a:endParaRPr lang="en-US" sz="2400" b="1" u="sng" dirty="0"/>
          </a:p>
          <a:p>
            <a:r>
              <a:rPr lang="en-US" sz="2400" b="1" u="sng" dirty="0"/>
              <a:t>The goal of this task is to create a working design that performs a mechanical task with NiTi.</a:t>
            </a:r>
          </a:p>
          <a:p>
            <a:endParaRPr lang="en-US" sz="2400" b="1" u="sng" dirty="0"/>
          </a:p>
          <a:p>
            <a:r>
              <a:rPr lang="en-US" sz="2400" dirty="0"/>
              <a:t>You will use the engineering design process to create your prototype.</a:t>
            </a:r>
          </a:p>
        </p:txBody>
      </p:sp>
    </p:spTree>
    <p:extLst>
      <p:ext uri="{BB962C8B-B14F-4D97-AF65-F5344CB8AC3E}">
        <p14:creationId xmlns:p14="http://schemas.microsoft.com/office/powerpoint/2010/main" val="2948239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45E88A-0BA8-4246-AE70-1B549A03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Procedure: Mechanical Design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23EF51-ED69-4BC0-84BE-29975326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Make a small pocket out of paper and tape to hold pennies.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Loop into or run the wire through the paper pocket.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Tape the wire to a lab table surface, allowing it to hang off the edge.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Add a few pennies to the pocket, causing it to droop down below the table surface.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Connect the alligator clips to each end of your wire.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Turn on the power supply to cause your design to move and lift.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6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6F8F-4DDF-4C1E-B531-23C7CB5F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Nitinol: A Shape Memory Alloy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C99-5BDE-43ED-96B5-93EC7852F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151399"/>
            <a:ext cx="11360800" cy="5113233"/>
          </a:xfrm>
        </p:spPr>
        <p:txBody>
          <a:bodyPr>
            <a:noAutofit/>
          </a:bodyPr>
          <a:lstStyle/>
          <a:p>
            <a:r>
              <a:rPr lang="en-US" sz="2400" dirty="0"/>
              <a:t>The material you are seeing in the demonstration is called Nitinol (NiTi), and it is a shape memory alloy.</a:t>
            </a:r>
          </a:p>
          <a:p>
            <a:r>
              <a:rPr lang="en-US" sz="2400" dirty="0"/>
              <a:t>Nitinol was first developed in the 1960s by a team of researchers at the United States Naval Ordnance Laboratory.</a:t>
            </a:r>
          </a:p>
          <a:p>
            <a:pPr lvl="1"/>
            <a:r>
              <a:rPr lang="en-US" sz="2400" dirty="0"/>
              <a:t>The name Nitinol is an acronym for: </a:t>
            </a:r>
            <a:r>
              <a:rPr lang="en-US" sz="2400" u="sng" dirty="0"/>
              <a:t>Ni</a:t>
            </a:r>
            <a:r>
              <a:rPr lang="en-US" sz="2400" dirty="0"/>
              <a:t>ckel </a:t>
            </a:r>
            <a:r>
              <a:rPr lang="en-US" sz="2400" u="sng" dirty="0"/>
              <a:t>Ti</a:t>
            </a:r>
            <a:r>
              <a:rPr lang="en-US" sz="2400" dirty="0"/>
              <a:t>tanium </a:t>
            </a:r>
            <a:r>
              <a:rPr lang="en-US" sz="2400" u="sng" dirty="0"/>
              <a:t>N</a:t>
            </a:r>
            <a:r>
              <a:rPr lang="en-US" sz="2400" dirty="0"/>
              <a:t>aval </a:t>
            </a:r>
            <a:r>
              <a:rPr lang="en-US" sz="2400" u="sng" dirty="0"/>
              <a:t>O</a:t>
            </a:r>
            <a:r>
              <a:rPr lang="en-US" sz="2400" dirty="0"/>
              <a:t>rdnance </a:t>
            </a:r>
            <a:r>
              <a:rPr lang="en-US" sz="2400" u="sng" dirty="0"/>
              <a:t>L</a:t>
            </a:r>
            <a:r>
              <a:rPr lang="en-US" sz="2400" dirty="0"/>
              <a:t>aboratories.</a:t>
            </a:r>
          </a:p>
          <a:p>
            <a:pPr lvl="1"/>
            <a:r>
              <a:rPr lang="en-US" sz="2400" dirty="0"/>
              <a:t>Supposedly, its shape-changing properties were found accidentally.</a:t>
            </a:r>
          </a:p>
          <a:p>
            <a:r>
              <a:rPr lang="en-US" sz="2400" dirty="0"/>
              <a:t>Shape memory alloys are metals that exhibit shape-changing properties when heated.</a:t>
            </a:r>
          </a:p>
          <a:p>
            <a:r>
              <a:rPr lang="en-US" sz="2400" dirty="0"/>
              <a:t>When used in advanced applications, these alloys are often called smart metals.</a:t>
            </a:r>
          </a:p>
        </p:txBody>
      </p:sp>
    </p:spTree>
    <p:extLst>
      <p:ext uri="{BB962C8B-B14F-4D97-AF65-F5344CB8AC3E}">
        <p14:creationId xmlns:p14="http://schemas.microsoft.com/office/powerpoint/2010/main" val="2383247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18AD-5093-49F3-98A2-B9550AF3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30698"/>
            <a:ext cx="11360800" cy="763600"/>
          </a:xfrm>
        </p:spPr>
        <p:txBody>
          <a:bodyPr/>
          <a:lstStyle/>
          <a:p>
            <a:pPr algn="ctr"/>
            <a:r>
              <a:rPr lang="en-US" sz="3200" dirty="0"/>
              <a:t>Nitinol: Board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FAD23-B5C4-4FE2-A014-579EF3511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882291"/>
            <a:ext cx="11360800" cy="53758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Use a good layout for your board: Think “webpage,” not paragraphs or lists.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Make sure you EXPLAIN the microscopic and macroscopic changes in your prototype.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Your board must include: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Name of your prototype.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Sketch of your team’s prototype.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Explanation of macro/microscopic changes that occur in your prototype.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Use of new vocabulary.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Difficulties your group faced, and how you persevered.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Ways to improve your prototype.</a:t>
            </a:r>
          </a:p>
        </p:txBody>
      </p:sp>
    </p:spTree>
    <p:extLst>
      <p:ext uri="{BB962C8B-B14F-4D97-AF65-F5344CB8AC3E}">
        <p14:creationId xmlns:p14="http://schemas.microsoft.com/office/powerpoint/2010/main" val="190124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89B93-640F-45DC-BB5D-69993C81A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45" y="593367"/>
            <a:ext cx="11360800" cy="763600"/>
          </a:xfrm>
        </p:spPr>
        <p:txBody>
          <a:bodyPr/>
          <a:lstStyle/>
          <a:p>
            <a:pPr algn="ctr"/>
            <a:r>
              <a:rPr lang="en-US" sz="3200" dirty="0"/>
              <a:t>Smart Metals and Their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CD0F-D5C7-49D4-B1A4-F9037A76B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889440"/>
          </a:xfrm>
        </p:spPr>
        <p:txBody>
          <a:bodyPr/>
          <a:lstStyle/>
          <a:p>
            <a:r>
              <a:rPr lang="en-US" dirty="0"/>
              <a:t>Because of the shape-changing ability of smart metals, there are many uses for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3236B-5444-4C6B-BA3E-DCC15A686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75" y="3175532"/>
            <a:ext cx="3490363" cy="2326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DDFAEA-00F3-4DB5-A4E8-52E28524E7E4}"/>
              </a:ext>
            </a:extLst>
          </p:cNvPr>
          <p:cNvSpPr txBox="1"/>
          <p:nvPr/>
        </p:nvSpPr>
        <p:spPr>
          <a:xfrm>
            <a:off x="500575" y="5745055"/>
            <a:ext cx="3494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Braces</a:t>
            </a:r>
          </a:p>
          <a:p>
            <a:pPr algn="ctr"/>
            <a:r>
              <a:rPr lang="en-US" sz="1200" dirty="0"/>
              <a:t>Photo by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Atikah Akhtar</a:t>
            </a:r>
            <a:r>
              <a:rPr lang="en-US" sz="1200" dirty="0"/>
              <a:t> on </a:t>
            </a:r>
            <a:r>
              <a:rPr lang="en-US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2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78C209-58FB-4182-99DA-A439A5004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8377" y="3168258"/>
            <a:ext cx="2339996" cy="2334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3C0FE9-7BE1-4448-B69D-D349F99780BA}"/>
              </a:ext>
            </a:extLst>
          </p:cNvPr>
          <p:cNvSpPr txBox="1"/>
          <p:nvPr/>
        </p:nvSpPr>
        <p:spPr>
          <a:xfrm>
            <a:off x="3990938" y="5652722"/>
            <a:ext cx="3494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Art and Jewelry</a:t>
            </a:r>
          </a:p>
          <a:p>
            <a:pPr algn="ctr"/>
            <a:r>
              <a:rPr lang="en-US" sz="1200" dirty="0"/>
              <a:t>Photo from </a:t>
            </a:r>
            <a:r>
              <a:rPr lang="en-US" sz="12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https://shopinde.com/product/7746?v=15646</a:t>
            </a:r>
            <a:r>
              <a:rPr lang="en-US" sz="1200" dirty="0"/>
              <a:t> </a:t>
            </a:r>
          </a:p>
        </p:txBody>
      </p:sp>
      <p:pic>
        <p:nvPicPr>
          <p:cNvPr id="10" name="Online Media 9" title="Shape-memory alloy technology at NASA Glenn Research Center.">
            <a:hlinkClick r:id="" action="ppaction://media"/>
            <a:extLst>
              <a:ext uri="{FF2B5EF4-FFF2-40B4-BE49-F238E27FC236}">
                <a16:creationId xmlns:a16="http://schemas.microsoft.com/office/drawing/2014/main" id="{AD950A39-20E5-4EE7-A1E2-E15357B421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525812" y="3160984"/>
            <a:ext cx="4131297" cy="23341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107780-AD43-4CA6-B841-565C77E4A837}"/>
              </a:ext>
            </a:extLst>
          </p:cNvPr>
          <p:cNvSpPr txBox="1"/>
          <p:nvPr/>
        </p:nvSpPr>
        <p:spPr>
          <a:xfrm>
            <a:off x="7844358" y="5587820"/>
            <a:ext cx="3494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Aviation</a:t>
            </a:r>
          </a:p>
          <a:p>
            <a:pPr algn="ctr"/>
            <a:r>
              <a:rPr lang="en-US" sz="1200" dirty="0"/>
              <a:t>Video from </a:t>
            </a:r>
            <a:r>
              <a:rPr lang="en-US" sz="12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https://www.nasa.gov/feature/glenn/2019/memory-metals-are-shaping-the-evolution-of-aviation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90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89B93-640F-45DC-BB5D-69993C81A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Smart Metals and Their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E4655-3066-4C3A-B160-98AC67B40173}"/>
              </a:ext>
            </a:extLst>
          </p:cNvPr>
          <p:cNvSpPr txBox="1"/>
          <p:nvPr/>
        </p:nvSpPr>
        <p:spPr>
          <a:xfrm>
            <a:off x="252246" y="5229018"/>
            <a:ext cx="34942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Eyeglasses</a:t>
            </a:r>
          </a:p>
          <a:p>
            <a:pPr algn="ctr"/>
            <a:r>
              <a:rPr lang="en-US" sz="1200" dirty="0"/>
              <a:t>Photo from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http://resource.download.wjec.co.uk.s3.amazonaws.com/vtc/2016-17/16-17_1-4/website/category/2/shape-memory-alloys-sma/index.html</a:t>
            </a:r>
            <a:r>
              <a:rPr lang="en-US" sz="1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659D3-A2EE-4E7D-AB42-CD136D28B462}"/>
              </a:ext>
            </a:extLst>
          </p:cNvPr>
          <p:cNvSpPr txBox="1"/>
          <p:nvPr/>
        </p:nvSpPr>
        <p:spPr>
          <a:xfrm>
            <a:off x="8222291" y="5229018"/>
            <a:ext cx="34942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Artery Stint</a:t>
            </a:r>
          </a:p>
          <a:p>
            <a:pPr algn="ctr"/>
            <a:r>
              <a:rPr lang="en-US" sz="1200" dirty="0"/>
              <a:t>Photo from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http://resource.download.wjec.co.uk.s3.amazonaws.com/vtc/2016-17/16-17_1-4/website/category/2/shape-memory-alloys-sma/index.html</a:t>
            </a:r>
            <a:r>
              <a:rPr lang="en-US" sz="1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8D05A-3ECF-4041-AD5B-97182977EE31}"/>
              </a:ext>
            </a:extLst>
          </p:cNvPr>
          <p:cNvSpPr txBox="1"/>
          <p:nvPr/>
        </p:nvSpPr>
        <p:spPr>
          <a:xfrm>
            <a:off x="4208222" y="5230212"/>
            <a:ext cx="3494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Rover Wheel</a:t>
            </a:r>
          </a:p>
          <a:p>
            <a:pPr algn="ctr"/>
            <a:r>
              <a:rPr lang="en-US" sz="1200" dirty="0"/>
              <a:t>Video from NASA Glenn Research Center</a:t>
            </a:r>
          </a:p>
        </p:txBody>
      </p:sp>
      <p:pic>
        <p:nvPicPr>
          <p:cNvPr id="8" name="Online Media 7" title="NASA Glenn's Shape Memory Alloy Tire Life Test">
            <a:hlinkClick r:id="" action="ppaction://media"/>
            <a:extLst>
              <a:ext uri="{FF2B5EF4-FFF2-40B4-BE49-F238E27FC236}">
                <a16:creationId xmlns:a16="http://schemas.microsoft.com/office/drawing/2014/main" id="{BF7D4A9D-E76E-42C0-91A2-3D4A312079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33914" y="2257901"/>
            <a:ext cx="4252583" cy="24027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201BB9-89C0-484C-A062-C5B91D5FE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75" y="1935896"/>
            <a:ext cx="2997546" cy="29862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AEB6F5-47A9-4648-9A97-575B1A661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291" y="1991366"/>
            <a:ext cx="3784050" cy="29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2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0B7A8-CCF2-1865-CFA4-771A125C0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7D97-7A17-C16C-5DBF-D6A29CC6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Engineering Design Challenge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26F03-347F-6770-174B-212DAF41A299}"/>
              </a:ext>
            </a:extLst>
          </p:cNvPr>
          <p:cNvSpPr txBox="1"/>
          <p:nvPr/>
        </p:nvSpPr>
        <p:spPr>
          <a:xfrm>
            <a:off x="806824" y="2061882"/>
            <a:ext cx="100404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Use the engineering </a:t>
            </a:r>
            <a:r>
              <a:rPr lang="en-US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d</a:t>
            </a:r>
            <a:r>
              <a:rPr lang="en-US" sz="3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esign </a:t>
            </a:r>
            <a:r>
              <a:rPr lang="en-US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p</a:t>
            </a:r>
            <a:r>
              <a:rPr lang="en-US" sz="3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rocess to invent your own use for Nitinol. </a:t>
            </a:r>
          </a:p>
          <a:p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Think of eyeglasses that repair themselves, or robots that move without motors. Let’s see if you can turn this strange wire into the next big thing in technology.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954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F95E-3FA5-17F6-B33F-3E1E66FF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Engineering Design Process</a:t>
            </a:r>
          </a:p>
        </p:txBody>
      </p:sp>
      <p:pic>
        <p:nvPicPr>
          <p:cNvPr id="4" name="Picture 3" descr="Engineering Design Process">
            <a:extLst>
              <a:ext uri="{FF2B5EF4-FFF2-40B4-BE49-F238E27FC236}">
                <a16:creationId xmlns:a16="http://schemas.microsoft.com/office/drawing/2014/main" id="{28DD4352-EFEE-452D-5A34-CDFDE3054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75167"/>
            <a:ext cx="59436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44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BEBB0-B302-4549-85C5-E12358DD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Materials Science and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3BB4-7790-445D-8F48-51A25089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946" y="1690688"/>
            <a:ext cx="7280564" cy="4351338"/>
          </a:xfrm>
        </p:spPr>
        <p:txBody>
          <a:bodyPr/>
          <a:lstStyle/>
          <a:p>
            <a:r>
              <a:rPr lang="en-US" sz="2000" dirty="0"/>
              <a:t>In this activity, we will be learning about materials science:</a:t>
            </a:r>
          </a:p>
          <a:p>
            <a:pPr lvl="1"/>
            <a:r>
              <a:rPr lang="en-US" sz="2000" b="1" dirty="0"/>
              <a:t>Materials scientists </a:t>
            </a:r>
            <a:r>
              <a:rPr lang="en-US" sz="2000" dirty="0"/>
              <a:t>work in an interdisciplinary field, discovering new materials and understanding their properties.</a:t>
            </a:r>
          </a:p>
          <a:p>
            <a:pPr lvl="1"/>
            <a:endParaRPr lang="en-US" sz="2000" dirty="0"/>
          </a:p>
          <a:p>
            <a:r>
              <a:rPr lang="en-US" sz="2000" dirty="0"/>
              <a:t>In this activity, we will be thinking like materials engineers:</a:t>
            </a:r>
          </a:p>
          <a:p>
            <a:pPr lvl="1"/>
            <a:r>
              <a:rPr lang="en-US" sz="2000" b="1" dirty="0"/>
              <a:t>Materials engineers</a:t>
            </a:r>
            <a:r>
              <a:rPr lang="en-US" sz="2000" dirty="0"/>
              <a:t> focus on understanding the properties of materials and applying that knowledge to design, develop, and improve materials for use in various industries and fields.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A5E20A0-79D8-49F9-9A06-5ECE97113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486" y="1690688"/>
            <a:ext cx="4030374" cy="3949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5D8025-82F3-40B3-9B01-A108C2B4D0D7}"/>
              </a:ext>
            </a:extLst>
          </p:cNvPr>
          <p:cNvSpPr txBox="1"/>
          <p:nvPr/>
        </p:nvSpPr>
        <p:spPr>
          <a:xfrm>
            <a:off x="542490" y="5640320"/>
            <a:ext cx="35052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By raster original by Mohanp06vectorization by B. Jankuloski. - File: Materials classification.png, CC BY-SA 4.0, </a:t>
            </a:r>
            <a:r>
              <a:rPr lang="en-US" sz="105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https://commons.wikimedia.org/w/index.php?curid=128648098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511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C432-2AF3-412B-8A6E-0DE01ABA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67109"/>
            <a:ext cx="11360800" cy="763600"/>
          </a:xfrm>
        </p:spPr>
        <p:txBody>
          <a:bodyPr/>
          <a:lstStyle/>
          <a:p>
            <a:pPr algn="ctr"/>
            <a:r>
              <a:rPr lang="en-US" sz="3200" dirty="0"/>
              <a:t>Thinking Like an Engineer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9F0B9-3B15-47B3-B1C5-BEA0F4C91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66" y="1130709"/>
            <a:ext cx="8905270" cy="47499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Engineers use a specific process to produce designs and solve problems.</a:t>
            </a:r>
          </a:p>
          <a:p>
            <a:r>
              <a:rPr lang="en-US" dirty="0"/>
              <a:t>You will be using this process in your activity today. This process is called the engineering design process, and it contains the following steps:</a:t>
            </a:r>
          </a:p>
          <a:p>
            <a:pPr marL="1371600" lvl="2" indent="-457200">
              <a:buAutoNum type="arabicPeriod"/>
            </a:pPr>
            <a:r>
              <a:rPr lang="en-US" dirty="0"/>
              <a:t>Define the problem</a:t>
            </a:r>
          </a:p>
          <a:p>
            <a:pPr marL="1371600" lvl="2" indent="-457200">
              <a:buAutoNum type="arabicPeriod"/>
            </a:pPr>
            <a:r>
              <a:rPr lang="en-US" dirty="0"/>
              <a:t>Research the problem</a:t>
            </a:r>
          </a:p>
          <a:p>
            <a:pPr marL="1371600" lvl="2" indent="-457200">
              <a:buAutoNum type="arabicPeriod"/>
            </a:pPr>
            <a:r>
              <a:rPr lang="en-US" dirty="0"/>
              <a:t>Imagine solutions</a:t>
            </a:r>
          </a:p>
          <a:p>
            <a:pPr marL="1371600" lvl="2" indent="-457200">
              <a:buAutoNum type="arabicPeriod"/>
            </a:pPr>
            <a:r>
              <a:rPr lang="en-US" dirty="0"/>
              <a:t>Plan a solution</a:t>
            </a:r>
          </a:p>
          <a:p>
            <a:pPr marL="1371600" lvl="2" indent="-457200">
              <a:buAutoNum type="arabicPeriod"/>
            </a:pPr>
            <a:r>
              <a:rPr lang="en-US" dirty="0"/>
              <a:t>Create a prototype design</a:t>
            </a:r>
          </a:p>
          <a:p>
            <a:pPr marL="1371600" lvl="2" indent="-457200">
              <a:buAutoNum type="arabicPeriod"/>
            </a:pPr>
            <a:r>
              <a:rPr lang="en-US" dirty="0"/>
              <a:t>Test and evaluate the prototype</a:t>
            </a:r>
          </a:p>
          <a:p>
            <a:pPr marL="1371600" lvl="2" indent="-457200">
              <a:buAutoNum type="arabicPeriod"/>
            </a:pPr>
            <a:r>
              <a:rPr lang="en-US" dirty="0"/>
              <a:t>Improve design as needed</a:t>
            </a:r>
          </a:p>
          <a:p>
            <a:pPr marL="914400" lvl="2" indent="0">
              <a:buNone/>
            </a:pPr>
            <a:endParaRPr lang="en-US" dirty="0"/>
          </a:p>
          <a:p>
            <a:pPr marL="1371600" lvl="2" indent="-457200">
              <a:buAutoNum type="arabicPeriod"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Graphic 4" descr="Head with gears with solid fill">
            <a:extLst>
              <a:ext uri="{FF2B5EF4-FFF2-40B4-BE49-F238E27FC236}">
                <a16:creationId xmlns:a16="http://schemas.microsoft.com/office/drawing/2014/main" id="{A2FC1EF8-06A8-4D7F-AF21-75A52A2B5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5388" y="365125"/>
            <a:ext cx="2308412" cy="2308412"/>
          </a:xfrm>
          <a:prstGeom prst="rect">
            <a:avLst/>
          </a:prstGeom>
        </p:spPr>
      </p:pic>
      <p:pic>
        <p:nvPicPr>
          <p:cNvPr id="4" name="Picture 3" descr="Engineering Design Process">
            <a:extLst>
              <a:ext uri="{FF2B5EF4-FFF2-40B4-BE49-F238E27FC236}">
                <a16:creationId xmlns:a16="http://schemas.microsoft.com/office/drawing/2014/main" id="{DB4CA23E-6F85-72F4-A883-83FBC35B0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05" y="2484538"/>
            <a:ext cx="4380565" cy="43805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9CD122-1D77-352B-B525-F4C41A3AE8BE}"/>
              </a:ext>
            </a:extLst>
          </p:cNvPr>
          <p:cNvSpPr txBox="1"/>
          <p:nvPr/>
        </p:nvSpPr>
        <p:spPr>
          <a:xfrm>
            <a:off x="364566" y="5880683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This process can repeat over and over again because the goal is the best possible solution!</a:t>
            </a:r>
          </a:p>
        </p:txBody>
      </p:sp>
    </p:spTree>
    <p:extLst>
      <p:ext uri="{BB962C8B-B14F-4D97-AF65-F5344CB8AC3E}">
        <p14:creationId xmlns:p14="http://schemas.microsoft.com/office/powerpoint/2010/main" val="86871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AC670-EBEF-4695-88B8-5FF17117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2A98-010F-46E2-97BE-A555FA40D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of the following are nonmetals? How do you know?</a:t>
            </a:r>
          </a:p>
          <a:p>
            <a:r>
              <a:rPr lang="en-US" dirty="0"/>
              <a:t>Which of the following are metals? How do you know?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800" dirty="0"/>
              <a:t>Ni   Ca    Ti   O   N   F   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Remember: </a:t>
            </a:r>
          </a:p>
          <a:p>
            <a:pPr lvl="1"/>
            <a:r>
              <a:rPr lang="en-US" dirty="0"/>
              <a:t>Nonmetals are dull, brittle, poor conductors of heat and electricity—located on the right side of the periodic table.</a:t>
            </a:r>
          </a:p>
          <a:p>
            <a:pPr lvl="1"/>
            <a:r>
              <a:rPr lang="en-US" dirty="0"/>
              <a:t>Metals are shiny, malleable, and good conductors of heat and electricity—located on the left side of the periodic table.</a:t>
            </a:r>
          </a:p>
        </p:txBody>
      </p:sp>
    </p:spTree>
    <p:extLst>
      <p:ext uri="{BB962C8B-B14F-4D97-AF65-F5344CB8AC3E}">
        <p14:creationId xmlns:p14="http://schemas.microsoft.com/office/powerpoint/2010/main" val="3770283709"/>
      </p:ext>
    </p:extLst>
  </p:cSld>
  <p:clrMapOvr>
    <a:masterClrMapping/>
  </p:clrMapOvr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2968</TotalTime>
  <Words>1162</Words>
  <Application>Microsoft Macintosh PowerPoint</Application>
  <PresentationFormat>Widescreen</PresentationFormat>
  <Paragraphs>135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Arial</vt:lpstr>
      <vt:lpstr>Open Sans</vt:lpstr>
      <vt:lpstr>1_Simple Light</vt:lpstr>
      <vt:lpstr>PowerPoint Presentation</vt:lpstr>
      <vt:lpstr>Nitinol: A Shape Memory Alloy</vt:lpstr>
      <vt:lpstr>Smart Metals and Their Applications</vt:lpstr>
      <vt:lpstr>Smart Metals and Their Applications</vt:lpstr>
      <vt:lpstr>Engineering Design Challenge</vt:lpstr>
      <vt:lpstr>Engineering Design Process</vt:lpstr>
      <vt:lpstr>Materials Science and Engineering</vt:lpstr>
      <vt:lpstr>Thinking Like an Engineer</vt:lpstr>
      <vt:lpstr>Background Information</vt:lpstr>
      <vt:lpstr>Structure of Metals and Alloys</vt:lpstr>
      <vt:lpstr>Microscopic and Macroscopic</vt:lpstr>
      <vt:lpstr>Structure of Nitinol (NiTi)</vt:lpstr>
      <vt:lpstr>Changes in NiTi Microstructure</vt:lpstr>
      <vt:lpstr>Changes in NiTi Microstructure</vt:lpstr>
      <vt:lpstr>Changes in NiTi Microstructure</vt:lpstr>
      <vt:lpstr>Changes in NiTi Microstructure</vt:lpstr>
      <vt:lpstr>Changes in NiTi Microstructure</vt:lpstr>
      <vt:lpstr>Design Challenge</vt:lpstr>
      <vt:lpstr>Example Procedure: Mechanical Design</vt:lpstr>
      <vt:lpstr>Nitinol: Board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NiTi – The metal with Shape Memory!</dc:title>
  <dc:creator>Carroll, Joshua</dc:creator>
  <cp:lastModifiedBy>Beth McElroy</cp:lastModifiedBy>
  <cp:revision>30</cp:revision>
  <dcterms:created xsi:type="dcterms:W3CDTF">2023-07-09T16:50:14Z</dcterms:created>
  <dcterms:modified xsi:type="dcterms:W3CDTF">2025-04-18T16:32:08Z</dcterms:modified>
</cp:coreProperties>
</file>