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0"/>
  </p:notesMasterIdLst>
  <p:sldIdLst>
    <p:sldId id="256" r:id="rId2"/>
    <p:sldId id="268" r:id="rId3"/>
    <p:sldId id="269" r:id="rId4"/>
    <p:sldId id="266" r:id="rId5"/>
    <p:sldId id="267" r:id="rId6"/>
    <p:sldId id="282" r:id="rId7"/>
    <p:sldId id="283" r:id="rId8"/>
    <p:sldId id="284" r:id="rId9"/>
    <p:sldId id="285" r:id="rId10"/>
    <p:sldId id="286" r:id="rId11"/>
    <p:sldId id="287" r:id="rId12"/>
    <p:sldId id="289" r:id="rId13"/>
    <p:sldId id="288" r:id="rId14"/>
    <p:sldId id="290" r:id="rId15"/>
    <p:sldId id="291" r:id="rId16"/>
    <p:sldId id="292" r:id="rId17"/>
    <p:sldId id="293" r:id="rId18"/>
    <p:sldId id="294"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uli" panose="020B0604020202020204" charset="0"/>
      <p:regular r:id="rId27"/>
      <p:bold r:id="rId28"/>
      <p:italic r:id="rId29"/>
      <p:boldItalic r:id="rId30"/>
    </p:embeddedFont>
    <p:embeddedFont>
      <p:font typeface="Nixie One" panose="020B0604020202020204" charset="0"/>
      <p:regular r:id="rId31"/>
    </p:embeddedFont>
    <p:embeddedFont>
      <p:font typeface="Open Sans" panose="020B08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8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20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49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84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252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36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4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294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214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front-end crash has more time to stop (from the front crumple-zone of the hood) and more space to stop in.</a:t>
            </a:r>
          </a:p>
          <a:p>
            <a:pPr marL="0" lvl="0" indent="0" algn="l" rtl="0">
              <a:spcBef>
                <a:spcPts val="0"/>
              </a:spcBef>
              <a:spcAft>
                <a:spcPts val="0"/>
              </a:spcAft>
              <a:buNone/>
            </a:pPr>
            <a:r>
              <a:rPr lang="en-US" dirty="0"/>
              <a:t>The side-impact crash has no crumple zone and the crash force is very close to the driver.  There is not much space between the head and the side window…impact is immediate.</a:t>
            </a:r>
            <a:endParaRPr dirty="0"/>
          </a:p>
        </p:txBody>
      </p:sp>
    </p:spTree>
    <p:extLst>
      <p:ext uri="{BB962C8B-B14F-4D97-AF65-F5344CB8AC3E}">
        <p14:creationId xmlns:p14="http://schemas.microsoft.com/office/powerpoint/2010/main" val="259437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4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1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74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11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78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37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5618B65-8985-4E65-8241-DF358FC786A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2974000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18B65-8985-4E65-8241-DF358FC786A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323523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18B65-8985-4E65-8241-DF358FC786A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29416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4385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8"/>
        <p:cNvGrpSpPr/>
        <p:nvPr/>
      </p:nvGrpSpPr>
      <p:grpSpPr>
        <a:xfrm>
          <a:off x="0" y="0"/>
          <a:ext cx="0" cy="0"/>
          <a:chOff x="0" y="0"/>
          <a:chExt cx="0" cy="0"/>
        </a:xfrm>
      </p:grpSpPr>
      <p:sp>
        <p:nvSpPr>
          <p:cNvPr id="51" name="Google Shape;51;p3"/>
          <p:cNvSpPr txBox="1">
            <a:spLocks noGrp="1"/>
          </p:cNvSpPr>
          <p:nvPr>
            <p:ph type="ctrTitle"/>
          </p:nvPr>
        </p:nvSpPr>
        <p:spPr>
          <a:xfrm>
            <a:off x="2743200" y="1735750"/>
            <a:ext cx="5638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2" name="Google Shape;52;p3"/>
          <p:cNvSpPr txBox="1">
            <a:spLocks noGrp="1"/>
          </p:cNvSpPr>
          <p:nvPr>
            <p:ph type="subTitle" idx="1"/>
          </p:nvPr>
        </p:nvSpPr>
        <p:spPr>
          <a:xfrm>
            <a:off x="2743200" y="2821004"/>
            <a:ext cx="5696100" cy="784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559519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12"/>
        <p:cNvGrpSpPr/>
        <p:nvPr/>
      </p:nvGrpSpPr>
      <p:grpSpPr>
        <a:xfrm>
          <a:off x="0" y="0"/>
          <a:ext cx="0" cy="0"/>
          <a:chOff x="0" y="0"/>
          <a:chExt cx="0" cy="0"/>
        </a:xfrm>
      </p:grpSpPr>
      <p:sp>
        <p:nvSpPr>
          <p:cNvPr id="214" name="Google Shape;214;p7"/>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15" name="Google Shape;215;p7"/>
          <p:cNvSpPr txBox="1">
            <a:spLocks noGrp="1"/>
          </p:cNvSpPr>
          <p:nvPr>
            <p:ph type="body" idx="1"/>
          </p:nvPr>
        </p:nvSpPr>
        <p:spPr>
          <a:xfrm>
            <a:off x="1732700"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6" name="Google Shape;216;p7"/>
          <p:cNvSpPr txBox="1">
            <a:spLocks noGrp="1"/>
          </p:cNvSpPr>
          <p:nvPr>
            <p:ph type="body" idx="2"/>
          </p:nvPr>
        </p:nvSpPr>
        <p:spPr>
          <a:xfrm>
            <a:off x="4020972"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7" name="Google Shape;217;p7"/>
          <p:cNvSpPr txBox="1">
            <a:spLocks noGrp="1"/>
          </p:cNvSpPr>
          <p:nvPr>
            <p:ph type="body" idx="3"/>
          </p:nvPr>
        </p:nvSpPr>
        <p:spPr>
          <a:xfrm>
            <a:off x="6309245"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0" name="Google Shape;240;p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1004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18B65-8985-4E65-8241-DF358FC786A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05222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618B65-8985-4E65-8241-DF358FC786A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9163867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618B65-8985-4E65-8241-DF358FC786A2}"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435322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618B65-8985-4E65-8241-DF358FC786A2}"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253464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618B65-8985-4E65-8241-DF358FC786A2}" type="datetimeFigureOut">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013499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18B65-8985-4E65-8241-DF358FC786A2}" type="datetimeFigureOut">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0607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5618B65-8985-4E65-8241-DF358FC786A2}"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940711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5618B65-8985-4E65-8241-DF358FC786A2}"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024122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5618B65-8985-4E65-8241-DF358FC786A2}" type="datetimeFigureOut">
              <a:rPr lang="en-US" smtClean="0"/>
              <a:t>2/26/2021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85940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UpiV2I_IRI"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zOCzESlLlY"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hyperlink" Target="https://www.youtube.com/watch?v=vCXaR3_r164"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hyperlink" Target="https://www.youtube.com/watch?v=yUpiV2I_IR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1528011" y="2670200"/>
            <a:ext cx="5841331" cy="1174650"/>
          </a:xfrm>
          <a:prstGeom prst="rect">
            <a:avLst/>
          </a:prstGeom>
          <a:noFill/>
          <a:ln>
            <a:noFill/>
          </a:ln>
        </p:spPr>
      </p:pic>
      <p:sp>
        <p:nvSpPr>
          <p:cNvPr id="58" name="Google Shape;58;p13"/>
          <p:cNvSpPr txBox="1"/>
          <p:nvPr/>
        </p:nvSpPr>
        <p:spPr>
          <a:xfrm>
            <a:off x="1931068" y="2900687"/>
            <a:ext cx="5149515" cy="713676"/>
          </a:xfrm>
          <a:prstGeom prst="rect">
            <a:avLst/>
          </a:prstGeom>
          <a:noFill/>
          <a:ln>
            <a:noFill/>
          </a:ln>
        </p:spPr>
        <p:txBody>
          <a:bodyPr spcFirstLastPara="1" wrap="square" lIns="91425" tIns="91425" rIns="91425" bIns="91425" anchor="t" anchorCtr="0">
            <a:noAutofit/>
          </a:bodyPr>
          <a:lstStyle/>
          <a:p>
            <a:pPr lvl="0" algn="ctr"/>
            <a:r>
              <a:rPr lang="en-US" sz="1600" b="1" dirty="0">
                <a:latin typeface="Open Sans" panose="020B0604020202020204" charset="0"/>
                <a:ea typeface="Open Sans" panose="020B0604020202020204" charset="0"/>
                <a:cs typeface="Open Sans" panose="020B0604020202020204" charset="0"/>
              </a:rPr>
              <a:t>Side-Impact Crash Superheroes - Who Will Save the Day with a Better Safety Feature?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8" name="Picture 7">
            <a:hlinkClick r:id="rId3"/>
            <a:extLst>
              <a:ext uri="{FF2B5EF4-FFF2-40B4-BE49-F238E27FC236}">
                <a16:creationId xmlns:a16="http://schemas.microsoft.com/office/drawing/2014/main" id="{586091ED-6936-4299-8042-CF6D4F79E6EB}"/>
              </a:ext>
            </a:extLst>
          </p:cNvPr>
          <p:cNvPicPr>
            <a:picLocks noChangeAspect="1"/>
          </p:cNvPicPr>
          <p:nvPr/>
        </p:nvPicPr>
        <p:blipFill rotWithShape="1">
          <a:blip r:embed="rId4"/>
          <a:srcRect l="13387" t="14960" r="38549" b="22437"/>
          <a:stretch/>
        </p:blipFill>
        <p:spPr>
          <a:xfrm>
            <a:off x="2943496" y="2271343"/>
            <a:ext cx="3257007" cy="2386207"/>
          </a:xfrm>
          <a:prstGeom prst="rect">
            <a:avLst/>
          </a:prstGeom>
        </p:spPr>
      </p:pic>
      <p:sp>
        <p:nvSpPr>
          <p:cNvPr id="7" name="Google Shape;63;p14"/>
          <p:cNvSpPr txBox="1">
            <a:spLocks/>
          </p:cNvSpPr>
          <p:nvPr/>
        </p:nvSpPr>
        <p:spPr>
          <a:xfrm>
            <a:off x="360191" y="289688"/>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Research…</a:t>
            </a:r>
            <a:endParaRPr lang="en-US" sz="2400" b="1" dirty="0">
              <a:solidFill>
                <a:srgbClr val="6091BA"/>
              </a:solidFill>
              <a:latin typeface="Open Sans"/>
              <a:ea typeface="Open Sans"/>
              <a:cs typeface="Open Sans"/>
              <a:sym typeface="Open Sans"/>
            </a:endParaRPr>
          </a:p>
        </p:txBody>
      </p:sp>
      <p:sp>
        <p:nvSpPr>
          <p:cNvPr id="360" name="Google Shape;360;p14"/>
          <p:cNvSpPr txBox="1">
            <a:spLocks noGrp="1"/>
          </p:cNvSpPr>
          <p:nvPr>
            <p:ph type="subTitle" idx="1"/>
          </p:nvPr>
        </p:nvSpPr>
        <p:spPr>
          <a:xfrm>
            <a:off x="789708" y="995141"/>
            <a:ext cx="7848601" cy="2191403"/>
          </a:xfrm>
          <a:prstGeom prst="rect">
            <a:avLst/>
          </a:prstGeom>
        </p:spPr>
        <p:txBody>
          <a:bodyPr spcFirstLastPara="1" wrap="square" lIns="91425" tIns="91425" rIns="91425" bIns="91425" anchor="t" anchorCtr="0">
            <a:noAutofit/>
          </a:bodyPr>
          <a:lstStyle/>
          <a:p>
            <a:pPr lvl="0"/>
            <a:r>
              <a:rPr lang="en-US" sz="1800" dirty="0">
                <a:latin typeface="Open Sans" panose="020B0604020202020204" charset="0"/>
                <a:ea typeface="Open Sans" panose="020B0604020202020204" charset="0"/>
                <a:cs typeface="Open Sans" panose="020B0604020202020204" charset="0"/>
              </a:rPr>
              <a:t>Now let’s look at the math behind decreasing the damage caused by stopping car momentum in a crash.</a:t>
            </a:r>
          </a:p>
          <a:p>
            <a:pPr lvl="0"/>
            <a:endParaRPr lang="en-US" sz="1800" dirty="0">
              <a:latin typeface="Open Sans" panose="020B0604020202020204" charset="0"/>
              <a:ea typeface="Open Sans" panose="020B0604020202020204" charset="0"/>
              <a:cs typeface="Open Sans" panose="020B0604020202020204" charset="0"/>
            </a:endParaRPr>
          </a:p>
          <a:p>
            <a:pPr marL="139700" lvl="0" indent="0">
              <a:lnSpc>
                <a:spcPct val="115000"/>
              </a:lnSpc>
              <a:buClr>
                <a:schemeClr val="dk1"/>
              </a:buClr>
              <a:buSzPts val="3600"/>
            </a:pPr>
            <a:r>
              <a:rPr lang="en-US" sz="1800" dirty="0">
                <a:solidFill>
                  <a:srgbClr val="6091BA"/>
                </a:solidFill>
                <a:latin typeface="Open Sans" panose="020B0604020202020204" charset="0"/>
                <a:ea typeface="Open Sans" panose="020B0604020202020204" charset="0"/>
                <a:cs typeface="Open Sans" panose="020B0604020202020204" charset="0"/>
                <a:sym typeface="Arial"/>
              </a:rPr>
              <a:t>…How do we decrease the FORCE (F)?</a:t>
            </a:r>
          </a:p>
        </p:txBody>
      </p:sp>
      <p:pic>
        <p:nvPicPr>
          <p:cNvPr id="6" name="Google Shape;64;p14"/>
          <p:cNvPicPr preferRelativeResize="0"/>
          <p:nvPr/>
        </p:nvPicPr>
        <p:blipFill>
          <a:blip r:embed="rId5">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1974590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360191" y="289688"/>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Research…</a:t>
            </a:r>
            <a:endParaRPr lang="en-US" sz="2400" b="1" dirty="0">
              <a:solidFill>
                <a:srgbClr val="6091BA"/>
              </a:solidFill>
              <a:latin typeface="Open Sans"/>
              <a:ea typeface="Open Sans"/>
              <a:cs typeface="Open Sans"/>
              <a:sym typeface="Open Sans"/>
            </a:endParaRPr>
          </a:p>
        </p:txBody>
      </p:sp>
      <p:sp>
        <p:nvSpPr>
          <p:cNvPr id="360" name="Google Shape;360;p14"/>
          <p:cNvSpPr txBox="1">
            <a:spLocks noGrp="1"/>
          </p:cNvSpPr>
          <p:nvPr>
            <p:ph type="subTitle" idx="1"/>
          </p:nvPr>
        </p:nvSpPr>
        <p:spPr>
          <a:xfrm>
            <a:off x="442452" y="995141"/>
            <a:ext cx="8195857" cy="2191403"/>
          </a:xfrm>
          <a:prstGeom prst="rect">
            <a:avLst/>
          </a:prstGeom>
        </p:spPr>
        <p:txBody>
          <a:bodyPr spcFirstLastPara="1" wrap="square" lIns="91425" tIns="91425" rIns="91425" bIns="91425" anchor="t" anchorCtr="0">
            <a:noAutofit/>
          </a:bodyPr>
          <a:lstStyle/>
          <a:p>
            <a:pPr lvl="0"/>
            <a:r>
              <a:rPr lang="en-US" sz="1800" dirty="0">
                <a:latin typeface="Open Sans" panose="020B0604020202020204" charset="0"/>
                <a:ea typeface="Open Sans" panose="020B0604020202020204" charset="0"/>
                <a:cs typeface="Open Sans" panose="020B0604020202020204" charset="0"/>
              </a:rPr>
              <a:t>The Ft is the impulse that stops the momentum (mv) before the car crash.  How fast the car stops (time; t) is the all-important difference between regular stopping and the crash stopping force (F) that we feel. </a:t>
            </a:r>
          </a:p>
          <a:p>
            <a:pPr marL="139700" lvl="0" indent="0">
              <a:lnSpc>
                <a:spcPct val="115000"/>
              </a:lnSpc>
              <a:buClr>
                <a:schemeClr val="dk1"/>
              </a:buClr>
              <a:buSzPts val="3600"/>
            </a:pPr>
            <a:endParaRPr lang="en-US" sz="1800" dirty="0">
              <a:solidFill>
                <a:srgbClr val="6091BA"/>
              </a:solidFill>
              <a:latin typeface="Open Sans" panose="020B0604020202020204" charset="0"/>
              <a:ea typeface="Open Sans" panose="020B0604020202020204" charset="0"/>
              <a:cs typeface="Open Sans" panose="020B0604020202020204" charset="0"/>
              <a:sym typeface="Arial"/>
            </a:endParaRPr>
          </a:p>
          <a:p>
            <a:pPr marL="139700" lvl="0" indent="0">
              <a:lnSpc>
                <a:spcPct val="115000"/>
              </a:lnSpc>
              <a:buClr>
                <a:schemeClr val="dk1"/>
              </a:buClr>
              <a:buSzPts val="3600"/>
            </a:pPr>
            <a:r>
              <a:rPr lang="en-US" sz="1800" dirty="0">
                <a:solidFill>
                  <a:srgbClr val="6091BA"/>
                </a:solidFill>
                <a:latin typeface="Open Sans" panose="020B0604020202020204" charset="0"/>
                <a:ea typeface="Open Sans" panose="020B0604020202020204" charset="0"/>
                <a:cs typeface="Open Sans" panose="020B0604020202020204" charset="0"/>
                <a:sym typeface="Arial"/>
              </a:rPr>
              <a:t>…How do we decrease the Force (F)?</a:t>
            </a: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05826016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311700" y="282761"/>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Engineering challenge</a:t>
            </a:r>
            <a:endParaRPr lang="en-US" sz="2400" b="1" dirty="0">
              <a:solidFill>
                <a:srgbClr val="6091BA"/>
              </a:solidFill>
              <a:latin typeface="Open Sans"/>
              <a:ea typeface="Open Sans"/>
              <a:cs typeface="Open Sans"/>
              <a:sym typeface="Open Sans"/>
            </a:endParaRPr>
          </a:p>
        </p:txBody>
      </p:sp>
      <p:sp>
        <p:nvSpPr>
          <p:cNvPr id="360" name="Google Shape;360;p14"/>
          <p:cNvSpPr txBox="1">
            <a:spLocks noGrp="1"/>
          </p:cNvSpPr>
          <p:nvPr>
            <p:ph type="subTitle" idx="1"/>
          </p:nvPr>
        </p:nvSpPr>
        <p:spPr>
          <a:xfrm>
            <a:off x="-69273" y="1285536"/>
            <a:ext cx="9144000" cy="784800"/>
          </a:xfrm>
          <a:prstGeom prst="rect">
            <a:avLst/>
          </a:prstGeom>
        </p:spPr>
        <p:txBody>
          <a:bodyPr spcFirstLastPara="1" wrap="square" lIns="91425" tIns="91425" rIns="91425" bIns="91425" anchor="t" anchorCtr="0">
            <a:noAutofit/>
          </a:bodyPr>
          <a:lstStyle/>
          <a:p>
            <a:pPr marL="0" lvl="0" indent="0" algn="ctr"/>
            <a:r>
              <a:rPr lang="en-US" sz="1800" dirty="0">
                <a:latin typeface="Open Sans" panose="020B0604020202020204" charset="0"/>
                <a:ea typeface="Open Sans" panose="020B0604020202020204" charset="0"/>
                <a:cs typeface="Open Sans" panose="020B0604020202020204" charset="0"/>
              </a:rPr>
              <a:t>How can we design a car to make side-impact crashes a little safer?</a:t>
            </a: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FFFFFF"/>
                </a:solidFill>
                <a:latin typeface="Nixie One"/>
                <a:ea typeface="Nixie One"/>
                <a:cs typeface="Nixie One"/>
                <a:sym typeface="Nixie One"/>
              </a:rPr>
              <a:t>1</a:t>
            </a:r>
            <a:endParaRPr b="1" dirty="0">
              <a:solidFill>
                <a:srgbClr val="FFFFFF"/>
              </a:solidFill>
            </a:endParaRP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8" name="Picture 7">
            <a:extLst>
              <a:ext uri="{FF2B5EF4-FFF2-40B4-BE49-F238E27FC236}">
                <a16:creationId xmlns:a16="http://schemas.microsoft.com/office/drawing/2014/main" id="{25B7BF58-CE04-4BEE-A7CE-B911AF5ED121}"/>
              </a:ext>
            </a:extLst>
          </p:cNvPr>
          <p:cNvPicPr>
            <a:picLocks noChangeAspect="1"/>
          </p:cNvPicPr>
          <p:nvPr/>
        </p:nvPicPr>
        <p:blipFill>
          <a:blip r:embed="rId4"/>
          <a:stretch>
            <a:fillRect/>
          </a:stretch>
        </p:blipFill>
        <p:spPr>
          <a:xfrm>
            <a:off x="2476575" y="2011093"/>
            <a:ext cx="3724275" cy="1228725"/>
          </a:xfrm>
          <a:prstGeom prst="rect">
            <a:avLst/>
          </a:prstGeom>
          <a:scene3d>
            <a:camera prst="orthographicFront">
              <a:rot lat="0" lon="10799977" rev="0"/>
            </a:camera>
            <a:lightRig rig="threePt" dir="t"/>
          </a:scene3d>
        </p:spPr>
      </p:pic>
    </p:spTree>
    <p:extLst>
      <p:ext uri="{BB962C8B-B14F-4D97-AF65-F5344CB8AC3E}">
        <p14:creationId xmlns:p14="http://schemas.microsoft.com/office/powerpoint/2010/main" val="308752448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311700" y="282761"/>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3. IMAGINE: Develop possible solutions</a:t>
            </a:r>
            <a:endParaRPr lang="en-US" sz="2400" b="1" dirty="0">
              <a:solidFill>
                <a:srgbClr val="6091BA"/>
              </a:solidFill>
              <a:latin typeface="Open Sans"/>
              <a:ea typeface="Open Sans"/>
              <a:cs typeface="Open Sans"/>
              <a:sym typeface="Open Sans"/>
            </a:endParaRPr>
          </a:p>
        </p:txBody>
      </p:sp>
      <p:sp>
        <p:nvSpPr>
          <p:cNvPr id="360" name="Google Shape;360;p14"/>
          <p:cNvSpPr txBox="1">
            <a:spLocks noGrp="1"/>
          </p:cNvSpPr>
          <p:nvPr>
            <p:ph type="subTitle" idx="1"/>
          </p:nvPr>
        </p:nvSpPr>
        <p:spPr>
          <a:xfrm>
            <a:off x="-69273" y="1285536"/>
            <a:ext cx="9144000" cy="784800"/>
          </a:xfrm>
          <a:prstGeom prst="rect">
            <a:avLst/>
          </a:prstGeom>
        </p:spPr>
        <p:txBody>
          <a:bodyPr spcFirstLastPara="1" wrap="square" lIns="91425" tIns="91425" rIns="91425" bIns="91425" anchor="t" anchorCtr="0">
            <a:noAutofit/>
          </a:bodyPr>
          <a:lstStyle/>
          <a:p>
            <a:pPr marL="0" lvl="0" indent="0" algn="ctr"/>
            <a:r>
              <a:rPr lang="en-US" sz="1800" dirty="0">
                <a:latin typeface="Open Sans" panose="020B0604020202020204" charset="0"/>
                <a:ea typeface="Open Sans" panose="020B0604020202020204" charset="0"/>
                <a:cs typeface="Open Sans" panose="020B0604020202020204" charset="0"/>
              </a:rPr>
              <a:t>Brainstorm as many design ideas as you can.</a:t>
            </a: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FFFFFF"/>
                </a:solidFill>
                <a:latin typeface="Nixie One"/>
                <a:ea typeface="Nixie One"/>
                <a:cs typeface="Nixie One"/>
                <a:sym typeface="Nixie One"/>
              </a:rPr>
              <a:t>1</a:t>
            </a:r>
            <a:endParaRPr b="1" dirty="0">
              <a:solidFill>
                <a:srgbClr val="FFFFFF"/>
              </a:solidFill>
            </a:endParaRP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9" name="Picture 8">
            <a:extLst>
              <a:ext uri="{FF2B5EF4-FFF2-40B4-BE49-F238E27FC236}">
                <a16:creationId xmlns:a16="http://schemas.microsoft.com/office/drawing/2014/main" id="{D5B54A8B-1C74-406D-8127-9DB8C63B0FC6}"/>
              </a:ext>
            </a:extLst>
          </p:cNvPr>
          <p:cNvPicPr>
            <a:picLocks noChangeAspect="1"/>
          </p:cNvPicPr>
          <p:nvPr/>
        </p:nvPicPr>
        <p:blipFill rotWithShape="1">
          <a:blip r:embed="rId4"/>
          <a:srcRect l="10387" r="8312"/>
          <a:stretch/>
        </p:blipFill>
        <p:spPr>
          <a:xfrm>
            <a:off x="3510607" y="1909948"/>
            <a:ext cx="1873046" cy="1697097"/>
          </a:xfrm>
          <a:prstGeom prst="rect">
            <a:avLst/>
          </a:prstGeom>
        </p:spPr>
      </p:pic>
    </p:spTree>
    <p:extLst>
      <p:ext uri="{BB962C8B-B14F-4D97-AF65-F5344CB8AC3E}">
        <p14:creationId xmlns:p14="http://schemas.microsoft.com/office/powerpoint/2010/main" val="357974106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152402" y="282761"/>
            <a:ext cx="8839196"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4. PLAN: Select the most promising solution </a:t>
            </a:r>
            <a:endParaRPr lang="en-US" sz="2400" b="1" dirty="0">
              <a:solidFill>
                <a:srgbClr val="6091BA"/>
              </a:solidFill>
              <a:latin typeface="Open Sans"/>
              <a:ea typeface="Open Sans"/>
              <a:cs typeface="Open Sans"/>
              <a:sym typeface="Open Sans"/>
            </a:endParaRPr>
          </a:p>
        </p:txBody>
      </p:sp>
      <p:sp>
        <p:nvSpPr>
          <p:cNvPr id="360" name="Google Shape;360;p14"/>
          <p:cNvSpPr txBox="1">
            <a:spLocks noGrp="1"/>
          </p:cNvSpPr>
          <p:nvPr>
            <p:ph type="subTitle" idx="1"/>
          </p:nvPr>
        </p:nvSpPr>
        <p:spPr>
          <a:xfrm>
            <a:off x="-69273" y="1285536"/>
            <a:ext cx="9144000" cy="784800"/>
          </a:xfrm>
          <a:prstGeom prst="rect">
            <a:avLst/>
          </a:prstGeom>
        </p:spPr>
        <p:txBody>
          <a:bodyPr spcFirstLastPara="1" wrap="square" lIns="91425" tIns="91425" rIns="91425" bIns="91425" anchor="t" anchorCtr="0">
            <a:noAutofit/>
          </a:bodyPr>
          <a:lstStyle/>
          <a:p>
            <a:pPr marL="0" lvl="0" indent="0" algn="ctr"/>
            <a:r>
              <a:rPr lang="en-US" sz="1800" dirty="0">
                <a:latin typeface="Open Sans" panose="020B0604020202020204" charset="0"/>
                <a:ea typeface="Open Sans" panose="020B0604020202020204" charset="0"/>
                <a:cs typeface="Open Sans" panose="020B0604020202020204" charset="0"/>
              </a:rPr>
              <a:t>Which is the best idea?</a:t>
            </a: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FFFFFF"/>
                </a:solidFill>
                <a:latin typeface="Nixie One"/>
                <a:ea typeface="Nixie One"/>
                <a:cs typeface="Nixie One"/>
                <a:sym typeface="Nixie One"/>
              </a:rPr>
              <a:t>1</a:t>
            </a:r>
            <a:endParaRPr b="1" dirty="0">
              <a:solidFill>
                <a:srgbClr val="FFFFFF"/>
              </a:solidFill>
            </a:endParaRP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8" name="Picture 7">
            <a:extLst>
              <a:ext uri="{FF2B5EF4-FFF2-40B4-BE49-F238E27FC236}">
                <a16:creationId xmlns:a16="http://schemas.microsoft.com/office/drawing/2014/main" id="{FCB8414F-9721-4428-8890-70DAF0298770}"/>
              </a:ext>
            </a:extLst>
          </p:cNvPr>
          <p:cNvPicPr>
            <a:picLocks noChangeAspect="1"/>
          </p:cNvPicPr>
          <p:nvPr/>
        </p:nvPicPr>
        <p:blipFill>
          <a:blip r:embed="rId4"/>
          <a:stretch>
            <a:fillRect/>
          </a:stretch>
        </p:blipFill>
        <p:spPr>
          <a:xfrm>
            <a:off x="3414381" y="1879539"/>
            <a:ext cx="2176691" cy="1630417"/>
          </a:xfrm>
          <a:prstGeom prst="rect">
            <a:avLst/>
          </a:prstGeom>
        </p:spPr>
      </p:pic>
    </p:spTree>
    <p:extLst>
      <p:ext uri="{BB962C8B-B14F-4D97-AF65-F5344CB8AC3E}">
        <p14:creationId xmlns:p14="http://schemas.microsoft.com/office/powerpoint/2010/main" val="148842437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152402" y="282761"/>
            <a:ext cx="8839196"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5. CREATE: Create a prototype</a:t>
            </a:r>
            <a:endParaRPr lang="en-US" sz="2400" b="1" dirty="0">
              <a:solidFill>
                <a:srgbClr val="6091BA"/>
              </a:solidFill>
              <a:latin typeface="Open Sans"/>
              <a:ea typeface="Open Sans"/>
              <a:cs typeface="Open Sans"/>
              <a:sym typeface="Open Sans"/>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FFFFFF"/>
                </a:solidFill>
                <a:latin typeface="Nixie One"/>
                <a:ea typeface="Nixie One"/>
                <a:cs typeface="Nixie One"/>
                <a:sym typeface="Nixie One"/>
              </a:rPr>
              <a:t>1</a:t>
            </a:r>
            <a:endParaRPr b="1" dirty="0">
              <a:solidFill>
                <a:srgbClr val="FFFFFF"/>
              </a:solidFill>
            </a:endParaRP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10" name="Picture 9">
            <a:extLst>
              <a:ext uri="{FF2B5EF4-FFF2-40B4-BE49-F238E27FC236}">
                <a16:creationId xmlns:a16="http://schemas.microsoft.com/office/drawing/2014/main" id="{84A1B03C-6719-4BAB-BD92-A0F8FD4DF4C5}"/>
              </a:ext>
            </a:extLst>
          </p:cNvPr>
          <p:cNvPicPr>
            <a:picLocks noChangeAspect="1"/>
          </p:cNvPicPr>
          <p:nvPr/>
        </p:nvPicPr>
        <p:blipFill rotWithShape="1">
          <a:blip r:embed="rId4"/>
          <a:srcRect l="8707" t="34839" r="6989" b="34910"/>
          <a:stretch/>
        </p:blipFill>
        <p:spPr>
          <a:xfrm>
            <a:off x="2407902" y="1524693"/>
            <a:ext cx="3982050" cy="1428882"/>
          </a:xfrm>
          <a:prstGeom prst="rect">
            <a:avLst/>
          </a:prstGeom>
        </p:spPr>
      </p:pic>
    </p:spTree>
    <p:extLst>
      <p:ext uri="{BB962C8B-B14F-4D97-AF65-F5344CB8AC3E}">
        <p14:creationId xmlns:p14="http://schemas.microsoft.com/office/powerpoint/2010/main" val="3747239642"/>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152402" y="282761"/>
            <a:ext cx="8839196"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6. TEST: Test and evaluate the prototype</a:t>
            </a:r>
            <a:endParaRPr lang="en-US" sz="2400" b="1" dirty="0">
              <a:solidFill>
                <a:srgbClr val="6091BA"/>
              </a:solidFill>
              <a:latin typeface="Open Sans"/>
              <a:ea typeface="Open Sans"/>
              <a:cs typeface="Open Sans"/>
              <a:sym typeface="Open Sans"/>
            </a:endParaRPr>
          </a:p>
        </p:txBody>
      </p:sp>
      <p:sp>
        <p:nvSpPr>
          <p:cNvPr id="361" name="Google Shape;361;p14"/>
          <p:cNvSpPr txBox="1"/>
          <p:nvPr/>
        </p:nvSpPr>
        <p:spPr>
          <a:xfrm>
            <a:off x="409574" y="1676400"/>
            <a:ext cx="4034409" cy="1091184"/>
          </a:xfrm>
          <a:prstGeom prst="rect">
            <a:avLst/>
          </a:prstGeom>
          <a:noFill/>
          <a:ln>
            <a:noFill/>
          </a:ln>
        </p:spPr>
        <p:txBody>
          <a:bodyPr spcFirstLastPara="1" wrap="square" lIns="91425" tIns="91425" rIns="91425" bIns="91425" anchor="ctr" anchorCtr="0">
            <a:noAutofit/>
          </a:bodyPr>
          <a:lstStyle/>
          <a:p>
            <a:pPr marL="0" lvl="0" indent="0" algn="ctr"/>
            <a:r>
              <a:rPr lang="en-US" sz="1800" dirty="0">
                <a:latin typeface="Open Sans" panose="020B0604020202020204" charset="0"/>
                <a:ea typeface="Open Sans" panose="020B0604020202020204" charset="0"/>
                <a:cs typeface="Open Sans" panose="020B0604020202020204" charset="0"/>
              </a:rPr>
              <a:t>How did it go? </a:t>
            </a:r>
          </a:p>
          <a:p>
            <a:pPr marL="0" lvl="0" indent="0" algn="ctr"/>
            <a:r>
              <a:rPr lang="en-US" sz="1800" dirty="0">
                <a:latin typeface="Open Sans" panose="020B0604020202020204" charset="0"/>
                <a:ea typeface="Open Sans" panose="020B0604020202020204" charset="0"/>
                <a:cs typeface="Open Sans" panose="020B0604020202020204" charset="0"/>
              </a:rPr>
              <a:t>What were the problems?</a:t>
            </a: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8" name="Picture 7">
            <a:extLst>
              <a:ext uri="{FF2B5EF4-FFF2-40B4-BE49-F238E27FC236}">
                <a16:creationId xmlns:a16="http://schemas.microsoft.com/office/drawing/2014/main" id="{67BA8C44-554B-4A41-9098-CA924B2E8E3F}"/>
              </a:ext>
            </a:extLst>
          </p:cNvPr>
          <p:cNvPicPr>
            <a:picLocks noChangeAspect="1"/>
          </p:cNvPicPr>
          <p:nvPr/>
        </p:nvPicPr>
        <p:blipFill>
          <a:blip r:embed="rId4"/>
          <a:stretch>
            <a:fillRect/>
          </a:stretch>
        </p:blipFill>
        <p:spPr>
          <a:xfrm>
            <a:off x="4072128" y="1321228"/>
            <a:ext cx="2636852" cy="1873553"/>
          </a:xfrm>
          <a:prstGeom prst="rect">
            <a:avLst/>
          </a:prstGeom>
        </p:spPr>
      </p:pic>
    </p:spTree>
    <p:extLst>
      <p:ext uri="{BB962C8B-B14F-4D97-AF65-F5344CB8AC3E}">
        <p14:creationId xmlns:p14="http://schemas.microsoft.com/office/powerpoint/2010/main" val="342777170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152402" y="282761"/>
            <a:ext cx="8839196"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7. IMPROVE: Redesign and try again!!</a:t>
            </a:r>
            <a:endParaRPr lang="en-US" sz="2400" b="1" dirty="0">
              <a:solidFill>
                <a:srgbClr val="6091BA"/>
              </a:solidFill>
              <a:latin typeface="Open Sans"/>
              <a:ea typeface="Open Sans"/>
              <a:cs typeface="Open Sans"/>
              <a:sym typeface="Open Sans"/>
            </a:endParaRPr>
          </a:p>
        </p:txBody>
      </p:sp>
      <p:sp>
        <p:nvSpPr>
          <p:cNvPr id="361" name="Google Shape;361;p14"/>
          <p:cNvSpPr txBox="1"/>
          <p:nvPr/>
        </p:nvSpPr>
        <p:spPr>
          <a:xfrm>
            <a:off x="409574" y="1676400"/>
            <a:ext cx="4034409" cy="1771800"/>
          </a:xfrm>
          <a:prstGeom prst="rect">
            <a:avLst/>
          </a:prstGeom>
          <a:noFill/>
          <a:ln>
            <a:noFill/>
          </a:ln>
        </p:spPr>
        <p:txBody>
          <a:bodyPr spcFirstLastPara="1" wrap="square" lIns="91425" tIns="91425" rIns="91425" bIns="91425" anchor="ctr" anchorCtr="0">
            <a:noAutofit/>
          </a:bodyPr>
          <a:lstStyle/>
          <a:p>
            <a:pPr algn="ctr"/>
            <a:r>
              <a:rPr lang="en-US" sz="1800" dirty="0">
                <a:latin typeface="Open Sans" panose="020B0604020202020204" charset="0"/>
                <a:ea typeface="Open Sans" panose="020B0604020202020204" charset="0"/>
                <a:cs typeface="Open Sans" panose="020B0604020202020204" charset="0"/>
              </a:rPr>
              <a:t>How well did your redesign work?</a:t>
            </a:r>
          </a:p>
          <a:p>
            <a:pPr marL="0" lvl="0" indent="0" algn="ctr"/>
            <a:endParaRPr lang="en-US" sz="1800" dirty="0">
              <a:latin typeface="Open Sans" panose="020B0604020202020204" charset="0"/>
              <a:ea typeface="Open Sans" panose="020B0604020202020204" charset="0"/>
              <a:cs typeface="Open Sans" panose="020B0604020202020204" charset="0"/>
            </a:endParaRP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8" name="Picture 7">
            <a:extLst>
              <a:ext uri="{FF2B5EF4-FFF2-40B4-BE49-F238E27FC236}">
                <a16:creationId xmlns:a16="http://schemas.microsoft.com/office/drawing/2014/main" id="{67BA8C44-554B-4A41-9098-CA924B2E8E3F}"/>
              </a:ext>
            </a:extLst>
          </p:cNvPr>
          <p:cNvPicPr>
            <a:picLocks noChangeAspect="1"/>
          </p:cNvPicPr>
          <p:nvPr/>
        </p:nvPicPr>
        <p:blipFill>
          <a:blip r:embed="rId4"/>
          <a:stretch>
            <a:fillRect/>
          </a:stretch>
        </p:blipFill>
        <p:spPr>
          <a:xfrm>
            <a:off x="5102352" y="1461436"/>
            <a:ext cx="2636852" cy="1873553"/>
          </a:xfrm>
          <a:prstGeom prst="rect">
            <a:avLst/>
          </a:prstGeom>
        </p:spPr>
      </p:pic>
    </p:spTree>
    <p:extLst>
      <p:ext uri="{BB962C8B-B14F-4D97-AF65-F5344CB8AC3E}">
        <p14:creationId xmlns:p14="http://schemas.microsoft.com/office/powerpoint/2010/main" val="4258403759"/>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152402" y="282761"/>
            <a:ext cx="8839196"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a:solidFill>
                  <a:srgbClr val="6091BA"/>
                </a:solidFill>
                <a:latin typeface="Open Sans"/>
                <a:ea typeface="Open Sans"/>
                <a:cs typeface="Open Sans"/>
                <a:sym typeface="Open Sans"/>
              </a:rPr>
              <a:t>Communicate the Design</a:t>
            </a:r>
            <a:endParaRPr lang="en-US" sz="2400" b="1" dirty="0">
              <a:solidFill>
                <a:srgbClr val="6091BA"/>
              </a:solidFill>
              <a:latin typeface="Open Sans"/>
              <a:ea typeface="Open Sans"/>
              <a:cs typeface="Open Sans"/>
              <a:sym typeface="Open Sans"/>
            </a:endParaRPr>
          </a:p>
        </p:txBody>
      </p:sp>
      <p:sp>
        <p:nvSpPr>
          <p:cNvPr id="361" name="Google Shape;361;p14"/>
          <p:cNvSpPr txBox="1"/>
          <p:nvPr/>
        </p:nvSpPr>
        <p:spPr>
          <a:xfrm>
            <a:off x="224175" y="1144475"/>
            <a:ext cx="4748981" cy="2303725"/>
          </a:xfrm>
          <a:prstGeom prst="rect">
            <a:avLst/>
          </a:prstGeom>
          <a:noFill/>
          <a:ln>
            <a:noFill/>
          </a:ln>
        </p:spPr>
        <p:txBody>
          <a:bodyPr spcFirstLastPara="1" wrap="square" lIns="91425" tIns="91425" rIns="91425" bIns="91425" anchor="ctr" anchorCtr="0">
            <a:noAutofit/>
          </a:bodyPr>
          <a:lstStyle/>
          <a:p>
            <a:pPr algn="ctr"/>
            <a:r>
              <a:rPr lang="en-US" sz="1800" dirty="0">
                <a:latin typeface="Open Sans" panose="020B0604020202020204" charset="0"/>
                <a:ea typeface="Open Sans" panose="020B0604020202020204" charset="0"/>
                <a:cs typeface="Open Sans" panose="020B0604020202020204" charset="0"/>
              </a:rPr>
              <a:t>Explain what you did so far, what happened, and what you would like to try next.</a:t>
            </a: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9" name="Picture 8">
            <a:extLst>
              <a:ext uri="{FF2B5EF4-FFF2-40B4-BE49-F238E27FC236}">
                <a16:creationId xmlns:a16="http://schemas.microsoft.com/office/drawing/2014/main" id="{CFF7711E-D633-4449-A8CB-3EBE5D5C4252}"/>
              </a:ext>
            </a:extLst>
          </p:cNvPr>
          <p:cNvPicPr>
            <a:picLocks noChangeAspect="1"/>
          </p:cNvPicPr>
          <p:nvPr/>
        </p:nvPicPr>
        <p:blipFill>
          <a:blip r:embed="rId4"/>
          <a:stretch>
            <a:fillRect/>
          </a:stretch>
        </p:blipFill>
        <p:spPr>
          <a:xfrm>
            <a:off x="5292704" y="1676400"/>
            <a:ext cx="1638223" cy="1630942"/>
          </a:xfrm>
          <a:prstGeom prst="rect">
            <a:avLst/>
          </a:prstGeom>
        </p:spPr>
      </p:pic>
    </p:spTree>
    <p:extLst>
      <p:ext uri="{BB962C8B-B14F-4D97-AF65-F5344CB8AC3E}">
        <p14:creationId xmlns:p14="http://schemas.microsoft.com/office/powerpoint/2010/main" val="1470017192"/>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11" name="Google Shape;63;p14"/>
          <p:cNvSpPr txBox="1">
            <a:spLocks/>
          </p:cNvSpPr>
          <p:nvPr/>
        </p:nvSpPr>
        <p:spPr>
          <a:xfrm>
            <a:off x="311700" y="282761"/>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Side-Impacts are the most vulnerable…. Why?</a:t>
            </a:r>
            <a:endParaRPr lang="en-US" sz="2400" b="1" dirty="0">
              <a:solidFill>
                <a:srgbClr val="6091BA"/>
              </a:solidFill>
              <a:latin typeface="Open Sans"/>
              <a:ea typeface="Open Sans"/>
              <a:cs typeface="Open Sans"/>
              <a:sym typeface="Open Sans"/>
            </a:endParaRPr>
          </a:p>
        </p:txBody>
      </p:sp>
      <p:sp>
        <p:nvSpPr>
          <p:cNvPr id="346" name="Google Shape;346;p1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sp>
        <p:nvSpPr>
          <p:cNvPr id="343" name="Google Shape;343;p12"/>
          <p:cNvSpPr txBox="1"/>
          <p:nvPr/>
        </p:nvSpPr>
        <p:spPr>
          <a:xfrm>
            <a:off x="562257" y="1181960"/>
            <a:ext cx="4539132" cy="27264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solidFill>
                  <a:schemeClr val="tx1"/>
                </a:solidFill>
                <a:latin typeface="Open Sans" panose="020B0604020202020204" charset="0"/>
                <a:ea typeface="Open Sans" panose="020B0604020202020204" charset="0"/>
                <a:cs typeface="Open Sans" panose="020B0604020202020204" charset="0"/>
                <a:sym typeface="Muli"/>
              </a:rPr>
              <a:t>Compare a Front-End Crash with a Side-Impact Crash:</a:t>
            </a:r>
            <a:endParaRPr sz="1800" dirty="0">
              <a:solidFill>
                <a:schemeClr val="tx1"/>
              </a:solidFill>
              <a:latin typeface="Open Sans" panose="020B0604020202020204" charset="0"/>
              <a:ea typeface="Open Sans" panose="020B0604020202020204" charset="0"/>
              <a:cs typeface="Open Sans" panose="020B0604020202020204" charset="0"/>
              <a:sym typeface="Muli"/>
            </a:endParaRPr>
          </a:p>
          <a:p>
            <a:pPr marL="457200" lvl="0" indent="-317500">
              <a:spcBef>
                <a:spcPts val="600"/>
              </a:spcBef>
              <a:buClr>
                <a:srgbClr val="19BBD5"/>
              </a:buClr>
              <a:buSzPts val="1400"/>
              <a:buFont typeface="Muli"/>
              <a:buChar char="◇"/>
            </a:pPr>
            <a:r>
              <a:rPr lang="en-US" sz="1800" dirty="0">
                <a:solidFill>
                  <a:schemeClr val="tx1"/>
                </a:solidFill>
                <a:latin typeface="Open Sans" panose="020B0604020202020204" charset="0"/>
                <a:ea typeface="Open Sans" panose="020B0604020202020204" charset="0"/>
                <a:cs typeface="Open Sans" panose="020B0604020202020204" charset="0"/>
                <a:sym typeface="Muli"/>
              </a:rPr>
              <a:t>Watch the 2 video clips (focus on the 20 to 50 sec. of the Front-End).</a:t>
            </a:r>
          </a:p>
          <a:p>
            <a:pPr marL="457200" lvl="0" indent="-317500">
              <a:buClr>
                <a:srgbClr val="19BBD5"/>
              </a:buClr>
              <a:buSzPts val="1400"/>
              <a:buFont typeface="Muli"/>
              <a:buChar char="◇"/>
            </a:pPr>
            <a:r>
              <a:rPr lang="en-US" sz="1800" dirty="0">
                <a:solidFill>
                  <a:schemeClr val="tx1"/>
                </a:solidFill>
                <a:latin typeface="Open Sans" panose="020B0604020202020204" charset="0"/>
                <a:ea typeface="Open Sans" panose="020B0604020202020204" charset="0"/>
                <a:cs typeface="Open Sans" panose="020B0604020202020204" charset="0"/>
                <a:sym typeface="Muli"/>
              </a:rPr>
              <a:t>Notice which crash has the most potential damage to the driver.</a:t>
            </a:r>
          </a:p>
          <a:p>
            <a:pPr marL="457200" lvl="0" indent="-317500">
              <a:buClr>
                <a:srgbClr val="19BBD5"/>
              </a:buClr>
              <a:buSzPts val="1400"/>
              <a:buFont typeface="Muli"/>
              <a:buChar char="◇"/>
            </a:pPr>
            <a:r>
              <a:rPr lang="en-US" sz="1800" dirty="0">
                <a:solidFill>
                  <a:schemeClr val="tx1"/>
                </a:solidFill>
                <a:latin typeface="Open Sans" panose="020B0604020202020204" charset="0"/>
                <a:ea typeface="Open Sans" panose="020B0604020202020204" charset="0"/>
                <a:cs typeface="Open Sans" panose="020B0604020202020204" charset="0"/>
                <a:sym typeface="Muli"/>
              </a:rPr>
              <a:t>Why is there such a big difference?</a:t>
            </a:r>
          </a:p>
          <a:p>
            <a:pPr marL="0" lvl="0" indent="0" algn="l" rtl="0">
              <a:spcBef>
                <a:spcPts val="600"/>
              </a:spcBef>
              <a:spcAft>
                <a:spcPts val="0"/>
              </a:spcAft>
              <a:buClr>
                <a:schemeClr val="dk1"/>
              </a:buClr>
              <a:buSzPts val="1100"/>
              <a:buFont typeface="Arial"/>
              <a:buNone/>
            </a:pPr>
            <a:endParaRPr sz="1800" dirty="0">
              <a:solidFill>
                <a:srgbClr val="C6DAEC"/>
              </a:solidFill>
              <a:latin typeface="Open Sans" panose="020B0604020202020204" charset="0"/>
              <a:ea typeface="Open Sans" panose="020B0604020202020204" charset="0"/>
              <a:cs typeface="Open Sans" panose="020B0604020202020204" charset="0"/>
              <a:sym typeface="Muli"/>
            </a:endParaRPr>
          </a:p>
          <a:p>
            <a:pPr marL="0" lvl="0" indent="0" algn="l" rtl="0">
              <a:spcBef>
                <a:spcPts val="600"/>
              </a:spcBef>
              <a:spcAft>
                <a:spcPts val="0"/>
              </a:spcAft>
              <a:buNone/>
            </a:pPr>
            <a:endParaRPr sz="1800" dirty="0">
              <a:solidFill>
                <a:srgbClr val="C6DAEC"/>
              </a:solidFill>
              <a:latin typeface="Open Sans" panose="020B0604020202020204" charset="0"/>
              <a:ea typeface="Open Sans" panose="020B0604020202020204" charset="0"/>
              <a:cs typeface="Open Sans" panose="020B0604020202020204" charset="0"/>
              <a:sym typeface="Muli"/>
            </a:endParaRPr>
          </a:p>
        </p:txBody>
      </p:sp>
      <p:pic>
        <p:nvPicPr>
          <p:cNvPr id="2" name="Picture 1">
            <a:hlinkClick r:id="rId3"/>
            <a:extLst>
              <a:ext uri="{FF2B5EF4-FFF2-40B4-BE49-F238E27FC236}">
                <a16:creationId xmlns:a16="http://schemas.microsoft.com/office/drawing/2014/main" id="{EDD5A3BE-28E1-46E5-8285-0425C99393FE}"/>
              </a:ext>
            </a:extLst>
          </p:cNvPr>
          <p:cNvPicPr>
            <a:picLocks noChangeAspect="1"/>
          </p:cNvPicPr>
          <p:nvPr/>
        </p:nvPicPr>
        <p:blipFill rotWithShape="1">
          <a:blip r:embed="rId4"/>
          <a:srcRect l="28451" t="25883" r="31343" b="22520"/>
          <a:stretch/>
        </p:blipFill>
        <p:spPr>
          <a:xfrm>
            <a:off x="5442905" y="2718163"/>
            <a:ext cx="2726076" cy="1967845"/>
          </a:xfrm>
          <a:prstGeom prst="rect">
            <a:avLst/>
          </a:prstGeom>
        </p:spPr>
      </p:pic>
      <p:pic>
        <p:nvPicPr>
          <p:cNvPr id="3" name="Picture 2">
            <a:hlinkClick r:id="rId5"/>
            <a:extLst>
              <a:ext uri="{FF2B5EF4-FFF2-40B4-BE49-F238E27FC236}">
                <a16:creationId xmlns:a16="http://schemas.microsoft.com/office/drawing/2014/main" id="{0DE6038C-BBFE-42B1-B4E1-34A633BF9CA3}"/>
              </a:ext>
            </a:extLst>
          </p:cNvPr>
          <p:cNvPicPr>
            <a:picLocks noChangeAspect="1"/>
          </p:cNvPicPr>
          <p:nvPr/>
        </p:nvPicPr>
        <p:blipFill rotWithShape="1">
          <a:blip r:embed="rId6"/>
          <a:srcRect l="11119" t="22687" r="42985" b="22123"/>
          <a:stretch/>
        </p:blipFill>
        <p:spPr>
          <a:xfrm>
            <a:off x="5442905" y="864004"/>
            <a:ext cx="2726076" cy="1843980"/>
          </a:xfrm>
          <a:prstGeom prst="rect">
            <a:avLst/>
          </a:prstGeom>
        </p:spPr>
      </p:pic>
      <p:sp>
        <p:nvSpPr>
          <p:cNvPr id="4" name="TextBox 3">
            <a:extLst>
              <a:ext uri="{FF2B5EF4-FFF2-40B4-BE49-F238E27FC236}">
                <a16:creationId xmlns:a16="http://schemas.microsoft.com/office/drawing/2014/main" id="{A59B3E4D-97C6-466D-B54B-A543A9D3FA7B}"/>
              </a:ext>
            </a:extLst>
          </p:cNvPr>
          <p:cNvSpPr txBox="1"/>
          <p:nvPr/>
        </p:nvSpPr>
        <p:spPr>
          <a:xfrm>
            <a:off x="5459580" y="874183"/>
            <a:ext cx="1328321" cy="307777"/>
          </a:xfrm>
          <a:prstGeom prst="rect">
            <a:avLst/>
          </a:prstGeom>
          <a:noFill/>
        </p:spPr>
        <p:txBody>
          <a:bodyPr wrap="square" rtlCol="0">
            <a:spAutoFit/>
          </a:bodyPr>
          <a:lstStyle/>
          <a:p>
            <a:r>
              <a:rPr lang="en-US" b="1" dirty="0">
                <a:solidFill>
                  <a:schemeClr val="bg1"/>
                </a:solidFill>
              </a:rPr>
              <a:t>Front-End</a:t>
            </a:r>
          </a:p>
        </p:txBody>
      </p:sp>
      <p:sp>
        <p:nvSpPr>
          <p:cNvPr id="10" name="TextBox 9">
            <a:extLst>
              <a:ext uri="{FF2B5EF4-FFF2-40B4-BE49-F238E27FC236}">
                <a16:creationId xmlns:a16="http://schemas.microsoft.com/office/drawing/2014/main" id="{8C957419-D14F-4210-B02C-2394986C6DCE}"/>
              </a:ext>
            </a:extLst>
          </p:cNvPr>
          <p:cNvSpPr txBox="1"/>
          <p:nvPr/>
        </p:nvSpPr>
        <p:spPr>
          <a:xfrm>
            <a:off x="5403607" y="2720158"/>
            <a:ext cx="1440265" cy="307777"/>
          </a:xfrm>
          <a:prstGeom prst="rect">
            <a:avLst/>
          </a:prstGeom>
          <a:noFill/>
        </p:spPr>
        <p:txBody>
          <a:bodyPr wrap="square" rtlCol="0">
            <a:spAutoFit/>
          </a:bodyPr>
          <a:lstStyle/>
          <a:p>
            <a:r>
              <a:rPr lang="en-US" b="1" dirty="0">
                <a:solidFill>
                  <a:schemeClr val="bg1"/>
                </a:solidFill>
              </a:rPr>
              <a:t>Side-Impact</a:t>
            </a:r>
          </a:p>
        </p:txBody>
      </p:sp>
      <p:pic>
        <p:nvPicPr>
          <p:cNvPr id="9" name="Google Shape;64;p14"/>
          <p:cNvPicPr preferRelativeResize="0"/>
          <p:nvPr/>
        </p:nvPicPr>
        <p:blipFill>
          <a:blip r:embed="rId7">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40672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7" name="Google Shape;63;p14"/>
          <p:cNvSpPr txBox="1">
            <a:spLocks/>
          </p:cNvSpPr>
          <p:nvPr/>
        </p:nvSpPr>
        <p:spPr>
          <a:xfrm>
            <a:off x="311700" y="282761"/>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The facts…</a:t>
            </a:r>
            <a:endParaRPr lang="en-US" sz="2400" b="1" dirty="0">
              <a:solidFill>
                <a:srgbClr val="6091BA"/>
              </a:solidFill>
              <a:latin typeface="Open Sans"/>
              <a:ea typeface="Open Sans"/>
              <a:cs typeface="Open Sans"/>
              <a:sym typeface="Open Sans"/>
            </a:endParaRPr>
          </a:p>
        </p:txBody>
      </p:sp>
      <p:sp>
        <p:nvSpPr>
          <p:cNvPr id="373" name="Google Shape;373;p16"/>
          <p:cNvSpPr txBox="1">
            <a:spLocks noGrp="1"/>
          </p:cNvSpPr>
          <p:nvPr>
            <p:ph type="body" idx="1"/>
          </p:nvPr>
        </p:nvSpPr>
        <p:spPr>
          <a:xfrm>
            <a:off x="422565" y="1323920"/>
            <a:ext cx="7793388" cy="2290941"/>
          </a:xfrm>
          <a:prstGeom prst="rect">
            <a:avLst/>
          </a:prstGeom>
        </p:spPr>
        <p:txBody>
          <a:bodyPr spcFirstLastPara="1" wrap="square" lIns="91425" tIns="91425" rIns="91425" bIns="91425" anchor="t" anchorCtr="0">
            <a:noAutofit/>
          </a:bodyPr>
          <a:lstStyle/>
          <a:p>
            <a:pPr lvl="0"/>
            <a:r>
              <a:rPr lang="en-US" sz="1800" dirty="0">
                <a:latin typeface="Open Sans" panose="020B0604020202020204" charset="0"/>
                <a:ea typeface="Open Sans" panose="020B0604020202020204" charset="0"/>
                <a:cs typeface="Open Sans" panose="020B0604020202020204" charset="0"/>
              </a:rPr>
              <a:t>Side impact auto accidents account for ~25% of fatalities in passenger vehicle crashes.</a:t>
            </a:r>
          </a:p>
          <a:p>
            <a:pPr marL="139700" lvl="0" indent="0">
              <a:buNone/>
            </a:pPr>
            <a:r>
              <a:rPr lang="en-US" sz="900" dirty="0">
                <a:latin typeface="Open Sans" panose="020B0604020202020204" charset="0"/>
                <a:ea typeface="Open Sans" panose="020B0604020202020204" charset="0"/>
                <a:cs typeface="Open Sans" panose="020B0604020202020204" charset="0"/>
              </a:rPr>
              <a:t> </a:t>
            </a:r>
          </a:p>
          <a:p>
            <a:pPr lvl="0"/>
            <a:r>
              <a:rPr lang="en-US" sz="1800" dirty="0">
                <a:latin typeface="Open Sans" panose="020B0604020202020204" charset="0"/>
                <a:ea typeface="Open Sans" panose="020B0604020202020204" charset="0"/>
                <a:cs typeface="Open Sans" panose="020B0604020202020204" charset="0"/>
              </a:rPr>
              <a:t>Serious injuries are also more likely to occur in side impact crashes since passengers can be extremely close to the impact site with no protective region of the car to crumple and absorb the impact.</a:t>
            </a:r>
          </a:p>
          <a:p>
            <a:pPr lvl="0"/>
            <a:endParaRPr lang="en-US" sz="900" dirty="0">
              <a:latin typeface="Open Sans" panose="020B0604020202020204" charset="0"/>
              <a:ea typeface="Open Sans" panose="020B0604020202020204" charset="0"/>
              <a:cs typeface="Open Sans" panose="020B0604020202020204" charset="0"/>
            </a:endParaRPr>
          </a:p>
          <a:p>
            <a:pPr lvl="0"/>
            <a:r>
              <a:rPr lang="en-US" sz="1800" dirty="0">
                <a:latin typeface="Open Sans" panose="020B0604020202020204" charset="0"/>
                <a:ea typeface="Open Sans" panose="020B0604020202020204" charset="0"/>
                <a:cs typeface="Open Sans" panose="020B0604020202020204" charset="0"/>
              </a:rPr>
              <a:t>It is difficult to provide protection where the car is normally thin and the door must be able to open.</a:t>
            </a:r>
            <a:endParaRPr sz="1800" dirty="0">
              <a:latin typeface="Open Sans" panose="020B0604020202020204" charset="0"/>
              <a:ea typeface="Open Sans" panose="020B0604020202020204" charset="0"/>
              <a:cs typeface="Open Sans" panose="020B0604020202020204" charset="0"/>
            </a:endParaRPr>
          </a:p>
        </p:txBody>
      </p:sp>
      <p:sp>
        <p:nvSpPr>
          <p:cNvPr id="374" name="Google Shape;374;p1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pic>
        <p:nvPicPr>
          <p:cNvPr id="2" name="Picture 1">
            <a:extLst>
              <a:ext uri="{FF2B5EF4-FFF2-40B4-BE49-F238E27FC236}">
                <a16:creationId xmlns:a16="http://schemas.microsoft.com/office/drawing/2014/main" id="{4E0E3FD4-822A-4720-A9B0-610ED5C761A9}"/>
              </a:ext>
            </a:extLst>
          </p:cNvPr>
          <p:cNvPicPr>
            <a:picLocks noChangeAspect="1"/>
          </p:cNvPicPr>
          <p:nvPr/>
        </p:nvPicPr>
        <p:blipFill rotWithShape="1">
          <a:blip r:embed="rId3"/>
          <a:srcRect b="57227"/>
          <a:stretch/>
        </p:blipFill>
        <p:spPr>
          <a:xfrm>
            <a:off x="5847684" y="337106"/>
            <a:ext cx="2368268" cy="776397"/>
          </a:xfrm>
          <a:prstGeom prst="rect">
            <a:avLst/>
          </a:prstGeom>
        </p:spPr>
      </p:pic>
      <p:pic>
        <p:nvPicPr>
          <p:cNvPr id="6"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97350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864" y="542995"/>
            <a:ext cx="4511040" cy="4511040"/>
          </a:xfrm>
          <a:prstGeom prst="rect">
            <a:avLst/>
          </a:prstGeom>
        </p:spPr>
      </p:pic>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a:lnSpc>
                <a:spcPct val="115000"/>
              </a:lnSpc>
            </a:pPr>
            <a:r>
              <a:rPr lang="en-US" sz="2400" b="1" dirty="0">
                <a:solidFill>
                  <a:srgbClr val="6091BA"/>
                </a:solidFill>
                <a:latin typeface="Open Sans"/>
                <a:ea typeface="Open Sans"/>
                <a:cs typeface="Open Sans"/>
              </a:rPr>
              <a:t>Engineering Design Process</a:t>
            </a:r>
            <a:endParaRPr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27509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7" name="Google Shape;63;p14"/>
          <p:cNvSpPr txBox="1">
            <a:spLocks/>
          </p:cNvSpPr>
          <p:nvPr/>
        </p:nvSpPr>
        <p:spPr>
          <a:xfrm>
            <a:off x="311700" y="282761"/>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1. ASK: Identify the problem</a:t>
            </a:r>
            <a:endParaRPr lang="en-US" sz="2400" b="1" dirty="0">
              <a:solidFill>
                <a:srgbClr val="6091BA"/>
              </a:solidFill>
              <a:latin typeface="Open Sans"/>
              <a:ea typeface="Open Sans"/>
              <a:cs typeface="Open Sans"/>
              <a:sym typeface="Open Sans"/>
            </a:endParaRPr>
          </a:p>
        </p:txBody>
      </p:sp>
      <p:sp>
        <p:nvSpPr>
          <p:cNvPr id="360" name="Google Shape;360;p14"/>
          <p:cNvSpPr txBox="1">
            <a:spLocks noGrp="1"/>
          </p:cNvSpPr>
          <p:nvPr>
            <p:ph type="subTitle" idx="1"/>
          </p:nvPr>
        </p:nvSpPr>
        <p:spPr>
          <a:xfrm>
            <a:off x="-69273" y="1285536"/>
            <a:ext cx="9144000" cy="784800"/>
          </a:xfrm>
          <a:prstGeom prst="rect">
            <a:avLst/>
          </a:prstGeom>
        </p:spPr>
        <p:txBody>
          <a:bodyPr spcFirstLastPara="1" wrap="square" lIns="91425" tIns="91425" rIns="91425" bIns="91425" anchor="t" anchorCtr="0">
            <a:noAutofit/>
          </a:bodyPr>
          <a:lstStyle/>
          <a:p>
            <a:pPr marL="0" lvl="0" indent="0" algn="ctr"/>
            <a:r>
              <a:rPr lang="en-US" sz="1800" dirty="0">
                <a:latin typeface="Open Sans" panose="020B0604020202020204" charset="0"/>
                <a:ea typeface="Open Sans" panose="020B0604020202020204" charset="0"/>
                <a:cs typeface="Open Sans" panose="020B0604020202020204" charset="0"/>
              </a:rPr>
              <a:t>What is the problem and the constraints? </a:t>
            </a:r>
            <a:endParaRPr sz="1800" dirty="0">
              <a:latin typeface="Open Sans" panose="020B0604020202020204" charset="0"/>
              <a:ea typeface="Open Sans" panose="020B0604020202020204" charset="0"/>
              <a:cs typeface="Open Sans" panose="020B0604020202020204" charset="0"/>
            </a:endParaRP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FFFFFF"/>
                </a:solidFill>
                <a:latin typeface="Nixie One"/>
                <a:ea typeface="Nixie One"/>
                <a:cs typeface="Nixie One"/>
                <a:sym typeface="Nixie One"/>
              </a:rPr>
              <a:t>1</a:t>
            </a:r>
            <a:endParaRPr b="1" dirty="0">
              <a:solidFill>
                <a:srgbClr val="FFFFFF"/>
              </a:solidFill>
            </a:endParaRPr>
          </a:p>
        </p:txBody>
      </p:sp>
      <p:pic>
        <p:nvPicPr>
          <p:cNvPr id="2" name="Picture 1">
            <a:extLst>
              <a:ext uri="{FF2B5EF4-FFF2-40B4-BE49-F238E27FC236}">
                <a16:creationId xmlns:a16="http://schemas.microsoft.com/office/drawing/2014/main" id="{D259D33C-426D-4070-B45E-15667C0628CE}"/>
              </a:ext>
            </a:extLst>
          </p:cNvPr>
          <p:cNvPicPr>
            <a:picLocks noChangeAspect="1"/>
          </p:cNvPicPr>
          <p:nvPr/>
        </p:nvPicPr>
        <p:blipFill>
          <a:blip r:embed="rId3"/>
          <a:stretch>
            <a:fillRect/>
          </a:stretch>
        </p:blipFill>
        <p:spPr>
          <a:xfrm>
            <a:off x="2916381" y="1892595"/>
            <a:ext cx="3557817" cy="2367566"/>
          </a:xfrm>
          <a:prstGeom prst="rect">
            <a:avLst/>
          </a:prstGeom>
        </p:spPr>
      </p:pic>
      <p:pic>
        <p:nvPicPr>
          <p:cNvPr id="6"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81755333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311700" y="282761"/>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2. RESEARCH: Research the problem</a:t>
            </a:r>
            <a:endParaRPr lang="en-US" sz="2400" b="1" dirty="0">
              <a:solidFill>
                <a:srgbClr val="6091BA"/>
              </a:solidFill>
              <a:latin typeface="Open Sans"/>
              <a:ea typeface="Open Sans"/>
              <a:cs typeface="Open Sans"/>
              <a:sym typeface="Open Sans"/>
            </a:endParaRPr>
          </a:p>
        </p:txBody>
      </p:sp>
      <p:sp>
        <p:nvSpPr>
          <p:cNvPr id="360" name="Google Shape;360;p14"/>
          <p:cNvSpPr txBox="1">
            <a:spLocks noGrp="1"/>
          </p:cNvSpPr>
          <p:nvPr>
            <p:ph type="subTitle" idx="1"/>
          </p:nvPr>
        </p:nvSpPr>
        <p:spPr>
          <a:xfrm>
            <a:off x="-69273" y="1285536"/>
            <a:ext cx="9144000" cy="784800"/>
          </a:xfrm>
          <a:prstGeom prst="rect">
            <a:avLst/>
          </a:prstGeom>
        </p:spPr>
        <p:txBody>
          <a:bodyPr spcFirstLastPara="1" wrap="square" lIns="91425" tIns="91425" rIns="91425" bIns="91425" anchor="t" anchorCtr="0">
            <a:noAutofit/>
          </a:bodyPr>
          <a:lstStyle/>
          <a:p>
            <a:pPr marL="0" lvl="0" indent="0" algn="ctr"/>
            <a:r>
              <a:rPr lang="en-US" sz="1800" dirty="0">
                <a:latin typeface="Open Sans" panose="020B0604020202020204" charset="0"/>
                <a:ea typeface="Open Sans" panose="020B0604020202020204" charset="0"/>
                <a:cs typeface="Open Sans" panose="020B0604020202020204" charset="0"/>
              </a:rPr>
              <a:t>What information will help you find a solution?</a:t>
            </a: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FFFFFF"/>
                </a:solidFill>
                <a:latin typeface="Nixie One"/>
                <a:ea typeface="Nixie One"/>
                <a:cs typeface="Nixie One"/>
                <a:sym typeface="Nixie One"/>
              </a:rPr>
              <a:t>1</a:t>
            </a:r>
            <a:endParaRPr b="1" dirty="0">
              <a:solidFill>
                <a:srgbClr val="FFFFFF"/>
              </a:solidFill>
            </a:endParaRP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8" name="Picture 7">
            <a:extLst>
              <a:ext uri="{FF2B5EF4-FFF2-40B4-BE49-F238E27FC236}">
                <a16:creationId xmlns:a16="http://schemas.microsoft.com/office/drawing/2014/main" id="{D7FF68A3-0D0D-49D4-9DE8-07B3CF169B6C}"/>
              </a:ext>
            </a:extLst>
          </p:cNvPr>
          <p:cNvPicPr>
            <a:picLocks noChangeAspect="1"/>
          </p:cNvPicPr>
          <p:nvPr/>
        </p:nvPicPr>
        <p:blipFill rotWithShape="1">
          <a:blip r:embed="rId4"/>
          <a:srcRect l="34017" t="20671" r="35015" b="20909"/>
          <a:stretch/>
        </p:blipFill>
        <p:spPr>
          <a:xfrm>
            <a:off x="3743902" y="1937850"/>
            <a:ext cx="1656196" cy="1642836"/>
          </a:xfrm>
          <a:prstGeom prst="rect">
            <a:avLst/>
          </a:prstGeom>
        </p:spPr>
      </p:pic>
    </p:spTree>
    <p:extLst>
      <p:ext uri="{BB962C8B-B14F-4D97-AF65-F5344CB8AC3E}">
        <p14:creationId xmlns:p14="http://schemas.microsoft.com/office/powerpoint/2010/main" val="2054588529"/>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360191" y="289688"/>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Research…</a:t>
            </a:r>
            <a:endParaRPr lang="en-US" sz="2400" b="1" dirty="0">
              <a:solidFill>
                <a:srgbClr val="6091BA"/>
              </a:solidFill>
              <a:latin typeface="Open Sans"/>
              <a:ea typeface="Open Sans"/>
              <a:cs typeface="Open Sans"/>
              <a:sym typeface="Open Sans"/>
            </a:endParaRPr>
          </a:p>
        </p:txBody>
      </p:sp>
      <p:sp>
        <p:nvSpPr>
          <p:cNvPr id="360" name="Google Shape;360;p14"/>
          <p:cNvSpPr txBox="1">
            <a:spLocks noGrp="1"/>
          </p:cNvSpPr>
          <p:nvPr>
            <p:ph type="subTitle" idx="1"/>
          </p:nvPr>
        </p:nvSpPr>
        <p:spPr>
          <a:xfrm>
            <a:off x="789709" y="995141"/>
            <a:ext cx="7469388" cy="2191403"/>
          </a:xfrm>
          <a:prstGeom prst="rect">
            <a:avLst/>
          </a:prstGeom>
        </p:spPr>
        <p:txBody>
          <a:bodyPr spcFirstLastPara="1" wrap="square" lIns="91425" tIns="91425" rIns="91425" bIns="91425" anchor="t" anchorCtr="0">
            <a:noAutofit/>
          </a:bodyPr>
          <a:lstStyle/>
          <a:p>
            <a:pPr lvl="0"/>
            <a:r>
              <a:rPr lang="en-US" sz="1800" dirty="0">
                <a:latin typeface="Open Sans" panose="020B0604020202020204" charset="0"/>
                <a:ea typeface="Open Sans" panose="020B0604020202020204" charset="0"/>
                <a:cs typeface="Open Sans" panose="020B0604020202020204" charset="0"/>
              </a:rPr>
              <a:t>What do we know so far about how to protect people in car accidents?</a:t>
            </a:r>
          </a:p>
          <a:p>
            <a:pPr lvl="0"/>
            <a:endParaRPr lang="en-US" sz="1800" dirty="0">
              <a:latin typeface="Open Sans" panose="020B0604020202020204" charset="0"/>
              <a:ea typeface="Open Sans" panose="020B0604020202020204" charset="0"/>
              <a:cs typeface="Open Sans" panose="020B0604020202020204" charset="0"/>
            </a:endParaRPr>
          </a:p>
          <a:p>
            <a:pPr lvl="0"/>
            <a:r>
              <a:rPr lang="en-US" sz="1800" dirty="0">
                <a:latin typeface="Open Sans" panose="020B0604020202020204" charset="0"/>
                <a:ea typeface="Open Sans" panose="020B0604020202020204" charset="0"/>
                <a:cs typeface="Open Sans" panose="020B0604020202020204" charset="0"/>
              </a:rPr>
              <a:t>What type of car material protects you more…</a:t>
            </a:r>
          </a:p>
          <a:p>
            <a:pPr marL="139700" lvl="0" indent="0">
              <a:lnSpc>
                <a:spcPct val="115000"/>
              </a:lnSpc>
              <a:buClr>
                <a:schemeClr val="dk1"/>
              </a:buClr>
              <a:buSzPts val="3600"/>
            </a:pPr>
            <a:r>
              <a:rPr lang="en-US" sz="1800" dirty="0">
                <a:solidFill>
                  <a:srgbClr val="6091BA"/>
                </a:solidFill>
                <a:latin typeface="Open Sans"/>
                <a:ea typeface="Open Sans"/>
                <a:cs typeface="Open Sans"/>
                <a:sym typeface="Arial"/>
              </a:rPr>
              <a:t>soft, flexible metal or strong, rigid metal?</a:t>
            </a: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9" name="Picture 8">
            <a:extLst>
              <a:ext uri="{FF2B5EF4-FFF2-40B4-BE49-F238E27FC236}">
                <a16:creationId xmlns:a16="http://schemas.microsoft.com/office/drawing/2014/main" id="{AE0FC944-99EE-472F-AB06-DE7CD083C52D}"/>
              </a:ext>
            </a:extLst>
          </p:cNvPr>
          <p:cNvPicPr>
            <a:picLocks noChangeAspect="1"/>
          </p:cNvPicPr>
          <p:nvPr/>
        </p:nvPicPr>
        <p:blipFill rotWithShape="1">
          <a:blip r:embed="rId4"/>
          <a:srcRect t="57715"/>
          <a:stretch/>
        </p:blipFill>
        <p:spPr>
          <a:xfrm>
            <a:off x="2323571" y="2492978"/>
            <a:ext cx="4316747" cy="1399019"/>
          </a:xfrm>
          <a:prstGeom prst="rect">
            <a:avLst/>
          </a:prstGeom>
        </p:spPr>
      </p:pic>
    </p:spTree>
    <p:extLst>
      <p:ext uri="{BB962C8B-B14F-4D97-AF65-F5344CB8AC3E}">
        <p14:creationId xmlns:p14="http://schemas.microsoft.com/office/powerpoint/2010/main" val="396193226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8" name="Picture 7">
            <a:extLst>
              <a:ext uri="{FF2B5EF4-FFF2-40B4-BE49-F238E27FC236}">
                <a16:creationId xmlns:a16="http://schemas.microsoft.com/office/drawing/2014/main" id="{ABE02C49-80DB-4C6C-981E-131718F2C226}"/>
              </a:ext>
            </a:extLst>
          </p:cNvPr>
          <p:cNvPicPr>
            <a:picLocks noChangeAspect="1"/>
          </p:cNvPicPr>
          <p:nvPr/>
        </p:nvPicPr>
        <p:blipFill rotWithShape="1">
          <a:blip r:embed="rId3"/>
          <a:srcRect l="18881" t="24544" r="21492" b="23449"/>
          <a:stretch/>
        </p:blipFill>
        <p:spPr>
          <a:xfrm>
            <a:off x="2653442" y="1676400"/>
            <a:ext cx="5803970" cy="2847505"/>
          </a:xfrm>
          <a:prstGeom prst="rect">
            <a:avLst/>
          </a:prstGeom>
        </p:spPr>
      </p:pic>
      <p:sp>
        <p:nvSpPr>
          <p:cNvPr id="7" name="Google Shape;63;p14"/>
          <p:cNvSpPr txBox="1">
            <a:spLocks/>
          </p:cNvSpPr>
          <p:nvPr/>
        </p:nvSpPr>
        <p:spPr>
          <a:xfrm>
            <a:off x="360191" y="289688"/>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sym typeface="Open Sans"/>
              </a:rPr>
              <a:t>Quick activity…</a:t>
            </a:r>
          </a:p>
        </p:txBody>
      </p:sp>
      <p:sp>
        <p:nvSpPr>
          <p:cNvPr id="360" name="Google Shape;360;p14"/>
          <p:cNvSpPr txBox="1">
            <a:spLocks noGrp="1"/>
          </p:cNvSpPr>
          <p:nvPr>
            <p:ph type="subTitle" idx="1"/>
          </p:nvPr>
        </p:nvSpPr>
        <p:spPr>
          <a:xfrm>
            <a:off x="358923" y="988330"/>
            <a:ext cx="5574560" cy="2191403"/>
          </a:xfrm>
          <a:prstGeom prst="rect">
            <a:avLst/>
          </a:prstGeom>
        </p:spPr>
        <p:txBody>
          <a:bodyPr spcFirstLastPara="1" wrap="square" lIns="91425" tIns="91425" rIns="91425" bIns="91425" anchor="t" anchorCtr="0">
            <a:noAutofit/>
          </a:bodyPr>
          <a:lstStyle/>
          <a:p>
            <a:pPr lvl="0"/>
            <a:r>
              <a:rPr lang="en-US" sz="1800" dirty="0">
                <a:latin typeface="Open Sans" panose="020B0604020202020204" charset="0"/>
                <a:ea typeface="Open Sans" panose="020B0604020202020204" charset="0"/>
                <a:cs typeface="Open Sans" panose="020B0604020202020204" charset="0"/>
              </a:rPr>
              <a:t>What do we know about jumping and landing safely?</a:t>
            </a:r>
          </a:p>
          <a:p>
            <a:pPr lvl="0"/>
            <a:endParaRPr lang="en-US" sz="1800" dirty="0">
              <a:latin typeface="Open Sans" panose="020B0604020202020204" charset="0"/>
              <a:ea typeface="Open Sans" panose="020B0604020202020204" charset="0"/>
              <a:cs typeface="Open Sans" panose="020B0604020202020204" charset="0"/>
            </a:endParaRPr>
          </a:p>
          <a:p>
            <a:pPr lvl="0"/>
            <a:r>
              <a:rPr lang="en-US" sz="1800" dirty="0">
                <a:latin typeface="Open Sans" panose="020B0604020202020204" charset="0"/>
                <a:ea typeface="Open Sans" panose="020B0604020202020204" charset="0"/>
                <a:cs typeface="Open Sans" panose="020B0604020202020204" charset="0"/>
              </a:rPr>
              <a:t>What is the best way to land?</a:t>
            </a:r>
          </a:p>
        </p:txBody>
      </p:sp>
      <p:sp>
        <p:nvSpPr>
          <p:cNvPr id="361" name="Google Shape;361;p1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FFFFFF"/>
                </a:solidFill>
                <a:latin typeface="Nixie One"/>
                <a:ea typeface="Nixie One"/>
                <a:cs typeface="Nixie One"/>
                <a:sym typeface="Nixie One"/>
              </a:rPr>
              <a:t>1</a:t>
            </a:r>
            <a:endParaRPr b="1" dirty="0">
              <a:solidFill>
                <a:srgbClr val="FFFFFF"/>
              </a:solidFill>
            </a:endParaRPr>
          </a:p>
        </p:txBody>
      </p:sp>
      <p:pic>
        <p:nvPicPr>
          <p:cNvPr id="6"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10" name="Google Shape;373;p16">
            <a:extLst>
              <a:ext uri="{FF2B5EF4-FFF2-40B4-BE49-F238E27FC236}">
                <a16:creationId xmlns:a16="http://schemas.microsoft.com/office/drawing/2014/main" id="{719F51A9-69CC-412D-B3D5-AD985B15FC6D}"/>
              </a:ext>
            </a:extLst>
          </p:cNvPr>
          <p:cNvSpPr txBox="1">
            <a:spLocks/>
          </p:cNvSpPr>
          <p:nvPr/>
        </p:nvSpPr>
        <p:spPr>
          <a:xfrm>
            <a:off x="75770" y="2777387"/>
            <a:ext cx="2649732" cy="8183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1pPr>
            <a:lvl2pPr marL="914400" marR="0" lvl="1"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2pPr>
            <a:lvl3pPr marL="1371600" marR="0" lvl="2"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3pPr>
            <a:lvl4pPr marL="1828800" marR="0" lvl="3"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4pPr>
            <a:lvl5pPr marL="2286000" marR="0" lvl="4" indent="-317500" algn="l" rtl="0">
              <a:lnSpc>
                <a:spcPct val="100000"/>
              </a:lnSpc>
              <a:spcBef>
                <a:spcPts val="0"/>
              </a:spcBef>
              <a:spcAft>
                <a:spcPts val="0"/>
              </a:spcAft>
              <a:buClr>
                <a:srgbClr val="19BBD5"/>
              </a:buClr>
              <a:buSzPts val="1400"/>
              <a:buFont typeface="Muli"/>
              <a:buChar char="○"/>
              <a:defRPr sz="1400" b="0" i="0" u="none" strike="noStrike" cap="none">
                <a:solidFill>
                  <a:srgbClr val="C6DAEC"/>
                </a:solidFill>
                <a:latin typeface="Muli"/>
                <a:ea typeface="Muli"/>
                <a:cs typeface="Muli"/>
                <a:sym typeface="Muli"/>
              </a:defRPr>
            </a:lvl5pPr>
            <a:lvl6pPr marL="2743200" marR="0" lvl="5"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6pPr>
            <a:lvl7pPr marL="3200400" marR="0" lvl="6"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7pPr>
            <a:lvl8pPr marL="3657600" marR="0" lvl="7"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8pPr>
            <a:lvl9pPr marL="4114800" marR="0" lvl="8" indent="-317500" algn="l" rtl="0">
              <a:lnSpc>
                <a:spcPct val="100000"/>
              </a:lnSpc>
              <a:spcBef>
                <a:spcPts val="0"/>
              </a:spcBef>
              <a:spcAft>
                <a:spcPts val="0"/>
              </a:spcAft>
              <a:buClr>
                <a:srgbClr val="C6DAEC"/>
              </a:buClr>
              <a:buSzPts val="1400"/>
              <a:buFont typeface="Muli"/>
              <a:buChar char="■"/>
              <a:defRPr sz="1400" b="0" i="0" u="none" strike="noStrike" cap="none">
                <a:solidFill>
                  <a:srgbClr val="C6DAEC"/>
                </a:solidFill>
                <a:latin typeface="Muli"/>
                <a:ea typeface="Muli"/>
                <a:cs typeface="Muli"/>
                <a:sym typeface="Muli"/>
              </a:defRPr>
            </a:lvl9pPr>
          </a:lstStyle>
          <a:p>
            <a:pPr marL="139700" indent="0" algn="ctr">
              <a:lnSpc>
                <a:spcPct val="115000"/>
              </a:lnSpc>
              <a:spcBef>
                <a:spcPts val="0"/>
              </a:spcBef>
              <a:buClr>
                <a:schemeClr val="dk1"/>
              </a:buClr>
              <a:buSzPts val="3600"/>
              <a:buNone/>
            </a:pPr>
            <a:r>
              <a:rPr lang="en-US" sz="1800" dirty="0">
                <a:solidFill>
                  <a:srgbClr val="6091BA"/>
                </a:solidFill>
                <a:latin typeface="Open Sans"/>
                <a:ea typeface="Open Sans"/>
                <a:cs typeface="Open Sans"/>
                <a:sym typeface="Arial"/>
              </a:rPr>
              <a:t>Was it soft and flexible or hard and rigid?</a:t>
            </a:r>
          </a:p>
        </p:txBody>
      </p:sp>
    </p:spTree>
    <p:extLst>
      <p:ext uri="{BB962C8B-B14F-4D97-AF65-F5344CB8AC3E}">
        <p14:creationId xmlns:p14="http://schemas.microsoft.com/office/powerpoint/2010/main" val="40574720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7" name="Google Shape;63;p14"/>
          <p:cNvSpPr txBox="1">
            <a:spLocks/>
          </p:cNvSpPr>
          <p:nvPr/>
        </p:nvSpPr>
        <p:spPr>
          <a:xfrm>
            <a:off x="360191" y="289688"/>
            <a:ext cx="8520600" cy="397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15000"/>
              </a:lnSpc>
            </a:pPr>
            <a:r>
              <a:rPr lang="en-US" sz="2400" b="1" dirty="0">
                <a:solidFill>
                  <a:srgbClr val="6091BA"/>
                </a:solidFill>
                <a:latin typeface="Open Sans"/>
                <a:ea typeface="Open Sans"/>
                <a:cs typeface="Open Sans"/>
              </a:rPr>
              <a:t>Research…</a:t>
            </a:r>
            <a:endParaRPr lang="en-US" sz="2400" b="1" dirty="0">
              <a:solidFill>
                <a:srgbClr val="6091BA"/>
              </a:solidFill>
              <a:latin typeface="Open Sans"/>
              <a:ea typeface="Open Sans"/>
              <a:cs typeface="Open Sans"/>
              <a:sym typeface="Open Sans"/>
            </a:endParaRPr>
          </a:p>
        </p:txBody>
      </p:sp>
      <p:sp>
        <p:nvSpPr>
          <p:cNvPr id="360" name="Google Shape;360;p14"/>
          <p:cNvSpPr txBox="1">
            <a:spLocks noGrp="1"/>
          </p:cNvSpPr>
          <p:nvPr>
            <p:ph type="subTitle" idx="1"/>
          </p:nvPr>
        </p:nvSpPr>
        <p:spPr>
          <a:xfrm>
            <a:off x="789709" y="995141"/>
            <a:ext cx="7751618" cy="2191403"/>
          </a:xfrm>
          <a:prstGeom prst="rect">
            <a:avLst/>
          </a:prstGeom>
        </p:spPr>
        <p:txBody>
          <a:bodyPr spcFirstLastPara="1" wrap="square" lIns="91425" tIns="91425" rIns="91425" bIns="91425" anchor="t" anchorCtr="0">
            <a:noAutofit/>
          </a:bodyPr>
          <a:lstStyle/>
          <a:p>
            <a:pPr lvl="0"/>
            <a:r>
              <a:rPr lang="en-US" sz="1800" dirty="0">
                <a:latin typeface="Open Sans" panose="020B0604020202020204" charset="0"/>
                <a:ea typeface="Open Sans" panose="020B0604020202020204" charset="0"/>
                <a:cs typeface="Open Sans" panose="020B0604020202020204" charset="0"/>
              </a:rPr>
              <a:t>What do we know so far about how to protect people in car accidents?</a:t>
            </a:r>
          </a:p>
          <a:p>
            <a:pPr lvl="0"/>
            <a:endParaRPr lang="en-US" sz="1800" dirty="0">
              <a:latin typeface="Open Sans" panose="020B0604020202020204" charset="0"/>
              <a:ea typeface="Open Sans" panose="020B0604020202020204" charset="0"/>
              <a:cs typeface="Open Sans" panose="020B0604020202020204" charset="0"/>
            </a:endParaRPr>
          </a:p>
          <a:p>
            <a:pPr lvl="0"/>
            <a:r>
              <a:rPr lang="en-US" sz="1800" dirty="0">
                <a:latin typeface="Open Sans" panose="020B0604020202020204" charset="0"/>
                <a:ea typeface="Open Sans" panose="020B0604020202020204" charset="0"/>
                <a:cs typeface="Open Sans" panose="020B0604020202020204" charset="0"/>
              </a:rPr>
              <a:t>What type of car material protects you more…</a:t>
            </a:r>
          </a:p>
          <a:p>
            <a:pPr marL="139700" lvl="0" indent="0">
              <a:lnSpc>
                <a:spcPct val="115000"/>
              </a:lnSpc>
              <a:buClr>
                <a:schemeClr val="dk1"/>
              </a:buClr>
              <a:buSzPts val="3600"/>
            </a:pPr>
            <a:r>
              <a:rPr lang="en-US" sz="1800" dirty="0">
                <a:solidFill>
                  <a:srgbClr val="6091BA"/>
                </a:solidFill>
                <a:latin typeface="Open Sans"/>
                <a:ea typeface="Open Sans"/>
                <a:cs typeface="Open Sans"/>
                <a:sym typeface="Arial"/>
              </a:rPr>
              <a:t>soft, flexible metal or strong, rigid metal?</a:t>
            </a: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10" name="Picture 9">
            <a:hlinkClick r:id="rId4"/>
            <a:extLst>
              <a:ext uri="{FF2B5EF4-FFF2-40B4-BE49-F238E27FC236}">
                <a16:creationId xmlns:a16="http://schemas.microsoft.com/office/drawing/2014/main" id="{BB6EE3D9-8290-4409-814D-A79D7605DCF1}"/>
              </a:ext>
            </a:extLst>
          </p:cNvPr>
          <p:cNvPicPr>
            <a:picLocks noChangeAspect="1"/>
          </p:cNvPicPr>
          <p:nvPr/>
        </p:nvPicPr>
        <p:blipFill rotWithShape="1">
          <a:blip r:embed="rId5"/>
          <a:srcRect l="14178" t="16717" r="39404" b="22123"/>
          <a:stretch/>
        </p:blipFill>
        <p:spPr>
          <a:xfrm>
            <a:off x="3127813" y="2438406"/>
            <a:ext cx="2985355" cy="2212619"/>
          </a:xfrm>
          <a:prstGeom prst="rect">
            <a:avLst/>
          </a:prstGeom>
        </p:spPr>
      </p:pic>
    </p:spTree>
    <p:extLst>
      <p:ext uri="{BB962C8B-B14F-4D97-AF65-F5344CB8AC3E}">
        <p14:creationId xmlns:p14="http://schemas.microsoft.com/office/powerpoint/2010/main" val="222175845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554</Words>
  <Application>Microsoft Office PowerPoint</Application>
  <PresentationFormat>On-screen Show (16:9)</PresentationFormat>
  <Paragraphs>67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 Light</vt:lpstr>
      <vt:lpstr>Muli</vt:lpstr>
      <vt:lpstr>Calibri</vt:lpstr>
      <vt:lpstr>Nixie One</vt:lpstr>
      <vt:lpstr>Arial</vt:lpstr>
      <vt:lpstr>Open Sans</vt:lpstr>
      <vt:lpstr>Office Theme</vt:lpstr>
      <vt:lpstr>PowerPoint Presentation</vt:lpstr>
      <vt:lpstr>PowerPoint Presentation</vt:lpstr>
      <vt:lpstr>PowerPoint Presentation</vt:lpstr>
      <vt:lpstr>Engineering Design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checkout</dc:creator>
  <cp:lastModifiedBy>Zain Alexander Iqbal</cp:lastModifiedBy>
  <cp:revision>14</cp:revision>
  <dcterms:modified xsi:type="dcterms:W3CDTF">2021-02-26T21:08:11Z</dcterms:modified>
</cp:coreProperties>
</file>