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23"/>
  </p:notesMasterIdLst>
  <p:handoutMasterIdLst>
    <p:handoutMasterId r:id="rId24"/>
  </p:handoutMasterIdLst>
  <p:sldIdLst>
    <p:sldId id="304" r:id="rId5"/>
    <p:sldId id="375" r:id="rId6"/>
    <p:sldId id="376" r:id="rId7"/>
    <p:sldId id="331" r:id="rId8"/>
    <p:sldId id="403" r:id="rId9"/>
    <p:sldId id="399" r:id="rId10"/>
    <p:sldId id="416" r:id="rId11"/>
    <p:sldId id="417" r:id="rId12"/>
    <p:sldId id="374" r:id="rId13"/>
    <p:sldId id="369" r:id="rId14"/>
    <p:sldId id="405" r:id="rId15"/>
    <p:sldId id="431" r:id="rId16"/>
    <p:sldId id="418" r:id="rId17"/>
    <p:sldId id="432" r:id="rId18"/>
    <p:sldId id="433" r:id="rId19"/>
    <p:sldId id="436" r:id="rId20"/>
    <p:sldId id="429" r:id="rId21"/>
    <p:sldId id="438"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0214" autoAdjust="0"/>
  </p:normalViewPr>
  <p:slideViewPr>
    <p:cSldViewPr snapToObjects="1">
      <p:cViewPr varScale="1">
        <p:scale>
          <a:sx n="63" d="100"/>
          <a:sy n="63" d="100"/>
        </p:scale>
        <p:origin x="932" y="56"/>
      </p:cViewPr>
      <p:guideLst>
        <p:guide orient="horz" pos="2160"/>
        <p:guide pos="2880"/>
      </p:guideLst>
    </p:cSldViewPr>
  </p:slideViewPr>
  <p:outlineViewPr>
    <p:cViewPr>
      <p:scale>
        <a:sx n="33" d="100"/>
        <a:sy n="33" d="100"/>
      </p:scale>
      <p:origin x="0" y="-9114"/>
    </p:cViewPr>
  </p:outlineViewPr>
  <p:notesTextViewPr>
    <p:cViewPr>
      <p:scale>
        <a:sx n="100" d="100"/>
        <a:sy n="100" d="100"/>
      </p:scale>
      <p:origin x="0" y="0"/>
    </p:cViewPr>
  </p:notesTextViewPr>
  <p:sorterViewPr>
    <p:cViewPr>
      <p:scale>
        <a:sx n="66" d="100"/>
        <a:sy n="66" d="100"/>
      </p:scale>
      <p:origin x="0" y="-1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56C10-3779-4092-BE4A-597FAAAF506C}" type="datetimeFigureOut">
              <a:rPr lang="en-US" smtClean="0"/>
              <a:pPr/>
              <a:t>11/16/2017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Center for Computational Neurobiology, University of Missouri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E17D2-BF72-4ADD-AFEF-A9ED37CB2DE2}" type="slidenum">
              <a:rPr lang="en-US" smtClean="0"/>
              <a:pPr/>
              <a:t>‹#›</a:t>
            </a:fld>
            <a:endParaRPr lang="en-US"/>
          </a:p>
        </p:txBody>
      </p:sp>
    </p:spTree>
    <p:extLst>
      <p:ext uri="{BB962C8B-B14F-4D97-AF65-F5344CB8AC3E}">
        <p14:creationId xmlns:p14="http://schemas.microsoft.com/office/powerpoint/2010/main" val="690799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7C9832-5A26-409D-8DD4-09CEC9E89A5B}" type="datetimeFigureOut">
              <a:rPr lang="en-US"/>
              <a:pPr>
                <a:defRPr/>
              </a:pPr>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smtClean="0"/>
              <a:t>Center for Computational Neurobiology, University of Missouri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5792A-8A58-4D2A-B538-948455C2B95F}" type="slidenum">
              <a:rPr lang="en-US"/>
              <a:pPr>
                <a:defRPr/>
              </a:pPr>
              <a:t>‹#›</a:t>
            </a:fld>
            <a:endParaRPr lang="en-US"/>
          </a:p>
        </p:txBody>
      </p:sp>
    </p:spTree>
    <p:extLst>
      <p:ext uri="{BB962C8B-B14F-4D97-AF65-F5344CB8AC3E}">
        <p14:creationId xmlns:p14="http://schemas.microsoft.com/office/powerpoint/2010/main" val="206343418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How Does a </a:t>
            </a:r>
            <a:r>
              <a:rPr lang="en-US" altLang="en-US" dirty="0" smtClean="0"/>
              <a:t>Color </a:t>
            </a:r>
            <a:r>
              <a:rPr lang="en-US" altLang="en-US" dirty="0" smtClean="0"/>
              <a:t>Sensor Work?</a:t>
            </a:r>
            <a:r>
              <a:rPr lang="en-US" altLang="en-US" baseline="0" dirty="0" smtClean="0"/>
              <a:t> Presentation &gt; TeachEngineering.org</a:t>
            </a:r>
            <a:endParaRPr lang="en-US" altLang="en-US" dirty="0" smtClean="0"/>
          </a:p>
        </p:txBody>
      </p:sp>
      <p:sp>
        <p:nvSpPr>
          <p:cNvPr id="4" name="Slide Number Placeholder 3"/>
          <p:cNvSpPr>
            <a:spLocks noGrp="1"/>
          </p:cNvSpPr>
          <p:nvPr>
            <p:ph type="sldNum" sz="quarter" idx="10"/>
          </p:nvPr>
        </p:nvSpPr>
        <p:spPr/>
        <p:txBody>
          <a:bodyPr/>
          <a:lstStyle/>
          <a:p>
            <a:fld id="{7BFC4FB5-5D96-47D8-B863-ECDD0042F183}" type="slidenum">
              <a:rPr lang="en-US" smtClean="0"/>
              <a:pPr/>
              <a:t>1</a:t>
            </a:fld>
            <a:endParaRPr lang="en-US" dirty="0"/>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15834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72521D-C184-4DEC-A5D8-0F7403B3871F}" type="slidenum">
              <a:rPr lang="en-US" smtClean="0"/>
              <a:pPr>
                <a:defRPr/>
              </a:pPr>
              <a:t>17</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375625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2</a:t>
            </a:fld>
            <a:endParaRPr lang="en-US"/>
          </a:p>
        </p:txBody>
      </p:sp>
    </p:spTree>
    <p:extLst>
      <p:ext uri="{BB962C8B-B14F-4D97-AF65-F5344CB8AC3E}">
        <p14:creationId xmlns:p14="http://schemas.microsoft.com/office/powerpoint/2010/main" val="112323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3</a:t>
            </a:fld>
            <a:endParaRPr lang="en-US"/>
          </a:p>
        </p:txBody>
      </p:sp>
    </p:spTree>
    <p:extLst>
      <p:ext uri="{BB962C8B-B14F-4D97-AF65-F5344CB8AC3E}">
        <p14:creationId xmlns:p14="http://schemas.microsoft.com/office/powerpoint/2010/main" val="201911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answer is provided on the post-quiz answer key on </a:t>
            </a:r>
            <a:r>
              <a:rPr lang="en-US" sz="1200" b="1" kern="1200" dirty="0" smtClean="0">
                <a:solidFill>
                  <a:schemeClr val="tx1"/>
                </a:solidFill>
                <a:effectLst/>
                <a:latin typeface="+mn-lt"/>
                <a:ea typeface="+mn-ea"/>
                <a:cs typeface="+mn-cs"/>
              </a:rPr>
              <a:t>slide 16</a:t>
            </a:r>
            <a:r>
              <a:rPr lang="en-US" sz="1200" kern="1200" dirty="0" smtClean="0">
                <a:solidFill>
                  <a:schemeClr val="tx1"/>
                </a:solidFill>
                <a:effectLst/>
                <a:latin typeface="+mn-lt"/>
                <a:ea typeface="+mn-ea"/>
                <a:cs typeface="+mn-cs"/>
              </a:rPr>
              <a:t>. Review student answers as a class.</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4</a:t>
            </a:fld>
            <a:endParaRPr lang="en-US"/>
          </a:p>
        </p:txBody>
      </p:sp>
    </p:spTree>
    <p:extLst>
      <p:ext uri="{BB962C8B-B14F-4D97-AF65-F5344CB8AC3E}">
        <p14:creationId xmlns:p14="http://schemas.microsoft.com/office/powerpoint/2010/main" val="388169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158FFD-8B95-4DF5-9FA3-A876FD951F54}" type="slidenum">
              <a:rPr lang="en-US" smtClean="0"/>
              <a:pPr>
                <a:defRPr/>
              </a:pPr>
              <a:t>9</a:t>
            </a:fld>
            <a:endParaRPr lang="en-US"/>
          </a:p>
        </p:txBody>
      </p:sp>
    </p:spTree>
    <p:extLst>
      <p:ext uri="{BB962C8B-B14F-4D97-AF65-F5344CB8AC3E}">
        <p14:creationId xmlns:p14="http://schemas.microsoft.com/office/powerpoint/2010/main" val="255132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11</a:t>
            </a:fld>
            <a:endParaRPr lang="en-US"/>
          </a:p>
        </p:txBody>
      </p:sp>
    </p:spTree>
    <p:extLst>
      <p:ext uri="{BB962C8B-B14F-4D97-AF65-F5344CB8AC3E}">
        <p14:creationId xmlns:p14="http://schemas.microsoft.com/office/powerpoint/2010/main" val="36427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13</a:t>
            </a:fld>
            <a:endParaRPr lang="en-US"/>
          </a:p>
        </p:txBody>
      </p:sp>
    </p:spTree>
    <p:extLst>
      <p:ext uri="{BB962C8B-B14F-4D97-AF65-F5344CB8AC3E}">
        <p14:creationId xmlns:p14="http://schemas.microsoft.com/office/powerpoint/2010/main" val="56821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15</a:t>
            </a:fld>
            <a:endParaRPr lang="en-US"/>
          </a:p>
        </p:txBody>
      </p:sp>
    </p:spTree>
    <p:extLst>
      <p:ext uri="{BB962C8B-B14F-4D97-AF65-F5344CB8AC3E}">
        <p14:creationId xmlns:p14="http://schemas.microsoft.com/office/powerpoint/2010/main" val="118500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16</a:t>
            </a:fld>
            <a:endParaRPr lang="en-US"/>
          </a:p>
        </p:txBody>
      </p:sp>
    </p:spTree>
    <p:extLst>
      <p:ext uri="{BB962C8B-B14F-4D97-AF65-F5344CB8AC3E}">
        <p14:creationId xmlns:p14="http://schemas.microsoft.com/office/powerpoint/2010/main" val="135895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normAutofit/>
          </a:bodyPr>
          <a:lstStyle>
            <a:lvl1pPr>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Date Placeholder 27"/>
          <p:cNvSpPr>
            <a:spLocks noGrp="1"/>
          </p:cNvSpPr>
          <p:nvPr>
            <p:ph type="dt" sz="half" idx="10"/>
          </p:nvPr>
        </p:nvSpPr>
        <p:spPr/>
        <p:txBody>
          <a:bodyPr/>
          <a:lstStyle/>
          <a:p>
            <a:pPr>
              <a:defRPr/>
            </a:pPr>
            <a:fld id="{F6101269-887C-40D0-83D3-2BE8DE95FDD8}" type="datetime1">
              <a:rPr lang="en-US" smtClean="0"/>
              <a:pPr>
                <a:defRPr/>
              </a:pPr>
              <a:t>11/16/2017</a:t>
            </a:fld>
            <a:endParaRPr lang="en-US"/>
          </a:p>
        </p:txBody>
      </p:sp>
      <p:sp>
        <p:nvSpPr>
          <p:cNvPr id="29" name="Slide Number Placeholder 28"/>
          <p:cNvSpPr>
            <a:spLocks noGrp="1"/>
          </p:cNvSpPr>
          <p:nvPr>
            <p:ph type="sldNum" sz="quarter" idx="11"/>
          </p:nvPr>
        </p:nvSpPr>
        <p:spPr/>
        <p:txBody>
          <a:bodyPr/>
          <a:lstStyle/>
          <a:p>
            <a:pPr>
              <a:defRPr/>
            </a:pPr>
            <a:fld id="{7531504A-FE2E-4DC8-A2E5-65DB7F0C0BD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8B1A2D3-853D-454F-A8FB-EA0F6F7F014C}" type="datetime1">
              <a:rPr lang="en-US" smtClean="0"/>
              <a:pPr>
                <a:defRPr/>
              </a:pPr>
              <a:t>11/16/2017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71DA480-3A93-4217-B079-B7BED28E02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normAutofit/>
          </a:bodyPr>
          <a:lstStyle>
            <a:lvl1pPr>
              <a:defRPr sz="4400" b="1">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16490A1-A6E3-4A4A-BC42-A175CEB96176}" type="datetime1">
              <a:rPr lang="en-US" smtClean="0"/>
              <a:pPr>
                <a:defRPr/>
              </a:pPr>
              <a:t>11/16/2017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29E3DF1B-424F-449E-9C83-87DB751EE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EF0999E-F3FC-4872-8073-970FE445BBCB}" type="datetime1">
              <a:rPr lang="en-US" smtClean="0"/>
              <a:pPr>
                <a:defRPr/>
              </a:pPr>
              <a:t>11/16/2017</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6A7E213-6AC6-4909-922A-8AE9F439DB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normAutofit/>
          </a:bodyPr>
          <a:lstStyle>
            <a:lvl1pPr algn="l">
              <a:buNone/>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18A5306-51D4-46FF-91B2-908DBBB68568}" type="datetime1">
              <a:rPr lang="en-US" smtClean="0"/>
              <a:pPr>
                <a:defRPr/>
              </a:pPr>
              <a:t>11/16/2017</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1A54AC8-B084-45FD-A1DB-1D9E77F81D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D9734C0-87FE-45B1-873D-7C6802ADA015}" type="datetime1">
              <a:rPr lang="en-US" smtClean="0"/>
              <a:pPr>
                <a:defRPr/>
              </a:pPr>
              <a:t>11/16/2017</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04D1AC4C-0A1E-468C-9B8E-2AB6C0EAA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oAutofit/>
          </a:bodyPr>
          <a:lstStyle>
            <a:lvl1pPr>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6A99275-06C2-4EDA-BC6D-D84885A3821A}" type="datetime1">
              <a:rPr lang="en-US" smtClean="0"/>
              <a:pPr>
                <a:defRPr/>
              </a:pPr>
              <a:t>11/16/2017</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E52FB349-A0A4-4557-B778-A1E03DB950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b="1" cap="none" baseline="0">
                <a:solidFill>
                  <a:srgbClr val="FF0000"/>
                </a:solidFill>
                <a:latin typeface="Calibri" panose="020F0502020204030204" pitchFamily="34" charset="0"/>
              </a:defRPr>
            </a:lvl1pPr>
          </a:lstStyle>
          <a:p>
            <a:r>
              <a:rPr lang="en-US" dirty="0" smtClean="0"/>
              <a:t>Click to edit Master title style</a:t>
            </a:r>
            <a:endParaRPr lang="en-US" dirty="0"/>
          </a:p>
        </p:txBody>
      </p:sp>
      <p:sp>
        <p:nvSpPr>
          <p:cNvPr id="3" name="Date Placeholder 5"/>
          <p:cNvSpPr>
            <a:spLocks noGrp="1"/>
          </p:cNvSpPr>
          <p:nvPr>
            <p:ph type="dt" sz="half" idx="10"/>
          </p:nvPr>
        </p:nvSpPr>
        <p:spPr/>
        <p:txBody>
          <a:bodyPr rtlCol="0"/>
          <a:lstStyle>
            <a:lvl1pPr>
              <a:defRPr/>
            </a:lvl1pPr>
          </a:lstStyle>
          <a:p>
            <a:pPr>
              <a:defRPr/>
            </a:pPr>
            <a:fld id="{BC5A21AE-70B1-41AA-BE9F-0DC1F3E2A498}" type="datetime1">
              <a:rPr lang="en-US" smtClean="0"/>
              <a:pPr>
                <a:defRPr/>
              </a:pPr>
              <a:t>11/16/2017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29AE867-7977-46F5-B47D-84BE0FB7BD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FFD0091-FC98-436B-ACD2-4D6C02CE6A14}" type="datetime1">
              <a:rPr lang="en-US" smtClean="0"/>
              <a:pPr>
                <a:defRPr/>
              </a:pPr>
              <a:t>11/16/2017</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2B5CD0DD-2C34-45E0-AD33-5860BBC0AD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3E0BA6A-338B-431C-92F6-0382DD18C01E}" type="datetime1">
              <a:rPr lang="en-US" smtClean="0"/>
              <a:pPr>
                <a:defRPr/>
              </a:pPr>
              <a:t>11/16/2017</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E8F33B3-DB7F-4362-8D48-A1D7BA9519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D47C1A5-6727-4719-9574-569CEEBECFCD}" type="datetime1">
              <a:rPr lang="en-US" smtClean="0"/>
              <a:pPr>
                <a:defRPr/>
              </a:pPr>
              <a:t>11/16/2017</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76EE7AA-1483-42BB-BE25-5028373C7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F6101269-887C-40D0-83D3-2BE8DE95FDD8}" type="datetime1">
              <a:rPr lang="en-US" smtClean="0"/>
              <a:pPr>
                <a:defRPr/>
              </a:pPr>
              <a:t>11/16/2017</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7531504A-FE2E-4DC8-A2E5-65DB7F0C0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8" r:id="rId4"/>
    <p:sldLayoutId id="2147484239" r:id="rId5"/>
    <p:sldLayoutId id="2147484246" r:id="rId6"/>
    <p:sldLayoutId id="2147484240" r:id="rId7"/>
    <p:sldLayoutId id="2147484247" r:id="rId8"/>
    <p:sldLayoutId id="2147484248" r:id="rId9"/>
    <p:sldLayoutId id="2147484241" r:id="rId10"/>
    <p:sldLayoutId id="2147484242" r:id="rId11"/>
  </p:sldLayoutIdLst>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Dua\Downloads\User%20Guide%20LEGO%20MINDSTORMS%20EV3%2010%20All%20ENUS.pdf" TargetMode="External"/><Relationship Id="rId2" Type="http://schemas.openxmlformats.org/officeDocument/2006/relationships/hyperlink" Target="http://office.microsoft.com/en-us/images/results.aspx?qu=street+lights&amp;ex=1#ai:MP900385958|" TargetMode="External"/><Relationship Id="rId1" Type="http://schemas.openxmlformats.org/officeDocument/2006/relationships/slideLayout" Target="../slideLayouts/slideLayout4.xml"/><Relationship Id="rId6" Type="http://schemas.openxmlformats.org/officeDocument/2006/relationships/hyperlink" Target="http://science.hq.nasa.gov/kids/imagers/ems/visible.html" TargetMode="External"/><Relationship Id="rId5" Type="http://schemas.openxmlformats.org/officeDocument/2006/relationships/hyperlink" Target="http://office.microsoft.com/en-us/images/results.aspx?qu=eyes&amp;ex=1#ai:MP900423034|mt:2|" TargetMode="External"/><Relationship Id="rId4" Type="http://schemas.openxmlformats.org/officeDocument/2006/relationships/hyperlink" Target="http://office.microsoft.com/en-us/images/results.aspx?qu=eyes&amp;ex=1#ai:MP900426560|mt: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ichaelbach.de/ot/index.html" TargetMode="External"/><Relationship Id="rId2" Type="http://schemas.openxmlformats.org/officeDocument/2006/relationships/hyperlink" Target="http://www.youtube.com/watch?v=ZH8L3i-qxuE"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p:cNvSpPr txBox="1">
            <a:spLocks noChangeArrowheads="1"/>
          </p:cNvSpPr>
          <p:nvPr/>
        </p:nvSpPr>
        <p:spPr bwMode="auto">
          <a:xfrm>
            <a:off x="4953000" y="228600"/>
            <a:ext cx="4038600" cy="26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6000" b="1" dirty="0" smtClean="0">
                <a:solidFill>
                  <a:schemeClr val="accent1"/>
                </a:solidFill>
                <a:latin typeface="Calibri" panose="020F0502020204030204" pitchFamily="34" charset="0"/>
                <a:cs typeface="Times New Roman" pitchFamily="18" charset="0"/>
              </a:rPr>
              <a:t>How Does a Color Sensor Work?</a:t>
            </a:r>
            <a:endParaRPr lang="en-US" altLang="en-US" sz="6000" b="1" dirty="0">
              <a:solidFill>
                <a:schemeClr val="accent1"/>
              </a:solidFill>
              <a:latin typeface="Calibri" panose="020F0502020204030204" pitchFamily="34" charset="0"/>
            </a:endParaRPr>
          </a:p>
        </p:txBody>
      </p:sp>
      <p:pic>
        <p:nvPicPr>
          <p:cNvPr id="3" name="Picture 2" descr="lampposts,streets,transportation,rows,concepts,neon lights"/>
          <p:cNvPicPr>
            <a:picLocks noChangeAspect="1" noChangeArrowheads="1"/>
          </p:cNvPicPr>
          <p:nvPr/>
        </p:nvPicPr>
        <p:blipFill rotWithShape="1">
          <a:blip r:embed="rId3">
            <a:extLst>
              <a:ext uri="{28A0092B-C50C-407E-A947-70E740481C1C}">
                <a14:useLocalDpi xmlns:a14="http://schemas.microsoft.com/office/drawing/2010/main" val="0"/>
              </a:ext>
            </a:extLst>
          </a:blip>
          <a:srcRect l="14667" r="16410"/>
          <a:stretch/>
        </p:blipFill>
        <p:spPr bwMode="auto">
          <a:xfrm>
            <a:off x="0" y="0"/>
            <a:ext cx="4724400" cy="685459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15"/>
          <p:cNvSpPr>
            <a:spLocks/>
          </p:cNvSpPr>
          <p:nvPr/>
        </p:nvSpPr>
        <p:spPr bwMode="auto">
          <a:xfrm>
            <a:off x="6576323" y="4255487"/>
            <a:ext cx="997333" cy="1383314"/>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pic>
        <p:nvPicPr>
          <p:cNvPr id="6" name="Picture 5"/>
          <p:cNvPicPr>
            <a:picLocks noChangeAspect="1"/>
          </p:cNvPicPr>
          <p:nvPr/>
        </p:nvPicPr>
        <p:blipFill>
          <a:blip r:embed="rId4"/>
          <a:stretch>
            <a:fillRect/>
          </a:stretch>
        </p:blipFill>
        <p:spPr>
          <a:xfrm>
            <a:off x="6042923" y="5181600"/>
            <a:ext cx="1066800" cy="1446581"/>
          </a:xfrm>
          <a:prstGeom prst="rect">
            <a:avLst/>
          </a:prstGeom>
        </p:spPr>
      </p:pic>
      <p:pic>
        <p:nvPicPr>
          <p:cNvPr id="7" name="Picture 6"/>
          <p:cNvPicPr>
            <a:picLocks noChangeAspect="1"/>
          </p:cNvPicPr>
          <p:nvPr/>
        </p:nvPicPr>
        <p:blipFill>
          <a:blip r:embed="rId5"/>
          <a:stretch>
            <a:fillRect/>
          </a:stretch>
        </p:blipFill>
        <p:spPr>
          <a:xfrm flipH="1">
            <a:off x="7231856" y="2804159"/>
            <a:ext cx="1759744" cy="15498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10</a:t>
            </a:fld>
            <a:endParaRPr lang="en-US"/>
          </a:p>
        </p:txBody>
      </p:sp>
      <p:sp>
        <p:nvSpPr>
          <p:cNvPr id="4" name="TextBox 3"/>
          <p:cNvSpPr txBox="1"/>
          <p:nvPr/>
        </p:nvSpPr>
        <p:spPr>
          <a:xfrm>
            <a:off x="304800" y="1295400"/>
            <a:ext cx="8434388" cy="5410200"/>
          </a:xfrm>
          <a:prstGeom prst="rect">
            <a:avLst/>
          </a:prstGeom>
          <a:noFill/>
        </p:spPr>
        <p:txBody>
          <a:bodyPr wrap="square" rtlCol="0">
            <a:noAutofit/>
          </a:bodyPr>
          <a:lstStyle/>
          <a:p>
            <a:pPr marL="342900" indent="-342900">
              <a:buFont typeface="Arial" panose="020B0604020202020204" pitchFamily="34" charset="0"/>
              <a:buChar char="•"/>
            </a:pPr>
            <a:r>
              <a:rPr lang="en-US" sz="2400" b="1" dirty="0" smtClean="0">
                <a:latin typeface="Calibri" panose="020F0502020204030204" pitchFamily="34" charset="0"/>
              </a:rPr>
              <a:t>Color sensors are made using electronics. </a:t>
            </a:r>
          </a:p>
          <a:p>
            <a:pPr marL="342900" indent="-342900">
              <a:buFont typeface="Arial" panose="020B0604020202020204" pitchFamily="34" charset="0"/>
              <a:buChar char="•"/>
            </a:pPr>
            <a:r>
              <a:rPr lang="en-US" sz="2400" b="1" dirty="0" smtClean="0">
                <a:latin typeface="Calibri" panose="020F0502020204030204" pitchFamily="34" charset="0"/>
              </a:rPr>
              <a:t>The electronics enable the sensor to distinguish between the different colors in the light spectrum</a:t>
            </a:r>
            <a:r>
              <a:rPr lang="en-US" sz="2400" b="1" dirty="0">
                <a:latin typeface="Calibri" panose="020F0502020204030204" pitchFamily="34" charset="0"/>
              </a:rPr>
              <a:t>. </a:t>
            </a:r>
            <a:endParaRPr lang="en-US" sz="2400" b="1" dirty="0" smtClean="0">
              <a:latin typeface="Calibri" panose="020F0502020204030204" pitchFamily="34" charset="0"/>
            </a:endParaRPr>
          </a:p>
          <a:p>
            <a:endParaRPr lang="en-US" sz="2100" dirty="0" smtClean="0">
              <a:latin typeface="+mn-lt"/>
            </a:endParaRPr>
          </a:p>
          <a:p>
            <a:endParaRPr lang="en-US" sz="2100" dirty="0" smtClean="0">
              <a:latin typeface="+mn-lt"/>
            </a:endParaRPr>
          </a:p>
          <a:p>
            <a:endParaRPr lang="en-US" sz="2100" dirty="0" smtClean="0">
              <a:latin typeface="+mn-lt"/>
            </a:endParaRPr>
          </a:p>
          <a:p>
            <a:endParaRPr lang="en-US" sz="2100" dirty="0" smtClean="0">
              <a:latin typeface="+mn-lt"/>
            </a:endParaRPr>
          </a:p>
          <a:p>
            <a:endParaRPr lang="en-US" sz="2100" dirty="0" smtClean="0">
              <a:latin typeface="+mn-lt"/>
            </a:endParaRPr>
          </a:p>
          <a:p>
            <a:endParaRPr lang="en-US" sz="2100" dirty="0" smtClean="0">
              <a:latin typeface="+mn-lt"/>
            </a:endParaRPr>
          </a:p>
          <a:p>
            <a:endParaRPr lang="en-US" sz="2100" dirty="0" smtClean="0">
              <a:latin typeface="+mn-lt"/>
            </a:endParaRPr>
          </a:p>
          <a:p>
            <a:endParaRPr lang="en-US" sz="2100" dirty="0" smtClean="0">
              <a:latin typeface="+mn-lt"/>
            </a:endParaRPr>
          </a:p>
          <a:p>
            <a:endParaRPr lang="en-US" sz="2100" dirty="0" smtClean="0">
              <a:latin typeface="+mn-lt"/>
            </a:endParaRPr>
          </a:p>
          <a:p>
            <a:pPr marL="342900" indent="-342900">
              <a:buFont typeface="Arial" panose="020B0604020202020204" pitchFamily="34" charset="0"/>
              <a:buChar char="•"/>
            </a:pPr>
            <a:r>
              <a:rPr lang="en-US" sz="2400" b="1" dirty="0">
                <a:latin typeface="Calibri" panose="020F0502020204030204" pitchFamily="34" charset="0"/>
              </a:rPr>
              <a:t>The </a:t>
            </a:r>
            <a:r>
              <a:rPr lang="en-US" sz="2400" b="1" dirty="0" smtClean="0">
                <a:latin typeface="Calibri" panose="020F0502020204030204" pitchFamily="34" charset="0"/>
              </a:rPr>
              <a:t>EV3 color sensor detects colors and </a:t>
            </a:r>
            <a:r>
              <a:rPr lang="en-US" sz="2400" b="1" dirty="0" smtClean="0">
                <a:solidFill>
                  <a:srgbClr val="7030A0"/>
                </a:solidFill>
                <a:latin typeface="Calibri" panose="020F0502020204030204" pitchFamily="34" charset="0"/>
              </a:rPr>
              <a:t>brightness, </a:t>
            </a:r>
            <a:r>
              <a:rPr lang="en-US" sz="2400" b="1" dirty="0">
                <a:latin typeface="Calibri" panose="020F0502020204030204" pitchFamily="34" charset="0"/>
              </a:rPr>
              <a:t>also called </a:t>
            </a:r>
            <a:r>
              <a:rPr lang="en-US" sz="2400" b="1" dirty="0" smtClean="0">
                <a:solidFill>
                  <a:srgbClr val="7030A0"/>
                </a:solidFill>
                <a:latin typeface="Calibri" panose="020F0502020204030204" pitchFamily="34" charset="0"/>
              </a:rPr>
              <a:t>intensity</a:t>
            </a:r>
            <a:r>
              <a:rPr lang="en-US" sz="2400" b="1" dirty="0" smtClean="0">
                <a:latin typeface="Calibri" panose="020F0502020204030204" pitchFamily="34" charset="0"/>
              </a:rPr>
              <a:t>.</a:t>
            </a:r>
          </a:p>
        </p:txBody>
      </p:sp>
      <p:pic>
        <p:nvPicPr>
          <p:cNvPr id="1027" name="Picture 3"/>
          <p:cNvPicPr>
            <a:picLocks noChangeAspect="1" noChangeArrowheads="1"/>
          </p:cNvPicPr>
          <p:nvPr/>
        </p:nvPicPr>
        <p:blipFill>
          <a:blip r:embed="rId2"/>
          <a:srcRect/>
          <a:stretch>
            <a:fillRect/>
          </a:stretch>
        </p:blipFill>
        <p:spPr bwMode="auto">
          <a:xfrm>
            <a:off x="457200" y="2714810"/>
            <a:ext cx="5223452" cy="2425577"/>
          </a:xfrm>
          <a:prstGeom prst="rect">
            <a:avLst/>
          </a:prstGeom>
          <a:noFill/>
          <a:ln w="9525">
            <a:noFill/>
            <a:miter lim="800000"/>
            <a:headEnd/>
            <a:tailEnd/>
          </a:ln>
        </p:spPr>
      </p:pic>
      <p:sp>
        <p:nvSpPr>
          <p:cNvPr id="8"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How Are Color Sensors Made?</a:t>
            </a:r>
            <a:endParaRPr lang="en-US" dirty="0"/>
          </a:p>
        </p:txBody>
      </p:sp>
      <p:pic>
        <p:nvPicPr>
          <p:cNvPr id="2" name="Picture 1"/>
          <p:cNvPicPr>
            <a:picLocks noChangeAspect="1"/>
          </p:cNvPicPr>
          <p:nvPr/>
        </p:nvPicPr>
        <p:blipFill>
          <a:blip r:embed="rId3"/>
          <a:stretch>
            <a:fillRect/>
          </a:stretch>
        </p:blipFill>
        <p:spPr>
          <a:xfrm>
            <a:off x="5738812" y="2590800"/>
            <a:ext cx="2333625" cy="2219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11</a:t>
            </a:fld>
            <a:endParaRPr lang="en-US"/>
          </a:p>
        </p:txBody>
      </p:sp>
      <p:sp>
        <p:nvSpPr>
          <p:cNvPr id="7" name="Content Placeholder 2"/>
          <p:cNvSpPr txBox="1">
            <a:spLocks/>
          </p:cNvSpPr>
          <p:nvPr/>
        </p:nvSpPr>
        <p:spPr>
          <a:xfrm>
            <a:off x="458788" y="3067050"/>
            <a:ext cx="5638800" cy="5334000"/>
          </a:xfrm>
          <a:prstGeom prst="rect">
            <a:avLst/>
          </a:prstGeom>
        </p:spPr>
        <p:txBody>
          <a:bodyPr/>
          <a:lstStyle/>
          <a:p>
            <a:pPr marR="0" lvl="0" algn="l" defTabSz="914400" rtl="0" eaLnBrk="1" fontAlgn="base" latinLnBrk="0" hangingPunct="1">
              <a:lnSpc>
                <a:spcPct val="100000"/>
              </a:lnSpc>
              <a:spcBef>
                <a:spcPts val="600"/>
              </a:spcBef>
              <a:spcAft>
                <a:spcPct val="0"/>
              </a:spcAft>
              <a:buClr>
                <a:schemeClr val="accent1"/>
              </a:buClr>
              <a:buSzPct val="70000"/>
              <a:tabLst/>
              <a:defRPr/>
            </a:pPr>
            <a:r>
              <a:rPr kumimoji="0" lang="en-US" sz="2800" b="1" i="0" u="none" strike="noStrike" kern="1200" cap="none" spc="0" normalizeH="0" baseline="0" noProof="0" dirty="0" smtClean="0">
                <a:ln>
                  <a:noFill/>
                </a:ln>
                <a:effectLst/>
                <a:uLnTx/>
                <a:uFillTx/>
                <a:latin typeface="Calibri" panose="020F0502020204030204" pitchFamily="34" charset="0"/>
                <a:cs typeface="Times New Roman" pitchFamily="18" charset="0"/>
              </a:rPr>
              <a:t>The LEGO MINDSTORMS EV3 color </a:t>
            </a:r>
            <a:br>
              <a:rPr kumimoji="0" lang="en-US" sz="2800" b="1" i="0" u="none" strike="noStrike" kern="1200" cap="none" spc="0" normalizeH="0" baseline="0" noProof="0" dirty="0" smtClean="0">
                <a:ln>
                  <a:noFill/>
                </a:ln>
                <a:effectLst/>
                <a:uLnTx/>
                <a:uFillTx/>
                <a:latin typeface="Calibri" panose="020F0502020204030204" pitchFamily="34" charset="0"/>
                <a:cs typeface="Times New Roman" pitchFamily="18" charset="0"/>
              </a:rPr>
            </a:br>
            <a:r>
              <a:rPr kumimoji="0" lang="en-US" sz="2800" b="1" i="0" u="none" strike="noStrike" kern="1200" cap="none" spc="0" normalizeH="0" baseline="0" noProof="0" dirty="0" smtClean="0">
                <a:ln>
                  <a:noFill/>
                </a:ln>
                <a:effectLst/>
                <a:uLnTx/>
                <a:uFillTx/>
                <a:latin typeface="Calibri" panose="020F0502020204030204" pitchFamily="34" charset="0"/>
                <a:cs typeface="Times New Roman" pitchFamily="18" charset="0"/>
              </a:rPr>
              <a:t>sensor works in 3 different modes:</a:t>
            </a:r>
          </a:p>
          <a:p>
            <a:pPr marR="0" lvl="0" algn="l" defTabSz="914400" rtl="0" eaLnBrk="1" fontAlgn="base" latinLnBrk="0" hangingPunct="1">
              <a:lnSpc>
                <a:spcPct val="100000"/>
              </a:lnSpc>
              <a:spcBef>
                <a:spcPts val="600"/>
              </a:spcBef>
              <a:spcAft>
                <a:spcPct val="0"/>
              </a:spcAft>
              <a:buClr>
                <a:schemeClr val="accent1"/>
              </a:buClr>
              <a:buSzPct val="70000"/>
              <a:tabLst/>
              <a:defRPr/>
            </a:pPr>
            <a:endParaRPr kumimoji="0" lang="en-US" sz="1200" b="1" i="0" u="none" strike="noStrike" kern="1200" cap="none" spc="0" normalizeH="0" baseline="0" noProof="0" dirty="0" smtClean="0">
              <a:ln>
                <a:noFill/>
              </a:ln>
              <a:effectLst/>
              <a:uLnTx/>
              <a:uFillTx/>
              <a:latin typeface="Calibri" panose="020F0502020204030204" pitchFamily="34" charset="0"/>
              <a:cs typeface="Times New Roman" pitchFamily="18" charset="0"/>
            </a:endParaRPr>
          </a:p>
          <a:p>
            <a:pPr marL="342900" indent="-342900" defTabSz="914400">
              <a:spcBef>
                <a:spcPct val="20000"/>
              </a:spcBef>
              <a:buClr>
                <a:srgbClr val="E0752F"/>
              </a:buClr>
              <a:buSzPct val="100000"/>
              <a:buFont typeface="Arial" panose="020B0604020202020204" pitchFamily="34" charset="0"/>
              <a:buChar char="•"/>
              <a:defRPr/>
            </a:pPr>
            <a:r>
              <a:rPr lang="en-US" sz="2400" b="1" dirty="0">
                <a:latin typeface="Calibri" panose="020F0502020204030204" pitchFamily="34" charset="0"/>
                <a:cs typeface="Calibri" panose="020F0502020204030204" pitchFamily="34" charset="0"/>
              </a:rPr>
              <a:t>In </a:t>
            </a:r>
            <a:r>
              <a:rPr lang="en-US" sz="2400" b="1" dirty="0">
                <a:solidFill>
                  <a:srgbClr val="FF0000"/>
                </a:solidFill>
                <a:latin typeface="Calibri" panose="020F0502020204030204" pitchFamily="34" charset="0"/>
                <a:cs typeface="Calibri" panose="020F0502020204030204" pitchFamily="34" charset="0"/>
              </a:rPr>
              <a:t>Reflected Light Intensity Mode</a:t>
            </a:r>
            <a:r>
              <a:rPr lang="en-US" sz="2400" b="1" dirty="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the sensor </a:t>
            </a:r>
            <a:r>
              <a:rPr lang="en-US" sz="2400" b="1" dirty="0">
                <a:latin typeface="Calibri" panose="020F0502020204030204" pitchFamily="34" charset="0"/>
                <a:cs typeface="Calibri" panose="020F0502020204030204" pitchFamily="34" charset="0"/>
              </a:rPr>
              <a:t>measures the intensity of light reflected back from a red light–emitting lamp. </a:t>
            </a:r>
            <a:r>
              <a:rPr lang="en-US" sz="2400" b="1" dirty="0" smtClean="0">
                <a:latin typeface="Calibri" panose="020F0502020204030204" pitchFamily="34" charset="0"/>
                <a:cs typeface="Calibri" panose="020F0502020204030204" pitchFamily="34" charset="0"/>
              </a:rPr>
              <a:t>The sensor </a:t>
            </a:r>
            <a:r>
              <a:rPr lang="en-US" sz="2400" b="1" dirty="0">
                <a:latin typeface="Calibri" panose="020F0502020204030204" pitchFamily="34" charset="0"/>
                <a:cs typeface="Calibri" panose="020F0502020204030204" pitchFamily="34" charset="0"/>
              </a:rPr>
              <a:t>uses a scale of 0 (very dark) to 100 (very light). </a:t>
            </a:r>
            <a:r>
              <a:rPr lang="en-US" sz="2400" b="1" dirty="0" smtClean="0">
                <a:latin typeface="Calibri" panose="020F0502020204030204" pitchFamily="34" charset="0"/>
                <a:cs typeface="Calibri" panose="020F0502020204030204" pitchFamily="34" charset="0"/>
                <a:sym typeface="Wingdings" panose="05000000000000000000" pitchFamily="2" charset="2"/>
              </a:rPr>
              <a:t> </a:t>
            </a:r>
            <a:r>
              <a:rPr lang="en-US" sz="2400" b="1" dirty="0" smtClean="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COL-REFLECT’</a:t>
            </a:r>
          </a:p>
          <a:p>
            <a:pPr marL="342900" indent="-342900" defTabSz="914400">
              <a:spcBef>
                <a:spcPct val="20000"/>
              </a:spcBef>
              <a:buClr>
                <a:srgbClr val="E0752F"/>
              </a:buClr>
              <a:buSzPct val="100000"/>
              <a:buFont typeface="Arial" panose="020B0604020202020204" pitchFamily="34" charset="0"/>
              <a:buChar char="•"/>
              <a:defRPr/>
            </a:pPr>
            <a:endParaRPr lang="en-US" sz="2400" b="1" dirty="0" smtClean="0">
              <a:latin typeface="Calibri" panose="020F0502020204030204" pitchFamily="34" charset="0"/>
              <a:cs typeface="Calibri" panose="020F0502020204030204" pitchFamily="34" charset="0"/>
            </a:endParaRPr>
          </a:p>
        </p:txBody>
      </p:sp>
      <p:sp>
        <p:nvSpPr>
          <p:cNvPr id="8" name="Title 1"/>
          <p:cNvSpPr txBox="1">
            <a:spLocks/>
          </p:cNvSpPr>
          <p:nvPr/>
        </p:nvSpPr>
        <p:spPr>
          <a:xfrm>
            <a:off x="228600" y="232979"/>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dirty="0" smtClean="0">
                <a:solidFill>
                  <a:schemeClr val="accent1"/>
                </a:solidFill>
              </a:rPr>
              <a:t>How Does the EV3 Color Sensor Work?</a:t>
            </a:r>
            <a:endParaRPr lang="en-US" sz="4000" dirty="0"/>
          </a:p>
        </p:txBody>
      </p:sp>
      <p:pic>
        <p:nvPicPr>
          <p:cNvPr id="2" name="Picture 1"/>
          <p:cNvPicPr>
            <a:picLocks noChangeAspect="1"/>
          </p:cNvPicPr>
          <p:nvPr/>
        </p:nvPicPr>
        <p:blipFill>
          <a:blip r:embed="rId3"/>
          <a:stretch>
            <a:fillRect/>
          </a:stretch>
        </p:blipFill>
        <p:spPr>
          <a:xfrm>
            <a:off x="6119496" y="3933130"/>
            <a:ext cx="2541911" cy="2905041"/>
          </a:xfrm>
          <a:prstGeom prst="rect">
            <a:avLst/>
          </a:prstGeom>
        </p:spPr>
      </p:pic>
      <p:pic>
        <p:nvPicPr>
          <p:cNvPr id="6" name="Picture 5"/>
          <p:cNvPicPr>
            <a:picLocks noChangeAspect="1"/>
          </p:cNvPicPr>
          <p:nvPr/>
        </p:nvPicPr>
        <p:blipFill>
          <a:blip r:embed="rId4"/>
          <a:stretch>
            <a:fillRect/>
          </a:stretch>
        </p:blipFill>
        <p:spPr>
          <a:xfrm>
            <a:off x="5943600" y="1079350"/>
            <a:ext cx="2089572" cy="2833460"/>
          </a:xfrm>
          <a:prstGeom prst="rect">
            <a:avLst/>
          </a:prstGeom>
        </p:spPr>
      </p:pic>
      <p:sp>
        <p:nvSpPr>
          <p:cNvPr id="9" name="Title 1"/>
          <p:cNvSpPr txBox="1">
            <a:spLocks/>
          </p:cNvSpPr>
          <p:nvPr/>
        </p:nvSpPr>
        <p:spPr>
          <a:xfrm>
            <a:off x="457200" y="1371600"/>
            <a:ext cx="2971800" cy="483394"/>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2400" dirty="0">
                <a:solidFill>
                  <a:schemeClr val="bg1">
                    <a:lumMod val="50000"/>
                  </a:schemeClr>
                </a:solidFill>
              </a:rPr>
              <a:t>top: </a:t>
            </a:r>
            <a:r>
              <a:rPr lang="en-US" sz="2400" dirty="0">
                <a:solidFill>
                  <a:srgbClr val="7030A0"/>
                </a:solidFill>
              </a:rPr>
              <a:t>color sensor</a:t>
            </a:r>
          </a:p>
        </p:txBody>
      </p:sp>
      <p:sp>
        <p:nvSpPr>
          <p:cNvPr id="10" name="Title 1"/>
          <p:cNvSpPr txBox="1">
            <a:spLocks/>
          </p:cNvSpPr>
          <p:nvPr/>
        </p:nvSpPr>
        <p:spPr>
          <a:xfrm>
            <a:off x="228600" y="1898976"/>
            <a:ext cx="4191000" cy="483394"/>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2400" dirty="0">
                <a:solidFill>
                  <a:schemeClr val="bg1">
                    <a:lumMod val="50000"/>
                  </a:schemeClr>
                </a:solidFill>
              </a:rPr>
              <a:t>bottom: </a:t>
            </a:r>
            <a:r>
              <a:rPr lang="en-US" sz="2400" dirty="0">
                <a:solidFill>
                  <a:srgbClr val="7030A0"/>
                </a:solidFill>
              </a:rPr>
              <a:t>lamp (sends out light)</a:t>
            </a:r>
          </a:p>
        </p:txBody>
      </p:sp>
      <p:cxnSp>
        <p:nvCxnSpPr>
          <p:cNvPr id="11" name="Straight Arrow Connector 10"/>
          <p:cNvCxnSpPr/>
          <p:nvPr/>
        </p:nvCxnSpPr>
        <p:spPr>
          <a:xfrm>
            <a:off x="3048000" y="1676400"/>
            <a:ext cx="2895600" cy="48185"/>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43400" y="2140673"/>
            <a:ext cx="1600200" cy="45173"/>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12</a:t>
            </a:fld>
            <a:endParaRPr lang="en-US"/>
          </a:p>
        </p:txBody>
      </p:sp>
      <p:sp>
        <p:nvSpPr>
          <p:cNvPr id="9" name="Title 1"/>
          <p:cNvSpPr txBox="1">
            <a:spLocks/>
          </p:cNvSpPr>
          <p:nvPr/>
        </p:nvSpPr>
        <p:spPr>
          <a:xfrm>
            <a:off x="152400" y="97315"/>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dirty="0" smtClean="0">
                <a:solidFill>
                  <a:schemeClr val="accent1"/>
                </a:solidFill>
              </a:rPr>
              <a:t>How Does the EV3 Color Sensor Work?</a:t>
            </a:r>
            <a:endParaRPr lang="en-US" sz="4000" dirty="0"/>
          </a:p>
        </p:txBody>
      </p:sp>
      <p:sp>
        <p:nvSpPr>
          <p:cNvPr id="2" name="Rectangle 1"/>
          <p:cNvSpPr/>
          <p:nvPr/>
        </p:nvSpPr>
        <p:spPr>
          <a:xfrm>
            <a:off x="0" y="823437"/>
            <a:ext cx="5943600" cy="5927777"/>
          </a:xfrm>
          <a:prstGeom prst="rect">
            <a:avLst/>
          </a:prstGeom>
        </p:spPr>
        <p:txBody>
          <a:bodyPr wrap="square">
            <a:spAutoFit/>
          </a:bodyPr>
          <a:lstStyle/>
          <a:p>
            <a:pPr marL="342900" indent="-342900" defTabSz="914400">
              <a:spcBef>
                <a:spcPct val="20000"/>
              </a:spcBef>
              <a:buClr>
                <a:srgbClr val="E0752F"/>
              </a:buClr>
              <a:buSzPct val="100000"/>
              <a:buFont typeface="Arial" panose="020B0604020202020204" pitchFamily="34" charset="0"/>
              <a:buChar char="•"/>
              <a:defRPr/>
            </a:pPr>
            <a:r>
              <a:rPr lang="en-US" sz="2400" b="1" dirty="0">
                <a:latin typeface="Calibri" panose="020F0502020204030204" pitchFamily="34" charset="0"/>
                <a:cs typeface="Calibri" panose="020F0502020204030204" pitchFamily="34" charset="0"/>
              </a:rPr>
              <a:t>In </a:t>
            </a:r>
            <a:r>
              <a:rPr lang="en-US" sz="2400" b="1" dirty="0">
                <a:solidFill>
                  <a:srgbClr val="FF0000"/>
                </a:solidFill>
                <a:latin typeface="Calibri" panose="020F0502020204030204" pitchFamily="34" charset="0"/>
                <a:cs typeface="Calibri" panose="020F0502020204030204" pitchFamily="34" charset="0"/>
              </a:rPr>
              <a:t>Ambient Light Intensity Mode</a:t>
            </a:r>
            <a:r>
              <a:rPr lang="en-US" sz="2400" b="1" dirty="0">
                <a:latin typeface="Calibri" panose="020F0502020204030204" pitchFamily="34" charset="0"/>
                <a:cs typeface="Calibri" panose="020F0502020204030204" pitchFamily="34" charset="0"/>
              </a:rPr>
              <a:t>, the sensor measures the strength of light that enters the window from its environment, such as sunlight or the beam of a flashlight. The sensor uses a scale of 0 (very dark) to 100 (very light). </a:t>
            </a:r>
            <a:r>
              <a:rPr lang="en-US" sz="2400" b="1" dirty="0" smtClean="0">
                <a:latin typeface="Calibri" panose="020F0502020204030204" pitchFamily="34" charset="0"/>
                <a:cs typeface="Calibri" panose="020F0502020204030204" pitchFamily="34" charset="0"/>
                <a:sym typeface="Wingdings" panose="05000000000000000000" pitchFamily="2" charset="2"/>
              </a:rPr>
              <a:t> </a:t>
            </a:r>
            <a:r>
              <a:rPr lang="en-US" sz="2400" b="1" dirty="0" smtClean="0">
                <a:latin typeface="Calibri" panose="020F0502020204030204" pitchFamily="34" charset="0"/>
                <a:cs typeface="Calibri" panose="020F0502020204030204" pitchFamily="34" charset="0"/>
              </a:rPr>
              <a:t>‘COL-AMBIENT’</a:t>
            </a:r>
            <a:endParaRPr lang="en-US" sz="2400" b="1" dirty="0">
              <a:latin typeface="Calibri" panose="020F0502020204030204" pitchFamily="34" charset="0"/>
              <a:cs typeface="Calibri" panose="020F0502020204030204" pitchFamily="34" charset="0"/>
            </a:endParaRPr>
          </a:p>
          <a:p>
            <a:pPr marL="342900" indent="-342900" defTabSz="914400">
              <a:spcBef>
                <a:spcPct val="20000"/>
              </a:spcBef>
              <a:buClr>
                <a:srgbClr val="E0752F"/>
              </a:buClr>
              <a:buSzPct val="100000"/>
              <a:buFont typeface="Arial" panose="020B0604020202020204" pitchFamily="34" charset="0"/>
              <a:buChar char="•"/>
              <a:defRPr/>
            </a:pPr>
            <a:endParaRPr lang="en-US" sz="2400" b="1" dirty="0" smtClean="0">
              <a:latin typeface="Calibri" panose="020F0502020204030204" pitchFamily="34" charset="0"/>
              <a:cs typeface="Calibri" panose="020F0502020204030204" pitchFamily="34" charset="0"/>
            </a:endParaRPr>
          </a:p>
          <a:p>
            <a:pPr marL="342900" indent="-342900" defTabSz="914400">
              <a:spcBef>
                <a:spcPct val="20000"/>
              </a:spcBef>
              <a:buClr>
                <a:srgbClr val="E0752F"/>
              </a:buClr>
              <a:buSzPct val="100000"/>
              <a:buFont typeface="Arial" panose="020B0604020202020204" pitchFamily="34" charset="0"/>
              <a:buChar char="•"/>
              <a:defRPr/>
            </a:pPr>
            <a:r>
              <a:rPr lang="en-US" sz="2400" b="1" dirty="0" smtClean="0">
                <a:latin typeface="Calibri" panose="020F0502020204030204" pitchFamily="34" charset="0"/>
                <a:cs typeface="Times New Roman" pitchFamily="18" charset="0"/>
              </a:rPr>
              <a:t>In </a:t>
            </a:r>
            <a:r>
              <a:rPr lang="en-US" sz="2400" b="1" dirty="0">
                <a:solidFill>
                  <a:srgbClr val="FF0000"/>
                </a:solidFill>
                <a:latin typeface="Calibri" panose="020F0502020204030204" pitchFamily="34" charset="0"/>
                <a:cs typeface="Times New Roman" pitchFamily="18" charset="0"/>
              </a:rPr>
              <a:t>Color Mode</a:t>
            </a:r>
            <a:r>
              <a:rPr lang="en-US" sz="2400" b="1" dirty="0">
                <a:latin typeface="Calibri" panose="020F0502020204030204" pitchFamily="34" charset="0"/>
                <a:cs typeface="Times New Roman" pitchFamily="18" charset="0"/>
              </a:rPr>
              <a:t>, </a:t>
            </a:r>
            <a:r>
              <a:rPr lang="en-US" sz="2400" b="1" dirty="0">
                <a:latin typeface="Calibri" panose="020F0502020204030204" pitchFamily="34" charset="0"/>
                <a:cs typeface="Calibri" panose="020F0502020204030204" pitchFamily="34" charset="0"/>
              </a:rPr>
              <a:t>the sensor recognizes seven </a:t>
            </a:r>
            <a:r>
              <a:rPr lang="en-US" sz="2400" b="1" dirty="0" smtClean="0">
                <a:latin typeface="Calibri" panose="020F0502020204030204" pitchFamily="34" charset="0"/>
                <a:cs typeface="Calibri" panose="020F0502020204030204" pitchFamily="34" charset="0"/>
              </a:rPr>
              <a:t>colors—black (1), blue (2), green (3), yellow (4), red (5), white (6), </a:t>
            </a:r>
            <a:r>
              <a:rPr lang="en-US" sz="2400" b="1" dirty="0">
                <a:latin typeface="Calibri" panose="020F0502020204030204" pitchFamily="34" charset="0"/>
                <a:cs typeface="Calibri" panose="020F0502020204030204" pitchFamily="34" charset="0"/>
              </a:rPr>
              <a:t>and </a:t>
            </a:r>
            <a:r>
              <a:rPr lang="en-US" sz="2400" b="1" dirty="0" smtClean="0">
                <a:latin typeface="Calibri" panose="020F0502020204030204" pitchFamily="34" charset="0"/>
                <a:cs typeface="Calibri" panose="020F0502020204030204" pitchFamily="34" charset="0"/>
              </a:rPr>
              <a:t>brown (7)—plus </a:t>
            </a:r>
            <a:r>
              <a:rPr lang="en-US" sz="2400" b="1" dirty="0">
                <a:latin typeface="Calibri" panose="020F0502020204030204" pitchFamily="34" charset="0"/>
                <a:cs typeface="Calibri" panose="020F0502020204030204" pitchFamily="34" charset="0"/>
              </a:rPr>
              <a:t>No </a:t>
            </a:r>
            <a:r>
              <a:rPr lang="en-US" sz="2400" b="1" dirty="0" smtClean="0">
                <a:latin typeface="Calibri" panose="020F0502020204030204" pitchFamily="34" charset="0"/>
                <a:cs typeface="Calibri" panose="020F0502020204030204" pitchFamily="34" charset="0"/>
              </a:rPr>
              <a:t>Color (0). </a:t>
            </a:r>
            <a:r>
              <a:rPr lang="en-US" sz="2400" b="1" dirty="0" smtClean="0">
                <a:latin typeface="Calibri" panose="020F0502020204030204" pitchFamily="34" charset="0"/>
                <a:cs typeface="Calibri" panose="020F0502020204030204" pitchFamily="34" charset="0"/>
                <a:sym typeface="Wingdings" panose="05000000000000000000" pitchFamily="2" charset="2"/>
              </a:rPr>
              <a:t> </a:t>
            </a:r>
            <a:r>
              <a:rPr lang="en-US" sz="2400" b="1" dirty="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COL-COLOR’</a:t>
            </a:r>
          </a:p>
          <a:p>
            <a:pPr marL="342900" indent="-342900" defTabSz="914400">
              <a:spcBef>
                <a:spcPct val="20000"/>
              </a:spcBef>
              <a:buClr>
                <a:srgbClr val="E0752F"/>
              </a:buClr>
              <a:buSzPct val="100000"/>
              <a:buFont typeface="Arial" panose="020B0604020202020204" pitchFamily="34" charset="0"/>
              <a:buChar char="•"/>
              <a:defRPr/>
            </a:pPr>
            <a:endParaRPr lang="en-US" sz="2400" b="1" dirty="0">
              <a:latin typeface="Calibri" panose="020F0502020204030204" pitchFamily="34" charset="0"/>
              <a:cs typeface="Calibri" panose="020F0502020204030204" pitchFamily="34" charset="0"/>
            </a:endParaRPr>
          </a:p>
          <a:p>
            <a:pPr defTabSz="914400">
              <a:spcBef>
                <a:spcPct val="20000"/>
              </a:spcBef>
              <a:buClr>
                <a:srgbClr val="E0752F"/>
              </a:buClr>
              <a:buSzPct val="100000"/>
              <a:defRPr/>
            </a:pPr>
            <a:r>
              <a:rPr lang="en-US" sz="2400" b="1" dirty="0" smtClean="0">
                <a:latin typeface="Calibri" panose="020F0502020204030204" pitchFamily="34" charset="0"/>
                <a:cs typeface="Calibri" panose="020F0502020204030204" pitchFamily="34" charset="0"/>
              </a:rPr>
              <a:t>We will use the first two modes in this lesson (not color mode)</a:t>
            </a:r>
            <a:endParaRPr lang="en-US" sz="2400" b="1" dirty="0">
              <a:latin typeface="Calibri" panose="020F0502020204030204" pitchFamily="34" charset="0"/>
              <a:cs typeface="Times New Roman" pitchFamily="18" charset="0"/>
            </a:endParaRPr>
          </a:p>
        </p:txBody>
      </p:sp>
      <p:pic>
        <p:nvPicPr>
          <p:cNvPr id="4" name="Picture 3"/>
          <p:cNvPicPr>
            <a:picLocks noChangeAspect="1"/>
          </p:cNvPicPr>
          <p:nvPr/>
        </p:nvPicPr>
        <p:blipFill>
          <a:blip r:embed="rId2"/>
          <a:stretch>
            <a:fillRect/>
          </a:stretch>
        </p:blipFill>
        <p:spPr>
          <a:xfrm>
            <a:off x="6191882" y="792957"/>
            <a:ext cx="2607314" cy="2924175"/>
          </a:xfrm>
          <a:prstGeom prst="rect">
            <a:avLst/>
          </a:prstGeom>
        </p:spPr>
      </p:pic>
      <p:pic>
        <p:nvPicPr>
          <p:cNvPr id="5" name="Picture 4"/>
          <p:cNvPicPr>
            <a:picLocks noChangeAspect="1"/>
          </p:cNvPicPr>
          <p:nvPr/>
        </p:nvPicPr>
        <p:blipFill>
          <a:blip r:embed="rId3"/>
          <a:stretch>
            <a:fillRect/>
          </a:stretch>
        </p:blipFill>
        <p:spPr>
          <a:xfrm>
            <a:off x="6136323" y="3780790"/>
            <a:ext cx="2638425" cy="30670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13</a:t>
            </a:fld>
            <a:endParaRPr lang="en-US" dirty="0"/>
          </a:p>
        </p:txBody>
      </p:sp>
      <p:sp>
        <p:nvSpPr>
          <p:cNvPr id="1025" name="Rectangle 1"/>
          <p:cNvSpPr>
            <a:spLocks noChangeArrowheads="1"/>
          </p:cNvSpPr>
          <p:nvPr/>
        </p:nvSpPr>
        <p:spPr bwMode="auto">
          <a:xfrm>
            <a:off x="280988" y="881152"/>
            <a:ext cx="81534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a:spcAft>
                <a:spcPts val="600"/>
              </a:spcAft>
            </a:pPr>
            <a:r>
              <a:rPr kumimoji="0" lang="en-US" sz="2000" b="1" i="0" u="none" strike="noStrike" cap="none" normalizeH="0" baseline="0" dirty="0" smtClean="0">
                <a:ln>
                  <a:noFill/>
                </a:ln>
                <a:solidFill>
                  <a:srgbClr val="FF0000"/>
                </a:solidFill>
                <a:effectLst/>
                <a:latin typeface="Calibri" panose="020F0502020204030204" pitchFamily="34" charset="0"/>
                <a:cs typeface="Times New Roman" pitchFamily="18" charset="0"/>
              </a:rPr>
              <a:t>How does the brick</a:t>
            </a:r>
            <a:r>
              <a:rPr kumimoji="0" lang="en-US" sz="2000" b="1" i="0" u="none" strike="noStrike" cap="none" normalizeH="0" dirty="0" smtClean="0">
                <a:ln>
                  <a:noFill/>
                </a:ln>
                <a:solidFill>
                  <a:srgbClr val="FF0000"/>
                </a:solidFill>
                <a:effectLst/>
                <a:latin typeface="Calibri" panose="020F0502020204030204" pitchFamily="34" charset="0"/>
                <a:cs typeface="Times New Roman" pitchFamily="18" charset="0"/>
              </a:rPr>
              <a:t> read the signal from the light sensor? </a:t>
            </a:r>
          </a:p>
          <a:p>
            <a:pPr lvl="0" defTabSz="914400">
              <a:spcAft>
                <a:spcPts val="600"/>
              </a:spcAft>
            </a:pPr>
            <a:r>
              <a:rPr kumimoji="0" lang="en-US" sz="2000" b="1" i="0" u="none" strike="noStrike" cap="none" normalizeH="0" dirty="0" smtClean="0">
                <a:ln>
                  <a:noFill/>
                </a:ln>
                <a:solidFill>
                  <a:srgbClr val="7030A0"/>
                </a:solidFill>
                <a:effectLst/>
                <a:latin typeface="Calibri" panose="020F0502020204030204" pitchFamily="34" charset="0"/>
                <a:cs typeface="Times New Roman" pitchFamily="18" charset="0"/>
              </a:rPr>
              <a:t>Do This: </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Attach the sensor </a:t>
            </a:r>
            <a:r>
              <a:rPr kumimoji="0" lang="en-US" sz="2000" b="1" i="0" u="none" strike="noStrike" cap="none" normalizeH="0" baseline="0" dirty="0" smtClean="0">
                <a:ln>
                  <a:noFill/>
                </a:ln>
                <a:solidFill>
                  <a:srgbClr val="000000"/>
                </a:solidFill>
                <a:effectLst/>
                <a:latin typeface="Calibri" panose="020F0502020204030204" pitchFamily="34" charset="0"/>
                <a:cs typeface="Times New Roman" pitchFamily="18" charset="0"/>
              </a:rPr>
              <a:t>to the LEGO brick. Then use the VIEW</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 command and go to the </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color </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sensor. </a:t>
            </a:r>
            <a:r>
              <a:rPr lang="en-US" sz="2000" b="1" dirty="0" smtClean="0">
                <a:solidFill>
                  <a:srgbClr val="7030A0"/>
                </a:solidFill>
                <a:latin typeface="Calibri" panose="020F0502020204030204" pitchFamily="34" charset="0"/>
                <a:cs typeface="Times New Roman" pitchFamily="18" charset="0"/>
              </a:rPr>
              <a:t>Test </a:t>
            </a:r>
            <a:r>
              <a:rPr kumimoji="0" lang="en-US" sz="2000" b="1" i="0" u="none" strike="noStrike" cap="none" normalizeH="0" dirty="0" smtClean="0">
                <a:ln>
                  <a:noFill/>
                </a:ln>
                <a:solidFill>
                  <a:srgbClr val="7030A0"/>
                </a:solidFill>
                <a:effectLst/>
                <a:latin typeface="Calibri" panose="020F0502020204030204" pitchFamily="34" charset="0"/>
                <a:cs typeface="Times New Roman" pitchFamily="18" charset="0"/>
              </a:rPr>
              <a:t>the </a:t>
            </a:r>
            <a:r>
              <a:rPr lang="en-US" sz="2000" b="1" dirty="0" smtClean="0">
                <a:solidFill>
                  <a:srgbClr val="7030A0"/>
                </a:solidFill>
                <a:latin typeface="Calibri" panose="020F0502020204030204" pitchFamily="34" charset="0"/>
                <a:cs typeface="Times New Roman" pitchFamily="18" charset="0"/>
              </a:rPr>
              <a:t>color</a:t>
            </a:r>
            <a:r>
              <a:rPr kumimoji="0" lang="en-US" sz="2000" b="1" i="0" u="none" strike="noStrike" cap="none" normalizeH="0" dirty="0" smtClean="0">
                <a:ln>
                  <a:noFill/>
                </a:ln>
                <a:solidFill>
                  <a:srgbClr val="7030A0"/>
                </a:solidFill>
                <a:effectLst/>
                <a:latin typeface="Calibri" panose="020F0502020204030204" pitchFamily="34" charset="0"/>
                <a:cs typeface="Times New Roman" pitchFamily="18" charset="0"/>
              </a:rPr>
              <a:t> </a:t>
            </a:r>
            <a:r>
              <a:rPr kumimoji="0" lang="en-US" sz="2000" b="1" i="0" u="none" strike="noStrike" cap="none" normalizeH="0" dirty="0" smtClean="0">
                <a:ln>
                  <a:noFill/>
                </a:ln>
                <a:solidFill>
                  <a:srgbClr val="7030A0"/>
                </a:solidFill>
                <a:effectLst/>
                <a:latin typeface="Calibri" panose="020F0502020204030204" pitchFamily="34" charset="0"/>
                <a:cs typeface="Times New Roman" pitchFamily="18" charset="0"/>
              </a:rPr>
              <a:t>sensor in 2 modes. </a:t>
            </a:r>
          </a:p>
          <a:p>
            <a:pPr marL="457200" lvl="0" indent="-457200" defTabSz="914400">
              <a:buFont typeface="+mj-lt"/>
              <a:buAutoNum type="arabicPeriod"/>
            </a:pPr>
            <a:r>
              <a:rPr lang="en-US" sz="2000" b="1" dirty="0" smtClean="0">
                <a:solidFill>
                  <a:srgbClr val="000000"/>
                </a:solidFill>
                <a:latin typeface="Calibri" panose="020F0502020204030204" pitchFamily="34" charset="0"/>
                <a:cs typeface="Times New Roman" pitchFamily="18" charset="0"/>
              </a:rPr>
              <a:t>In the </a:t>
            </a:r>
            <a:r>
              <a:rPr kumimoji="0" lang="en-US" sz="2000" b="1" i="0" u="none" strike="noStrike" cap="none" normalizeH="0" dirty="0" smtClean="0">
                <a:ln>
                  <a:noFill/>
                </a:ln>
                <a:solidFill>
                  <a:schemeClr val="accent1"/>
                </a:solidFill>
                <a:effectLst/>
                <a:latin typeface="Calibri" panose="020F0502020204030204" pitchFamily="34" charset="0"/>
                <a:cs typeface="Times New Roman" pitchFamily="18" charset="0"/>
              </a:rPr>
              <a:t>“reflected light” mode</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 the sensor’s flood light (the </a:t>
            </a:r>
            <a:r>
              <a:rPr lang="en-US" sz="2000" b="1" dirty="0" smtClean="0">
                <a:solidFill>
                  <a:srgbClr val="000000"/>
                </a:solidFill>
                <a:latin typeface="Calibri" panose="020F0502020204030204" pitchFamily="34" charset="0"/>
                <a:cs typeface="Times New Roman" pitchFamily="18" charset="0"/>
              </a:rPr>
              <a:t>bottom</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 is turned on</a:t>
            </a:r>
            <a:r>
              <a:rPr lang="en-US" sz="2000" b="1" dirty="0" smtClean="0">
                <a:solidFill>
                  <a:srgbClr val="000000"/>
                </a:solidFill>
                <a:latin typeface="Calibri" panose="020F0502020204030204" pitchFamily="34" charset="0"/>
                <a:cs typeface="Times New Roman" pitchFamily="18" charset="0"/>
              </a:rPr>
              <a:t>. Follow the instructions in the diagram below. </a:t>
            </a:r>
            <a:endParaRPr kumimoji="0" lang="en-US" sz="2000" b="1" i="0" u="none" strike="noStrike" cap="none" normalizeH="0" baseline="0" dirty="0" smtClean="0">
              <a:ln>
                <a:noFill/>
              </a:ln>
              <a:solidFill>
                <a:srgbClr val="000000"/>
              </a:solidFill>
              <a:effectLst/>
              <a:latin typeface="Calibri" panose="020F0502020204030204" pitchFamily="34" charset="0"/>
              <a:cs typeface="Times New Roman" pitchFamily="18" charset="0"/>
            </a:endParaRPr>
          </a:p>
        </p:txBody>
      </p:sp>
      <p:sp>
        <p:nvSpPr>
          <p:cNvPr id="16" name="TextBox 15"/>
          <p:cNvSpPr txBox="1"/>
          <p:nvPr/>
        </p:nvSpPr>
        <p:spPr>
          <a:xfrm>
            <a:off x="457200" y="5689937"/>
            <a:ext cx="7672388"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accent1"/>
                </a:solidFill>
                <a:latin typeface="Calibri" panose="020F0502020204030204" pitchFamily="34" charset="0"/>
                <a:cs typeface="Times New Roman" pitchFamily="18" charset="0"/>
              </a:rPr>
              <a:t>Higher numbers </a:t>
            </a:r>
            <a:r>
              <a:rPr lang="en-US" sz="2000" b="1" dirty="0" smtClean="0">
                <a:solidFill>
                  <a:srgbClr val="000000"/>
                </a:solidFill>
                <a:latin typeface="Calibri" panose="020F0502020204030204" pitchFamily="34" charset="0"/>
                <a:cs typeface="Times New Roman" pitchFamily="18" charset="0"/>
              </a:rPr>
              <a:t>indicate BRIGHTER light </a:t>
            </a:r>
            <a:endParaRPr lang="en-US" sz="2000" b="1" dirty="0">
              <a:solidFill>
                <a:srgbClr val="000000"/>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sz="2000" b="1" dirty="0" smtClean="0">
                <a:solidFill>
                  <a:schemeClr val="accent1"/>
                </a:solidFill>
                <a:latin typeface="Calibri" panose="020F0502020204030204" pitchFamily="34" charset="0"/>
                <a:cs typeface="Times New Roman" pitchFamily="18" charset="0"/>
              </a:rPr>
              <a:t>Lower </a:t>
            </a:r>
            <a:r>
              <a:rPr lang="en-US" sz="2000" b="1" dirty="0" smtClean="0">
                <a:solidFill>
                  <a:schemeClr val="accent1"/>
                </a:solidFill>
                <a:latin typeface="Calibri" panose="020F0502020204030204" pitchFamily="34" charset="0"/>
                <a:cs typeface="Times New Roman" pitchFamily="18" charset="0"/>
              </a:rPr>
              <a:t>numbers </a:t>
            </a:r>
            <a:r>
              <a:rPr lang="en-US" sz="2000" b="1" dirty="0" smtClean="0">
                <a:solidFill>
                  <a:srgbClr val="000000"/>
                </a:solidFill>
                <a:latin typeface="Calibri" panose="020F0502020204030204" pitchFamily="34" charset="0"/>
                <a:cs typeface="Times New Roman" pitchFamily="18" charset="0"/>
              </a:rPr>
              <a:t>indicate a lower brightness of </a:t>
            </a:r>
            <a:r>
              <a:rPr lang="en-US" sz="2000" b="1" dirty="0" smtClean="0">
                <a:solidFill>
                  <a:srgbClr val="000000"/>
                </a:solidFill>
                <a:latin typeface="Calibri" panose="020F0502020204030204" pitchFamily="34" charset="0"/>
                <a:cs typeface="Times New Roman" pitchFamily="18" charset="0"/>
              </a:rPr>
              <a:t>light (darker).</a:t>
            </a:r>
            <a:endParaRPr lang="en-US" sz="2000" b="1" dirty="0">
              <a:latin typeface="Calibri" panose="020F0502020204030204" pitchFamily="34" charset="0"/>
            </a:endParaRPr>
          </a:p>
        </p:txBody>
      </p:sp>
      <p:sp>
        <p:nvSpPr>
          <p:cNvPr id="6" name="Title 1"/>
          <p:cNvSpPr txBox="1">
            <a:spLocks/>
          </p:cNvSpPr>
          <p:nvPr/>
        </p:nvSpPr>
        <p:spPr>
          <a:xfrm>
            <a:off x="152400" y="76200"/>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dirty="0" smtClean="0">
                <a:solidFill>
                  <a:schemeClr val="accent1"/>
                </a:solidFill>
              </a:rPr>
              <a:t>Let’s Investigate</a:t>
            </a:r>
            <a:endParaRPr lang="en-US" sz="4000" dirty="0"/>
          </a:p>
        </p:txBody>
      </p:sp>
      <p:pic>
        <p:nvPicPr>
          <p:cNvPr id="7" name="Picture 2"/>
          <p:cNvPicPr>
            <a:picLocks noChangeAspect="1" noChangeArrowheads="1"/>
          </p:cNvPicPr>
          <p:nvPr/>
        </p:nvPicPr>
        <p:blipFill>
          <a:blip r:embed="rId3"/>
          <a:stretch>
            <a:fillRect/>
          </a:stretch>
        </p:blipFill>
        <p:spPr bwMode="auto">
          <a:xfrm>
            <a:off x="282090" y="2848079"/>
            <a:ext cx="8276607" cy="27906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14</a:t>
            </a:fld>
            <a:endParaRPr lang="en-US"/>
          </a:p>
        </p:txBody>
      </p:sp>
      <p:sp>
        <p:nvSpPr>
          <p:cNvPr id="1025" name="Rectangle 1"/>
          <p:cNvSpPr>
            <a:spLocks noChangeArrowheads="1"/>
          </p:cNvSpPr>
          <p:nvPr/>
        </p:nvSpPr>
        <p:spPr bwMode="auto">
          <a:xfrm>
            <a:off x="304801" y="762000"/>
            <a:ext cx="754379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defTabSz="914400">
              <a:buFont typeface="+mj-lt"/>
              <a:buAutoNum type="arabicPeriod" startAt="2"/>
            </a:pPr>
            <a:r>
              <a:rPr kumimoji="0" lang="en-US" sz="2000" b="1" i="0" u="none" strike="noStrike" cap="none" normalizeH="0" baseline="0" dirty="0" smtClean="0">
                <a:ln>
                  <a:noFill/>
                </a:ln>
                <a:solidFill>
                  <a:srgbClr val="000000"/>
                </a:solidFill>
                <a:effectLst/>
                <a:latin typeface="Calibri" panose="020F0502020204030204" pitchFamily="34" charset="0"/>
                <a:cs typeface="Times New Roman" pitchFamily="18" charset="0"/>
              </a:rPr>
              <a:t>In </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the </a:t>
            </a:r>
            <a:r>
              <a:rPr lang="en-US" sz="2000" b="1" dirty="0" smtClean="0">
                <a:solidFill>
                  <a:schemeClr val="accent1"/>
                </a:solidFill>
                <a:latin typeface="Calibri" panose="020F0502020204030204" pitchFamily="34" charset="0"/>
                <a:cs typeface="Times New Roman" pitchFamily="18" charset="0"/>
              </a:rPr>
              <a:t>“a</a:t>
            </a:r>
            <a:r>
              <a:rPr kumimoji="0" lang="en-US" sz="2000" b="1" i="0" u="none" strike="noStrike" cap="none" normalizeH="0" dirty="0" smtClean="0">
                <a:ln>
                  <a:noFill/>
                </a:ln>
                <a:solidFill>
                  <a:schemeClr val="accent1"/>
                </a:solidFill>
                <a:effectLst/>
                <a:latin typeface="Calibri" panose="020F0502020204030204" pitchFamily="34" charset="0"/>
                <a:cs typeface="Times New Roman" pitchFamily="18" charset="0"/>
              </a:rPr>
              <a:t>mbient light” mode</a:t>
            </a:r>
            <a:r>
              <a:rPr kumimoji="0" lang="en-US" sz="2000" b="1" i="0" u="none" strike="noStrike" cap="none" normalizeH="0" dirty="0" smtClean="0">
                <a:ln>
                  <a:noFill/>
                </a:ln>
                <a:solidFill>
                  <a:srgbClr val="000000"/>
                </a:solidFill>
                <a:effectLst/>
                <a:latin typeface="Calibri" panose="020F0502020204030204" pitchFamily="34" charset="0"/>
                <a:cs typeface="Times New Roman" pitchFamily="18" charset="0"/>
              </a:rPr>
              <a:t>, the flood light is turned off</a:t>
            </a:r>
            <a:r>
              <a:rPr lang="en-US" sz="2000" b="1" dirty="0" smtClean="0">
                <a:solidFill>
                  <a:srgbClr val="000000"/>
                </a:solidFill>
                <a:latin typeface="Calibri" panose="020F0502020204030204" pitchFamily="34" charset="0"/>
                <a:cs typeface="Times New Roman" pitchFamily="18" charset="0"/>
              </a:rPr>
              <a:t>.  Follow  the instructions in the diagram below. </a:t>
            </a:r>
            <a:r>
              <a:rPr kumimoji="0" lang="en-US" sz="2000" b="1" i="0" u="none" strike="noStrike" cap="none" normalizeH="0" baseline="0" dirty="0" smtClean="0">
                <a:ln>
                  <a:noFill/>
                </a:ln>
                <a:solidFill>
                  <a:srgbClr val="000000"/>
                </a:solidFill>
                <a:effectLst/>
                <a:latin typeface="Calibri" panose="020F0502020204030204" pitchFamily="34" charset="0"/>
                <a:cs typeface="Times New Roman" pitchFamily="18" charset="0"/>
              </a:rPr>
              <a:t> </a:t>
            </a:r>
          </a:p>
        </p:txBody>
      </p:sp>
      <p:sp>
        <p:nvSpPr>
          <p:cNvPr id="7" name="Title 1"/>
          <p:cNvSpPr txBox="1">
            <a:spLocks/>
          </p:cNvSpPr>
          <p:nvPr/>
        </p:nvSpPr>
        <p:spPr>
          <a:xfrm>
            <a:off x="152400" y="76200"/>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dirty="0" smtClean="0">
                <a:solidFill>
                  <a:schemeClr val="accent1"/>
                </a:solidFill>
              </a:rPr>
              <a:t>Let’s Investigate </a:t>
            </a:r>
            <a:r>
              <a:rPr lang="en-US" sz="3200" dirty="0" smtClean="0">
                <a:solidFill>
                  <a:schemeClr val="accent1"/>
                </a:solidFill>
              </a:rPr>
              <a:t>(continued)</a:t>
            </a:r>
            <a:endParaRPr lang="en-US" sz="4000" dirty="0"/>
          </a:p>
        </p:txBody>
      </p:sp>
      <p:pic>
        <p:nvPicPr>
          <p:cNvPr id="8" name="Picture 2"/>
          <p:cNvPicPr>
            <a:picLocks noChangeAspect="1" noChangeArrowheads="1"/>
          </p:cNvPicPr>
          <p:nvPr/>
        </p:nvPicPr>
        <p:blipFill>
          <a:blip r:embed="rId2"/>
          <a:stretch>
            <a:fillRect/>
          </a:stretch>
        </p:blipFill>
        <p:spPr bwMode="auto">
          <a:xfrm>
            <a:off x="309017" y="1545417"/>
            <a:ext cx="8144968" cy="32256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57200" y="1676400"/>
            <a:ext cx="8153400" cy="4876800"/>
          </a:xfrm>
        </p:spPr>
        <p:txBody>
          <a:bodyPr/>
          <a:lstStyle/>
          <a:p>
            <a:pPr marL="514350" indent="-514350" eaLnBrk="1" hangingPunct="1">
              <a:buFont typeface="+mj-lt"/>
              <a:buAutoNum type="arabicPeriod"/>
            </a:pPr>
            <a:r>
              <a:rPr lang="en-US" sz="3200" b="1" dirty="0" smtClean="0">
                <a:latin typeface="Calibri" panose="020F0502020204030204" pitchFamily="34" charset="0"/>
              </a:rPr>
              <a:t>How does the LEGO EV3 color sensor work? </a:t>
            </a:r>
          </a:p>
          <a:p>
            <a:pPr eaLnBrk="1" hangingPunct="1">
              <a:buNone/>
            </a:pPr>
            <a:endParaRPr lang="en-US" sz="3200" b="1" dirty="0" smtClean="0">
              <a:latin typeface="Calibri" panose="020F0502020204030204" pitchFamily="34" charset="0"/>
            </a:endParaRPr>
          </a:p>
          <a:p>
            <a:pPr marL="514350" indent="-514350" eaLnBrk="1" hangingPunct="1">
              <a:buFont typeface="+mj-lt"/>
              <a:buAutoNum type="arabicPeriod" startAt="2"/>
            </a:pPr>
            <a:r>
              <a:rPr lang="en-US" sz="3200" b="1" dirty="0" smtClean="0">
                <a:latin typeface="Calibri" panose="020F0502020204030204" pitchFamily="34" charset="0"/>
              </a:rPr>
              <a:t>Provide an example “stimulus-sensor-coordinator-effector-response” framework using the EV3 color sensor.</a:t>
            </a:r>
          </a:p>
          <a:p>
            <a:pPr eaLnBrk="1" hangingPunct="1"/>
            <a:endParaRPr lang="en-US" sz="3200" b="1" dirty="0" smtClean="0">
              <a:latin typeface="Calibri" panose="020F0502020204030204" pitchFamily="34" charset="0"/>
            </a:endParaRPr>
          </a:p>
          <a:p>
            <a:pPr marL="514350" indent="-514350" eaLnBrk="1" hangingPunct="1">
              <a:buFont typeface="+mj-lt"/>
              <a:buAutoNum type="arabicPeriod" startAt="3"/>
            </a:pPr>
            <a:r>
              <a:rPr lang="en-US" sz="3200" b="1" dirty="0" smtClean="0">
                <a:latin typeface="Calibri" panose="020F0502020204030204" pitchFamily="34" charset="0"/>
                <a:cs typeface="Times New Roman" pitchFamily="18" charset="0"/>
              </a:rPr>
              <a:t>Give some examples of color </a:t>
            </a:r>
            <a:r>
              <a:rPr lang="en-US" sz="3200" b="1" dirty="0">
                <a:latin typeface="Calibri" panose="020F0502020204030204" pitchFamily="34" charset="0"/>
                <a:cs typeface="Times New Roman" pitchFamily="18" charset="0"/>
              </a:rPr>
              <a:t>sensors </a:t>
            </a:r>
            <a:r>
              <a:rPr lang="en-US" sz="3200" b="1" dirty="0" smtClean="0">
                <a:latin typeface="Calibri" panose="020F0502020204030204" pitchFamily="34" charset="0"/>
                <a:cs typeface="Times New Roman" pitchFamily="18" charset="0"/>
              </a:rPr>
              <a:t>in engineering systems.</a:t>
            </a:r>
          </a:p>
          <a:p>
            <a:pPr eaLnBrk="1" hangingPunct="1">
              <a:buNone/>
            </a:pPr>
            <a:endParaRPr lang="en-US" sz="3200" b="1" dirty="0" smtClean="0">
              <a:latin typeface="Calibri" panose="020F0502020204030204" pitchFamily="34" charset="0"/>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15</a:t>
            </a:fld>
            <a:endParaRPr lang="en-US" smtClean="0"/>
          </a:p>
        </p:txBody>
      </p:sp>
      <p:sp>
        <p:nvSpPr>
          <p:cNvPr id="6" name="Title 1"/>
          <p:cNvSpPr txBox="1">
            <a:spLocks/>
          </p:cNvSpPr>
          <p:nvPr/>
        </p:nvSpPr>
        <p:spPr>
          <a:xfrm>
            <a:off x="304800" y="274638"/>
            <a:ext cx="83058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Color Sensor Post-Quiz</a:t>
            </a:r>
            <a:endParaRPr lang="en-US" sz="4400" b="1" cap="none"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57200" y="1524000"/>
            <a:ext cx="8001000" cy="5334000"/>
          </a:xfrm>
        </p:spPr>
        <p:txBody>
          <a:bodyPr/>
          <a:lstStyle/>
          <a:p>
            <a:pPr marL="457200" indent="-457200" eaLnBrk="1" hangingPunct="1">
              <a:buFont typeface="+mj-lt"/>
              <a:buAutoNum type="arabicPeriod"/>
            </a:pPr>
            <a:r>
              <a:rPr lang="en-US" b="1" dirty="0" smtClean="0">
                <a:latin typeface="Calibri" panose="020F0502020204030204" pitchFamily="34" charset="0"/>
              </a:rPr>
              <a:t>How does the LEGO EV3 color sensor work? </a:t>
            </a:r>
          </a:p>
          <a:p>
            <a:pPr marL="457200" lvl="1" indent="0" eaLnBrk="1" hangingPunct="1">
              <a:buNone/>
            </a:pPr>
            <a:r>
              <a:rPr lang="en-US" sz="2000" b="1" dirty="0" smtClean="0">
                <a:solidFill>
                  <a:srgbClr val="FF0000"/>
                </a:solidFill>
                <a:latin typeface="Calibri" panose="020F0502020204030204" pitchFamily="34" charset="0"/>
                <a:cs typeface="Times New Roman" pitchFamily="18" charset="0"/>
              </a:rPr>
              <a:t>The color sensor detects the color and brightness of light it receives and uses a scale of 0 (very dark) – 100 (very light).</a:t>
            </a:r>
            <a:endParaRPr lang="en-US" sz="2000" b="1" dirty="0" smtClean="0">
              <a:solidFill>
                <a:srgbClr val="FF0000"/>
              </a:solidFill>
              <a:latin typeface="Calibri" panose="020F0502020204030204" pitchFamily="34" charset="0"/>
            </a:endParaRPr>
          </a:p>
          <a:p>
            <a:pPr marL="457200" indent="-457200" eaLnBrk="1" hangingPunct="1">
              <a:buFont typeface="+mj-lt"/>
              <a:buAutoNum type="arabicPeriod" startAt="2"/>
            </a:pPr>
            <a:r>
              <a:rPr lang="en-US" b="1" dirty="0" smtClean="0">
                <a:latin typeface="Calibri" panose="020F0502020204030204" pitchFamily="34" charset="0"/>
              </a:rPr>
              <a:t>Provide an example “stimulus-sensor-coordinator-effector-response” framework using the EV3 color sensor.</a:t>
            </a:r>
          </a:p>
          <a:p>
            <a:pPr marL="457200" lvl="1" indent="0" eaLnBrk="1" hangingPunct="1">
              <a:buNone/>
            </a:pPr>
            <a:r>
              <a:rPr lang="en-US" sz="2000" b="1" i="1" dirty="0" smtClean="0">
                <a:solidFill>
                  <a:srgbClr val="FF0000"/>
                </a:solidFill>
                <a:latin typeface="Calibri" panose="020F0502020204030204" pitchFamily="34" charset="0"/>
                <a:cs typeface="Times New Roman" pitchFamily="18" charset="0"/>
              </a:rPr>
              <a:t>Example</a:t>
            </a:r>
            <a:r>
              <a:rPr lang="en-US" sz="2000" b="1" dirty="0" smtClean="0">
                <a:solidFill>
                  <a:srgbClr val="FF0000"/>
                </a:solidFill>
                <a:latin typeface="Calibri" panose="020F0502020204030204" pitchFamily="34" charset="0"/>
                <a:cs typeface="Times New Roman" pitchFamily="18" charset="0"/>
              </a:rPr>
              <a:t>: light &gt; LEGO EV3 color sensor &gt; </a:t>
            </a:r>
            <a:r>
              <a:rPr lang="en-US" sz="2000" b="1" dirty="0">
                <a:solidFill>
                  <a:srgbClr val="FF0000"/>
                </a:solidFill>
                <a:latin typeface="Calibri" panose="020F0502020204030204" pitchFamily="34" charset="0"/>
                <a:cs typeface="Times New Roman" pitchFamily="18" charset="0"/>
              </a:rPr>
              <a:t>(</a:t>
            </a:r>
            <a:r>
              <a:rPr lang="en-US" sz="2000" b="1" dirty="0" smtClean="0">
                <a:solidFill>
                  <a:srgbClr val="FF0000"/>
                </a:solidFill>
                <a:latin typeface="Calibri" panose="020F0502020204030204" pitchFamily="34" charset="0"/>
                <a:cs typeface="Times New Roman" pitchFamily="18" charset="0"/>
              </a:rPr>
              <a:t>transmission to coordinator) value sent to EV3 brick via wire &gt; brick sends a signal to the EV3 motors &gt; robot moves</a:t>
            </a:r>
            <a:endParaRPr lang="en-US" sz="2000" b="1" dirty="0" smtClean="0">
              <a:latin typeface="Calibri" panose="020F0502020204030204" pitchFamily="34" charset="0"/>
            </a:endParaRPr>
          </a:p>
          <a:p>
            <a:pPr marL="457200" indent="-457200" eaLnBrk="1" hangingPunct="1">
              <a:buFont typeface="+mj-lt"/>
              <a:buAutoNum type="arabicPeriod" startAt="3"/>
            </a:pPr>
            <a:r>
              <a:rPr lang="en-US" b="1" dirty="0" smtClean="0">
                <a:latin typeface="Calibri" panose="020F0502020204030204" pitchFamily="34" charset="0"/>
                <a:cs typeface="Times New Roman" pitchFamily="18" charset="0"/>
              </a:rPr>
              <a:t>Give some examples of color </a:t>
            </a:r>
            <a:r>
              <a:rPr lang="en-US" b="1" dirty="0">
                <a:latin typeface="Calibri" panose="020F0502020204030204" pitchFamily="34" charset="0"/>
                <a:cs typeface="Times New Roman" pitchFamily="18" charset="0"/>
              </a:rPr>
              <a:t>sensors </a:t>
            </a:r>
            <a:r>
              <a:rPr lang="en-US" b="1" dirty="0" smtClean="0">
                <a:latin typeface="Calibri" panose="020F0502020204030204" pitchFamily="34" charset="0"/>
                <a:cs typeface="Times New Roman" pitchFamily="18" charset="0"/>
              </a:rPr>
              <a:t>in engineering systems.</a:t>
            </a:r>
          </a:p>
          <a:p>
            <a:pPr marL="457200" lvl="1" indent="0" eaLnBrk="1" hangingPunct="1">
              <a:buNone/>
            </a:pPr>
            <a:r>
              <a:rPr lang="en-US" sz="2000" b="1" i="1" dirty="0" smtClean="0">
                <a:solidFill>
                  <a:srgbClr val="FF0000"/>
                </a:solidFill>
                <a:latin typeface="Calibri" panose="020F0502020204030204" pitchFamily="34" charset="0"/>
                <a:cs typeface="Times New Roman" pitchFamily="18" charset="0"/>
              </a:rPr>
              <a:t>Examples</a:t>
            </a:r>
            <a:r>
              <a:rPr lang="en-US" sz="2000" b="1" dirty="0" smtClean="0">
                <a:solidFill>
                  <a:srgbClr val="FF0000"/>
                </a:solidFill>
                <a:latin typeface="Calibri" panose="020F0502020204030204" pitchFamily="34" charset="0"/>
                <a:cs typeface="Times New Roman" pitchFamily="18" charset="0"/>
              </a:rPr>
              <a:t>: </a:t>
            </a:r>
            <a:r>
              <a:rPr lang="en-US" sz="2000" b="1" dirty="0">
                <a:solidFill>
                  <a:srgbClr val="FF0000"/>
                </a:solidFill>
                <a:latin typeface="Calibri" panose="020F0502020204030204" pitchFamily="34" charset="0"/>
                <a:cs typeface="Times New Roman" pitchFamily="18" charset="0"/>
              </a:rPr>
              <a:t>cameras</a:t>
            </a:r>
            <a:r>
              <a:rPr lang="en-US" sz="2000" b="1" dirty="0" smtClean="0">
                <a:solidFill>
                  <a:srgbClr val="FF0000"/>
                </a:solidFill>
                <a:latin typeface="Calibri" panose="020F0502020204030204" pitchFamily="34" charset="0"/>
                <a:cs typeface="Times New Roman" pitchFamily="18" charset="0"/>
              </a:rPr>
              <a:t>; sensors that turn lights on when it gets dark outside; porch lights, streetlights and car headlights that turn on automatically in the low light or at night</a:t>
            </a:r>
          </a:p>
          <a:p>
            <a:pPr eaLnBrk="1" hangingPunct="1">
              <a:buNone/>
            </a:pPr>
            <a:endParaRPr lang="en-US" sz="2000" dirty="0" smtClean="0"/>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16</a:t>
            </a:fld>
            <a:endParaRPr lang="en-US" smtClean="0"/>
          </a:p>
        </p:txBody>
      </p:sp>
      <p:sp>
        <p:nvSpPr>
          <p:cNvPr id="7" name="Title 1"/>
          <p:cNvSpPr txBox="1">
            <a:spLocks/>
          </p:cNvSpPr>
          <p:nvPr/>
        </p:nvSpPr>
        <p:spPr>
          <a:xfrm>
            <a:off x="304800" y="274638"/>
            <a:ext cx="83058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Color Sensor Post-Quiz </a:t>
            </a:r>
            <a:r>
              <a:rPr lang="en-US" sz="4400" b="1" cap="none" dirty="0" smtClean="0">
                <a:solidFill>
                  <a:srgbClr val="FF0000"/>
                </a:solidFill>
              </a:rPr>
              <a:t>Answers</a:t>
            </a:r>
            <a:endParaRPr lang="en-US" sz="4400" b="1" cap="non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 calcmode="lin" valueType="num">
                                      <p:cBhvr additive="base">
                                        <p:cTn id="1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A575DD-9B48-4531-9585-6118CB94278D}" type="slidenum">
              <a:rPr lang="en-US" smtClean="0"/>
              <a:pPr/>
              <a:t>17</a:t>
            </a:fld>
            <a:endParaRPr lang="en-US" smtClean="0"/>
          </a:p>
        </p:txBody>
      </p:sp>
      <p:sp>
        <p:nvSpPr>
          <p:cNvPr id="5" name="Rectangle 1"/>
          <p:cNvSpPr>
            <a:spLocks noChangeArrowheads="1"/>
          </p:cNvSpPr>
          <p:nvPr/>
        </p:nvSpPr>
        <p:spPr bwMode="auto">
          <a:xfrm>
            <a:off x="363024" y="1524001"/>
            <a:ext cx="8269287" cy="38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342900" indent="-342900">
              <a:spcAft>
                <a:spcPts val="600"/>
              </a:spcAft>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sensor</a:t>
            </a:r>
            <a:r>
              <a:rPr lang="en-US" altLang="en-US" sz="2400" b="1" dirty="0" smtClean="0">
                <a:latin typeface="Calibri" panose="020F0502020204030204" pitchFamily="34" charset="0"/>
                <a:cs typeface="Times New Roman" pitchFamily="18" charset="0"/>
              </a:rPr>
              <a:t>: </a:t>
            </a:r>
            <a:r>
              <a:rPr lang="en-US" sz="2400" b="1" dirty="0" smtClean="0">
                <a:latin typeface="Calibri" panose="020F0502020204030204" pitchFamily="34" charset="0"/>
                <a:cs typeface="Times New Roman" pitchFamily="18" charset="0"/>
              </a:rPr>
              <a:t>A </a:t>
            </a:r>
            <a:r>
              <a:rPr lang="en-US" sz="2400" b="1" dirty="0">
                <a:latin typeface="Calibri" panose="020F0502020204030204" pitchFamily="34" charset="0"/>
                <a:cs typeface="Times New Roman" pitchFamily="18" charset="0"/>
              </a:rPr>
              <a:t>device that converts one type of signal to another; for instance, the speedometer in a car collects physical data and calculates and displays the speed the car is moving.</a:t>
            </a:r>
            <a:endParaRPr lang="en-US" altLang="en-US" sz="2400" b="1" dirty="0">
              <a:latin typeface="Calibri" panose="020F0502020204030204" pitchFamily="34" charset="0"/>
              <a:cs typeface="Times New Roman" pitchFamily="18" charset="0"/>
            </a:endParaRPr>
          </a:p>
          <a:p>
            <a:pPr marL="342900" indent="-342900">
              <a:spcAft>
                <a:spcPts val="600"/>
              </a:spcAft>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visual</a:t>
            </a:r>
            <a:r>
              <a:rPr lang="en-US" altLang="en-US" sz="2400" b="1" dirty="0" smtClean="0">
                <a:latin typeface="Calibri" panose="020F0502020204030204" pitchFamily="34" charset="0"/>
                <a:cs typeface="Times New Roman" pitchFamily="18" charset="0"/>
              </a:rPr>
              <a:t>: </a:t>
            </a:r>
            <a:r>
              <a:rPr lang="en-US" altLang="en-US" sz="2400" b="1" dirty="0">
                <a:latin typeface="Calibri" panose="020F0502020204030204" pitchFamily="34" charset="0"/>
                <a:cs typeface="Times New Roman" pitchFamily="18" charset="0"/>
              </a:rPr>
              <a:t>Related to </a:t>
            </a:r>
            <a:r>
              <a:rPr lang="en-US" altLang="en-US" sz="2400" b="1" dirty="0" smtClean="0">
                <a:latin typeface="Calibri" panose="020F0502020204030204" pitchFamily="34" charset="0"/>
                <a:cs typeface="Times New Roman" pitchFamily="18" charset="0"/>
              </a:rPr>
              <a:t>seeing.</a:t>
            </a:r>
            <a:endParaRPr lang="en-US" altLang="en-US" sz="2400" b="1" dirty="0">
              <a:latin typeface="Calibri" panose="020F0502020204030204" pitchFamily="34" charset="0"/>
              <a:cs typeface="Times New Roman" pitchFamily="18" charset="0"/>
            </a:endParaRPr>
          </a:p>
          <a:p>
            <a:pPr marL="342900" indent="-342900">
              <a:spcAft>
                <a:spcPts val="600"/>
              </a:spcAft>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transducer</a:t>
            </a:r>
            <a:r>
              <a:rPr lang="en-US" altLang="en-US" sz="2400" b="1" dirty="0" smtClean="0">
                <a:latin typeface="Calibri" panose="020F0502020204030204" pitchFamily="34" charset="0"/>
                <a:cs typeface="Times New Roman" pitchFamily="18" charset="0"/>
              </a:rPr>
              <a:t>: Another term for a sensor (see above).</a:t>
            </a:r>
          </a:p>
          <a:p>
            <a:pPr marL="342900" indent="-342900">
              <a:spcAft>
                <a:spcPts val="600"/>
              </a:spcAft>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peripheral</a:t>
            </a:r>
            <a:r>
              <a:rPr lang="en-US" altLang="en-US" sz="2400" b="1" dirty="0" smtClean="0">
                <a:latin typeface="Calibri" panose="020F0502020204030204" pitchFamily="34" charset="0"/>
                <a:cs typeface="Times New Roman" pitchFamily="18" charset="0"/>
              </a:rPr>
              <a:t>: Surrounding.</a:t>
            </a:r>
          </a:p>
        </p:txBody>
      </p:sp>
      <p:sp>
        <p:nvSpPr>
          <p:cNvPr id="6"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Vocabulary</a:t>
            </a:r>
            <a:endParaRPr lang="en-US" sz="4400" b="1" cap="none"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89062"/>
            <a:ext cx="8191500" cy="3259138"/>
          </a:xfrm>
          <a:noFill/>
        </p:spPr>
        <p:txBody>
          <a:bodyPr>
            <a:noAutofit/>
          </a:bodyPr>
          <a:lstStyle/>
          <a:p>
            <a:pPr>
              <a:buNone/>
              <a:defRPr/>
            </a:pPr>
            <a:r>
              <a:rPr lang="en-US" sz="1400" dirty="0" smtClean="0">
                <a:latin typeface="Calibri" panose="020F0502020204030204" pitchFamily="34" charset="0"/>
                <a:cs typeface="Times New Roman" pitchFamily="18" charset="0"/>
              </a:rPr>
              <a:t>Slide 1: row of streetlights; source: Microsoft® </a:t>
            </a:r>
            <a:r>
              <a:rPr lang="en-US" sz="1400" dirty="0">
                <a:latin typeface="Calibri" panose="020F0502020204030204" pitchFamily="34" charset="0"/>
                <a:cs typeface="Times New Roman" pitchFamily="18" charset="0"/>
              </a:rPr>
              <a:t>clipart</a:t>
            </a:r>
            <a:r>
              <a:rPr lang="en-US" sz="1400" dirty="0" smtClean="0">
                <a:latin typeface="Calibri" panose="020F0502020204030204" pitchFamily="34" charset="0"/>
                <a:cs typeface="Times New Roman" pitchFamily="18" charset="0"/>
              </a:rPr>
              <a:t>: </a:t>
            </a:r>
            <a:r>
              <a:rPr lang="en-US" sz="1400" dirty="0" smtClean="0">
                <a:latin typeface="Calibri" panose="020F0502020204030204" pitchFamily="34" charset="0"/>
                <a:cs typeface="Times New Roman" pitchFamily="18" charset="0"/>
                <a:hlinkClick r:id="rId2"/>
              </a:rPr>
              <a:t>http</a:t>
            </a:r>
            <a:r>
              <a:rPr lang="en-US" sz="1400" dirty="0">
                <a:latin typeface="Calibri" panose="020F0502020204030204" pitchFamily="34" charset="0"/>
                <a:cs typeface="Times New Roman" pitchFamily="18" charset="0"/>
                <a:hlinkClick r:id="rId2"/>
              </a:rPr>
              <a:t>://office.microsoft.com/en-us/images/results.aspx?qu=street+lights&amp;ex=1#ai:MP900385958</a:t>
            </a:r>
            <a:r>
              <a:rPr lang="en-US" sz="1400" dirty="0" smtClean="0">
                <a:latin typeface="Calibri" panose="020F0502020204030204" pitchFamily="34" charset="0"/>
                <a:cs typeface="Times New Roman" pitchFamily="18" charset="0"/>
                <a:hlinkClick r:id="rId2"/>
              </a:rPr>
              <a:t>|</a:t>
            </a:r>
            <a:r>
              <a:rPr lang="en-US" sz="1400" dirty="0" smtClean="0">
                <a:latin typeface="Calibri" panose="020F0502020204030204" pitchFamily="34" charset="0"/>
                <a:cs typeface="Times New Roman" pitchFamily="18" charset="0"/>
              </a:rPr>
              <a:t>  </a:t>
            </a:r>
          </a:p>
          <a:p>
            <a:pPr>
              <a:buNone/>
              <a:defRPr/>
            </a:pPr>
            <a:r>
              <a:rPr lang="en-US" sz="1400" dirty="0" smtClean="0">
                <a:latin typeface="Calibri" panose="020F0502020204030204" pitchFamily="34" charset="0"/>
              </a:rPr>
              <a:t>Slides 1, 9-15: </a:t>
            </a:r>
            <a:r>
              <a:rPr lang="en-US" sz="1400" dirty="0">
                <a:latin typeface="Calibri" panose="020F0502020204030204" pitchFamily="34" charset="0"/>
              </a:rPr>
              <a:t>LEGO device </a:t>
            </a:r>
            <a:r>
              <a:rPr lang="en-US" sz="1400" dirty="0" smtClean="0">
                <a:latin typeface="Calibri" panose="020F0502020204030204" pitchFamily="34" charset="0"/>
              </a:rPr>
              <a:t>&amp; instruction images</a:t>
            </a:r>
            <a:r>
              <a:rPr lang="en-US" sz="1400" dirty="0">
                <a:latin typeface="Calibri" panose="020F0502020204030204" pitchFamily="34" charset="0"/>
              </a:rPr>
              <a:t>; </a:t>
            </a:r>
            <a:r>
              <a:rPr lang="en-US" sz="1400" dirty="0" smtClean="0">
                <a:latin typeface="Calibri" panose="020F0502020204030204" pitchFamily="34" charset="0"/>
              </a:rPr>
              <a:t>source: LEGO </a:t>
            </a:r>
            <a:r>
              <a:rPr lang="en-US" sz="1400" dirty="0">
                <a:latin typeface="Calibri" panose="020F0502020204030204" pitchFamily="34" charset="0"/>
              </a:rPr>
              <a:t>MINDSTORMS EV3 User’s Guide </a:t>
            </a:r>
            <a:r>
              <a:rPr lang="en-US" sz="1400" dirty="0">
                <a:latin typeface="Calibri" panose="020F0502020204030204" pitchFamily="34" charset="0"/>
                <a:hlinkClick r:id="rId3" action="ppaction://hlinkfile"/>
              </a:rPr>
              <a:t>file:///C:/</a:t>
            </a:r>
            <a:r>
              <a:rPr lang="en-US" sz="1400" dirty="0" smtClean="0">
                <a:latin typeface="Calibri" panose="020F0502020204030204" pitchFamily="34" charset="0"/>
                <a:hlinkClick r:id="rId3" action="ppaction://hlinkfile"/>
              </a:rPr>
              <a:t>Users/Dua/Downloads/User%20Guide%20LEGO%20MINDSTORMS%20EV3%2010%20All%20ENUS.pdf</a:t>
            </a:r>
            <a:r>
              <a:rPr lang="en-US" sz="1400" dirty="0" smtClean="0">
                <a:latin typeface="Calibri" panose="020F0502020204030204" pitchFamily="34" charset="0"/>
              </a:rPr>
              <a:t> </a:t>
            </a:r>
          </a:p>
          <a:p>
            <a:pPr>
              <a:buNone/>
              <a:defRPr/>
            </a:pPr>
            <a:r>
              <a:rPr lang="en-US" sz="1400" dirty="0" smtClean="0">
                <a:latin typeface="Calibri" panose="020F0502020204030204" pitchFamily="34" charset="0"/>
              </a:rPr>
              <a:t>Slide 5: closed eyes; source: </a:t>
            </a:r>
            <a:r>
              <a:rPr lang="en-US" sz="1400" dirty="0">
                <a:latin typeface="Calibri" panose="020F0502020204030204" pitchFamily="34" charset="0"/>
                <a:cs typeface="Times New Roman" pitchFamily="18" charset="0"/>
              </a:rPr>
              <a:t>Microsoft® clipart: </a:t>
            </a:r>
            <a:r>
              <a:rPr lang="en-US" sz="1400" dirty="0">
                <a:latin typeface="Calibri" panose="020F0502020204030204" pitchFamily="34" charset="0"/>
                <a:cs typeface="Times New Roman" pitchFamily="18" charset="0"/>
                <a:hlinkClick r:id="rId4"/>
              </a:rPr>
              <a:t>http://office.microsoft.com/en-us/images/results.aspx?qu=eyes&amp;ex=1#ai:MP900426560|mt:2</a:t>
            </a:r>
            <a:r>
              <a:rPr lang="en-US" sz="1400" dirty="0" smtClean="0">
                <a:latin typeface="Calibri" panose="020F0502020204030204" pitchFamily="34" charset="0"/>
                <a:cs typeface="Times New Roman" pitchFamily="18" charset="0"/>
                <a:hlinkClick r:id="rId4"/>
              </a:rPr>
              <a:t>|</a:t>
            </a:r>
            <a:r>
              <a:rPr lang="en-US" sz="1400" dirty="0" smtClean="0">
                <a:latin typeface="Calibri" panose="020F0502020204030204" pitchFamily="34" charset="0"/>
                <a:cs typeface="Times New Roman" pitchFamily="18" charset="0"/>
              </a:rPr>
              <a:t> </a:t>
            </a:r>
            <a:endParaRPr lang="en-US" sz="1400" dirty="0" smtClean="0">
              <a:latin typeface="Calibri" panose="020F0502020204030204" pitchFamily="34" charset="0"/>
            </a:endParaRPr>
          </a:p>
          <a:p>
            <a:pPr>
              <a:buNone/>
              <a:defRPr/>
            </a:pPr>
            <a:r>
              <a:rPr lang="en-US" sz="1400" dirty="0" smtClean="0">
                <a:latin typeface="Calibri" panose="020F0502020204030204" pitchFamily="34" charset="0"/>
              </a:rPr>
              <a:t>Slide 6: cross-section of human eye and rod &amp; cones diagram; adapted from Encyclopedia </a:t>
            </a:r>
            <a:r>
              <a:rPr lang="en-US" sz="1400" dirty="0" err="1" smtClean="0">
                <a:latin typeface="Calibri" panose="020F0502020204030204" pitchFamily="34" charset="0"/>
              </a:rPr>
              <a:t>Brittanica</a:t>
            </a:r>
            <a:r>
              <a:rPr lang="en-US" sz="1400" dirty="0" smtClean="0">
                <a:latin typeface="Calibri" panose="020F0502020204030204" pitchFamily="34" charset="0"/>
              </a:rPr>
              <a:t>, 1994</a:t>
            </a:r>
            <a:endParaRPr lang="en-US" sz="1400" dirty="0">
              <a:latin typeface="Calibri" panose="020F0502020204030204" pitchFamily="34" charset="0"/>
            </a:endParaRPr>
          </a:p>
          <a:p>
            <a:pPr>
              <a:buNone/>
              <a:defRPr/>
            </a:pPr>
            <a:r>
              <a:rPr lang="en-US" sz="1400" dirty="0" smtClean="0">
                <a:latin typeface="Calibri" panose="020F0502020204030204" pitchFamily="34" charset="0"/>
              </a:rPr>
              <a:t>Slide 8: child’s brown eyes; source: Microsoft</a:t>
            </a:r>
            <a:r>
              <a:rPr lang="en-US" sz="1400" dirty="0">
                <a:latin typeface="Calibri" panose="020F0502020204030204" pitchFamily="34" charset="0"/>
              </a:rPr>
              <a:t>® clipart: </a:t>
            </a:r>
            <a:r>
              <a:rPr lang="en-US" sz="1400" dirty="0">
                <a:latin typeface="Calibri" panose="020F0502020204030204" pitchFamily="34" charset="0"/>
                <a:hlinkClick r:id="rId5"/>
              </a:rPr>
              <a:t>http://office.microsoft.com/en-us/images/results.aspx?qu=eyes&amp;ex=1#ai:MP900423034|mt:2</a:t>
            </a:r>
            <a:r>
              <a:rPr lang="en-US" sz="1400" dirty="0" smtClean="0">
                <a:latin typeface="Calibri" panose="020F0502020204030204" pitchFamily="34" charset="0"/>
                <a:hlinkClick r:id="rId5"/>
              </a:rPr>
              <a:t>|</a:t>
            </a:r>
            <a:r>
              <a:rPr lang="en-US" sz="1400" dirty="0" smtClean="0">
                <a:latin typeface="Calibri" panose="020F0502020204030204" pitchFamily="34" charset="0"/>
              </a:rPr>
              <a:t> </a:t>
            </a:r>
          </a:p>
          <a:p>
            <a:pPr>
              <a:buNone/>
              <a:defRPr/>
            </a:pPr>
            <a:r>
              <a:rPr lang="en-US" sz="1400" dirty="0" smtClean="0">
                <a:latin typeface="Calibri" panose="020F0502020204030204" pitchFamily="34" charset="0"/>
              </a:rPr>
              <a:t>Slide 10: light spectrum chart; source</a:t>
            </a:r>
            <a:r>
              <a:rPr lang="en-US" sz="1400" dirty="0">
                <a:latin typeface="Calibri" panose="020F0502020204030204" pitchFamily="34" charset="0"/>
              </a:rPr>
              <a:t>: NASA: </a:t>
            </a:r>
            <a:r>
              <a:rPr lang="en-US" sz="1400" dirty="0">
                <a:latin typeface="Calibri" panose="020F0502020204030204" pitchFamily="34" charset="0"/>
                <a:hlinkClick r:id="rId6"/>
              </a:rPr>
              <a:t>http://</a:t>
            </a:r>
            <a:r>
              <a:rPr lang="en-US" sz="1400" dirty="0" smtClean="0">
                <a:latin typeface="Calibri" panose="020F0502020204030204" pitchFamily="34" charset="0"/>
                <a:hlinkClick r:id="rId6"/>
              </a:rPr>
              <a:t>science.hq.nasa.gov/kids/imagers/ems/visible.html</a:t>
            </a:r>
            <a:r>
              <a:rPr lang="en-US" sz="1400" dirty="0" smtClean="0">
                <a:latin typeface="Calibri" panose="020F0502020204030204" pitchFamily="34" charset="0"/>
              </a:rPr>
              <a:t> </a:t>
            </a:r>
          </a:p>
          <a:p>
            <a:pPr>
              <a:buNone/>
              <a:defRPr/>
            </a:pPr>
            <a:r>
              <a:rPr lang="en-US" sz="1400" dirty="0" smtClean="0">
                <a:latin typeface="Calibri" panose="020F0502020204030204" pitchFamily="34" charset="0"/>
              </a:rPr>
              <a:t>Slide 13-14: </a:t>
            </a:r>
            <a:r>
              <a:rPr lang="en-US" sz="1400" dirty="0">
                <a:latin typeface="Calibri" panose="020F0502020204030204" pitchFamily="34" charset="0"/>
              </a:rPr>
              <a:t>screen captures; source: </a:t>
            </a:r>
            <a:r>
              <a:rPr lang="en-US" sz="1400" dirty="0" smtClean="0">
                <a:latin typeface="Calibri" panose="020F0502020204030204" pitchFamily="34" charset="0"/>
              </a:rPr>
              <a:t>author</a:t>
            </a:r>
            <a:endParaRPr lang="en-US" sz="1400" dirty="0">
              <a:latin typeface="Calibri" panose="020F0502020204030204" pitchFamily="34" charset="0"/>
            </a:endParaRPr>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36E9875-6ECE-4FD8-AAD6-65BD13BF635D}" type="slidenum">
              <a:rPr lang="en-US" altLang="en-US" smtClean="0">
                <a:solidFill>
                  <a:srgbClr val="FFFFFF"/>
                </a:solidFill>
              </a:rPr>
              <a:pPr eaLnBrk="1" hangingPunct="1"/>
              <a:t>18</a:t>
            </a:fld>
            <a:endParaRPr lang="en-US" altLang="en-US" smtClean="0">
              <a:solidFill>
                <a:srgbClr val="FFFFFF"/>
              </a:solidFill>
            </a:endParaRPr>
          </a:p>
        </p:txBody>
      </p:sp>
      <p:sp>
        <p:nvSpPr>
          <p:cNvPr id="6"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Image Sources</a:t>
            </a:r>
            <a:endParaRPr lang="en-US" sz="4400" b="1" cap="none" dirty="0">
              <a:solidFill>
                <a:schemeClr val="accent1"/>
              </a:solidFill>
            </a:endParaRPr>
          </a:p>
        </p:txBody>
      </p:sp>
    </p:spTree>
    <p:extLst>
      <p:ext uri="{BB962C8B-B14F-4D97-AF65-F5344CB8AC3E}">
        <p14:creationId xmlns:p14="http://schemas.microsoft.com/office/powerpoint/2010/main" val="247087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57200" y="1905000"/>
            <a:ext cx="7924800" cy="4800600"/>
          </a:xfrm>
        </p:spPr>
        <p:txBody>
          <a:bodyPr/>
          <a:lstStyle/>
          <a:p>
            <a:pPr marL="514350" indent="-514350" eaLnBrk="1" hangingPunct="1">
              <a:buFont typeface="+mj-lt"/>
              <a:buAutoNum type="arabicPeriod"/>
            </a:pPr>
            <a:r>
              <a:rPr lang="en-US" sz="3200" b="1" dirty="0" smtClean="0">
                <a:latin typeface="Calibri" panose="020F0502020204030204" pitchFamily="34" charset="0"/>
              </a:rPr>
              <a:t>How do humans sense light? </a:t>
            </a:r>
          </a:p>
          <a:p>
            <a:pPr eaLnBrk="1" hangingPunct="1"/>
            <a:endParaRPr lang="en-US" sz="3200" b="1" dirty="0" smtClean="0">
              <a:latin typeface="Calibri" panose="020F0502020204030204" pitchFamily="34" charset="0"/>
            </a:endParaRPr>
          </a:p>
          <a:p>
            <a:pPr marL="514350" indent="-514350" eaLnBrk="1" hangingPunct="1">
              <a:buFont typeface="+mj-lt"/>
              <a:buAutoNum type="arabicPeriod" startAt="2"/>
            </a:pPr>
            <a:r>
              <a:rPr lang="en-US" sz="3200" b="1" dirty="0" smtClean="0">
                <a:latin typeface="Calibri" panose="020F0502020204030204" pitchFamily="34" charset="0"/>
              </a:rPr>
              <a:t>Provide an example “stimulus-sensor-coordinator-effector-response” framework using human eyes as the color sensor.</a:t>
            </a:r>
          </a:p>
          <a:p>
            <a:pPr eaLnBrk="1" hangingPunct="1"/>
            <a:endParaRPr lang="en-US" sz="3200" b="1" dirty="0" smtClean="0">
              <a:latin typeface="Calibri" panose="020F0502020204030204" pitchFamily="34" charset="0"/>
            </a:endParaRPr>
          </a:p>
          <a:p>
            <a:pPr marL="514350" indent="-514350" eaLnBrk="1" hangingPunct="1">
              <a:buFont typeface="+mj-lt"/>
              <a:buAutoNum type="arabicPeriod" startAt="3"/>
            </a:pPr>
            <a:r>
              <a:rPr lang="en-US" sz="3200" b="1" dirty="0" smtClean="0">
                <a:latin typeface="Calibri" panose="020F0502020204030204" pitchFamily="34" charset="0"/>
                <a:cs typeface="Times New Roman" pitchFamily="18" charset="0"/>
              </a:rPr>
              <a:t>Give some examples of color sensors in engineering systems.</a:t>
            </a:r>
            <a:endParaRPr lang="en-US" sz="3200" b="1" dirty="0" smtClean="0">
              <a:latin typeface="Calibri" panose="020F0502020204030204" pitchFamily="34" charset="0"/>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2</a:t>
            </a:fld>
            <a:endParaRPr lang="en-US" smtClean="0"/>
          </a:p>
        </p:txBody>
      </p:sp>
      <p:sp>
        <p:nvSpPr>
          <p:cNvPr id="6"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Color Sensor Pre-Quiz</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57200" y="1828800"/>
            <a:ext cx="7772400" cy="4425950"/>
          </a:xfrm>
        </p:spPr>
        <p:txBody>
          <a:bodyPr/>
          <a:lstStyle/>
          <a:p>
            <a:pPr marL="457200" indent="-457200" eaLnBrk="1" hangingPunct="1">
              <a:buFont typeface="+mj-lt"/>
              <a:buAutoNum type="arabicPeriod"/>
            </a:pPr>
            <a:r>
              <a:rPr lang="en-US" b="1" dirty="0" smtClean="0">
                <a:latin typeface="Calibri" panose="020F0502020204030204" pitchFamily="34" charset="0"/>
              </a:rPr>
              <a:t>How do humans sense light? </a:t>
            </a:r>
          </a:p>
          <a:p>
            <a:pPr marL="457200" lvl="1" indent="0" eaLnBrk="1" hangingPunct="1">
              <a:buNone/>
            </a:pPr>
            <a:r>
              <a:rPr lang="en-US" sz="2000" b="1" dirty="0" smtClean="0">
                <a:solidFill>
                  <a:srgbClr val="FF0000"/>
                </a:solidFill>
                <a:latin typeface="Calibri" panose="020F0502020204030204" pitchFamily="34" charset="0"/>
              </a:rPr>
              <a:t>Humans have two eyes that collect light that falls on objects in front of them, and helps them to “see” the objects.</a:t>
            </a:r>
          </a:p>
          <a:p>
            <a:pPr marL="457200" indent="-457200" eaLnBrk="1" hangingPunct="1">
              <a:buFont typeface="+mj-lt"/>
              <a:buAutoNum type="arabicPeriod"/>
            </a:pPr>
            <a:r>
              <a:rPr lang="en-US" b="1" dirty="0" smtClean="0">
                <a:latin typeface="Calibri" panose="020F0502020204030204" pitchFamily="34" charset="0"/>
              </a:rPr>
              <a:t>Provide an example “stimulus-sensor-coordinator-effector-response” framework </a:t>
            </a:r>
            <a:r>
              <a:rPr lang="en-US" b="1" dirty="0">
                <a:latin typeface="Calibri" panose="020F0502020204030204" pitchFamily="34" charset="0"/>
              </a:rPr>
              <a:t>using human eyes as the color sensor</a:t>
            </a:r>
            <a:r>
              <a:rPr lang="en-US" b="1" dirty="0" smtClean="0">
                <a:latin typeface="Calibri" panose="020F0502020204030204" pitchFamily="34" charset="0"/>
              </a:rPr>
              <a:t>.</a:t>
            </a:r>
          </a:p>
          <a:p>
            <a:pPr marL="457200" lvl="1" indent="0" eaLnBrk="1" hangingPunct="1">
              <a:buNone/>
            </a:pPr>
            <a:r>
              <a:rPr lang="en-US" sz="2000" b="1" i="1" dirty="0" smtClean="0">
                <a:solidFill>
                  <a:srgbClr val="FF0000"/>
                </a:solidFill>
                <a:latin typeface="Calibri" panose="020F0502020204030204" pitchFamily="34" charset="0"/>
              </a:rPr>
              <a:t>Example</a:t>
            </a:r>
            <a:r>
              <a:rPr lang="en-US" sz="2000" b="1" dirty="0" smtClean="0">
                <a:solidFill>
                  <a:srgbClr val="FF0000"/>
                </a:solidFill>
                <a:latin typeface="Calibri" panose="020F0502020204030204" pitchFamily="34" charset="0"/>
              </a:rPr>
              <a:t>: sight of a scary object such as a wasp &gt; two eyes &gt; signals to human brain via nerves &gt; signal to leg muscles &gt; run to safety</a:t>
            </a:r>
          </a:p>
          <a:p>
            <a:pPr marL="457200" indent="-457200" eaLnBrk="1" hangingPunct="1">
              <a:buFont typeface="+mj-lt"/>
              <a:buAutoNum type="arabicPeriod"/>
            </a:pPr>
            <a:r>
              <a:rPr lang="en-US" b="1" dirty="0" smtClean="0">
                <a:latin typeface="Calibri" panose="020F0502020204030204" pitchFamily="34" charset="0"/>
                <a:cs typeface="Times New Roman" pitchFamily="18" charset="0"/>
              </a:rPr>
              <a:t>Give some examples of color sensors in engineering systems.</a:t>
            </a:r>
          </a:p>
          <a:p>
            <a:pPr marL="457200" lvl="1" indent="0" eaLnBrk="1" hangingPunct="1">
              <a:buNone/>
            </a:pPr>
            <a:r>
              <a:rPr lang="en-US" sz="2000" b="1" i="1" dirty="0" smtClean="0">
                <a:solidFill>
                  <a:srgbClr val="FF0000"/>
                </a:solidFill>
                <a:latin typeface="Calibri" panose="020F0502020204030204" pitchFamily="34" charset="0"/>
                <a:cs typeface="Times New Roman" pitchFamily="18" charset="0"/>
              </a:rPr>
              <a:t>Examples</a:t>
            </a:r>
            <a:r>
              <a:rPr lang="en-US" sz="2000" b="1" dirty="0" smtClean="0">
                <a:solidFill>
                  <a:srgbClr val="FF0000"/>
                </a:solidFill>
                <a:latin typeface="Calibri" panose="020F0502020204030204" pitchFamily="34" charset="0"/>
                <a:cs typeface="Times New Roman" pitchFamily="18" charset="0"/>
              </a:rPr>
              <a:t>: cameras; sensors that turn lights on when it gets dark outside; porch lights, streetlights and car headlights that turn on automatically in low light or at night</a:t>
            </a:r>
            <a:endParaRPr lang="en-US" sz="2000" b="1" dirty="0" smtClean="0">
              <a:solidFill>
                <a:srgbClr val="FF0000"/>
              </a:solidFill>
              <a:latin typeface="Calibri" panose="020F0502020204030204" pitchFamily="34" charset="0"/>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3</a:t>
            </a:fld>
            <a:endParaRPr lang="en-US" smtClean="0"/>
          </a:p>
        </p:txBody>
      </p:sp>
      <p:sp>
        <p:nvSpPr>
          <p:cNvPr id="6"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Color Sensor Pre-Quiz </a:t>
            </a:r>
            <a:r>
              <a:rPr lang="en-US" dirty="0" smtClean="0"/>
              <a:t>Answers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 calcmode="lin" valueType="num">
                                      <p:cBhvr additive="base">
                                        <p:cTn id="1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E0C495-3676-4EAA-9952-76DC09B46252}" type="slidenum">
              <a:rPr lang="en-US" smtClean="0"/>
              <a:pPr/>
              <a:t>4</a:t>
            </a:fld>
            <a:endParaRPr lang="en-US" smtClean="0"/>
          </a:p>
        </p:txBody>
      </p:sp>
      <p:sp>
        <p:nvSpPr>
          <p:cNvPr id="13" name="Text Box 20"/>
          <p:cNvSpPr txBox="1">
            <a:spLocks noChangeArrowheads="1"/>
          </p:cNvSpPr>
          <p:nvPr/>
        </p:nvSpPr>
        <p:spPr bwMode="auto">
          <a:xfrm>
            <a:off x="254000" y="1563678"/>
            <a:ext cx="8305800" cy="4909036"/>
          </a:xfrm>
          <a:prstGeom prst="rect">
            <a:avLst/>
          </a:prstGeom>
          <a:noFill/>
          <a:ln w="9525">
            <a:noFill/>
            <a:miter lim="800000"/>
            <a:headEnd/>
            <a:tailEnd/>
          </a:ln>
          <a:effectLst/>
        </p:spPr>
        <p:txBody>
          <a:bodyPr wrap="square">
            <a:spAutoFit/>
          </a:bodyPr>
          <a:lstStyle/>
          <a:p>
            <a:pPr algn="ctr">
              <a:spcBef>
                <a:spcPct val="50000"/>
              </a:spcBef>
              <a:defRPr/>
            </a:pPr>
            <a:r>
              <a:rPr lang="en-GB" sz="2800" b="1" dirty="0" smtClean="0">
                <a:solidFill>
                  <a:schemeClr val="accent1"/>
                </a:solidFill>
                <a:latin typeface="Calibri" panose="020F0502020204030204" pitchFamily="34" charset="0"/>
                <a:cs typeface="Times New Roman" pitchFamily="18" charset="0"/>
              </a:rPr>
              <a:t>stimulus &gt; sensor &gt; coordinator &gt; effector &gt; response</a:t>
            </a:r>
            <a:endParaRPr lang="en-GB" sz="2800" b="1" dirty="0">
              <a:solidFill>
                <a:schemeClr val="accent1"/>
              </a:solidFill>
              <a:latin typeface="Calibri" panose="020F0502020204030204" pitchFamily="34" charset="0"/>
              <a:cs typeface="Times New Roman" pitchFamily="18" charset="0"/>
            </a:endParaRPr>
          </a:p>
          <a:p>
            <a:pPr algn="ctr">
              <a:spcBef>
                <a:spcPct val="50000"/>
              </a:spcBef>
              <a:defRPr/>
            </a:pPr>
            <a:r>
              <a:rPr lang="en-GB" sz="2800" b="1" dirty="0" smtClean="0">
                <a:latin typeface="Calibri" panose="020F0502020204030204" pitchFamily="34" charset="0"/>
                <a:cs typeface="Times New Roman" pitchFamily="18" charset="0"/>
              </a:rPr>
              <a:t>light &gt; eyes &gt; nervous system &gt; </a:t>
            </a:r>
            <a:r>
              <a:rPr lang="en-GB" sz="2800" b="1" dirty="0">
                <a:latin typeface="Calibri" panose="020F0502020204030204" pitchFamily="34" charset="0"/>
                <a:cs typeface="Times New Roman" pitchFamily="18" charset="0"/>
              </a:rPr>
              <a:t>muscle </a:t>
            </a:r>
            <a:r>
              <a:rPr lang="en-GB" sz="2800" b="1" dirty="0" smtClean="0">
                <a:latin typeface="Calibri" panose="020F0502020204030204" pitchFamily="34" charset="0"/>
                <a:cs typeface="Times New Roman" pitchFamily="18" charset="0"/>
              </a:rPr>
              <a:t>&gt; run</a:t>
            </a:r>
            <a:endParaRPr lang="en-GB" sz="2800" b="1" dirty="0">
              <a:latin typeface="Calibri" panose="020F0502020204030204" pitchFamily="34" charset="0"/>
              <a:cs typeface="Times New Roman" pitchFamily="18" charset="0"/>
            </a:endParaRPr>
          </a:p>
          <a:p>
            <a:pPr>
              <a:spcBef>
                <a:spcPct val="50000"/>
              </a:spcBef>
              <a:defRPr/>
            </a:pPr>
            <a:endParaRPr lang="en-GB" sz="1000" b="1" dirty="0">
              <a:latin typeface="Calibri" panose="020F0502020204030204" pitchFamily="34" charset="0"/>
              <a:cs typeface="Times New Roman" pitchFamily="18" charset="0"/>
            </a:endParaRPr>
          </a:p>
          <a:p>
            <a:pPr>
              <a:spcBef>
                <a:spcPct val="50000"/>
              </a:spcBef>
              <a:defRPr/>
            </a:pPr>
            <a:r>
              <a:rPr lang="en-GB" sz="2000" b="1" dirty="0">
                <a:latin typeface="Calibri" panose="020F0502020204030204" pitchFamily="34" charset="0"/>
                <a:cs typeface="Times New Roman" pitchFamily="18" charset="0"/>
              </a:rPr>
              <a:t>From the sequence of steps above, </a:t>
            </a:r>
            <a:r>
              <a:rPr lang="en-GB" sz="2000" b="1" dirty="0" smtClean="0">
                <a:latin typeface="Calibri" panose="020F0502020204030204" pitchFamily="34" charset="0"/>
                <a:cs typeface="Times New Roman" pitchFamily="18" charset="0"/>
              </a:rPr>
              <a:t>what might happen in the </a:t>
            </a:r>
            <a:r>
              <a:rPr lang="en-GB" sz="2000" b="1" dirty="0" smtClean="0">
                <a:solidFill>
                  <a:srgbClr val="7030A0"/>
                </a:solidFill>
                <a:latin typeface="Calibri" panose="020F0502020204030204" pitchFamily="34" charset="0"/>
                <a:cs typeface="Times New Roman" pitchFamily="18" charset="0"/>
              </a:rPr>
              <a:t>example </a:t>
            </a:r>
            <a:r>
              <a:rPr lang="en-GB" sz="2000" b="1" dirty="0" smtClean="0">
                <a:latin typeface="Calibri" panose="020F0502020204030204" pitchFamily="34" charset="0"/>
                <a:cs typeface="Times New Roman" pitchFamily="18" charset="0"/>
              </a:rPr>
              <a:t>of a child seeing a wasp? The </a:t>
            </a:r>
            <a:r>
              <a:rPr lang="en-GB" sz="2000" b="1" dirty="0">
                <a:solidFill>
                  <a:srgbClr val="FF0000"/>
                </a:solidFill>
                <a:latin typeface="Calibri" panose="020F0502020204030204" pitchFamily="34" charset="0"/>
                <a:cs typeface="Times New Roman" pitchFamily="18" charset="0"/>
              </a:rPr>
              <a:t>stimulus</a:t>
            </a:r>
            <a:r>
              <a:rPr lang="en-GB" sz="2000" b="1" dirty="0">
                <a:latin typeface="Calibri" panose="020F0502020204030204" pitchFamily="34" charset="0"/>
                <a:cs typeface="Times New Roman" pitchFamily="18" charset="0"/>
              </a:rPr>
              <a:t> is </a:t>
            </a:r>
            <a:r>
              <a:rPr lang="en-GB" sz="2000" b="1" dirty="0" smtClean="0">
                <a:latin typeface="Calibri" panose="020F0502020204030204" pitchFamily="34" charset="0"/>
                <a:cs typeface="Times New Roman" pitchFamily="18" charset="0"/>
              </a:rPr>
              <a:t>light from wasp, the </a:t>
            </a:r>
            <a:r>
              <a:rPr lang="en-GB" sz="2000" b="1" dirty="0" smtClean="0">
                <a:solidFill>
                  <a:srgbClr val="FF0000"/>
                </a:solidFill>
                <a:latin typeface="Calibri" panose="020F0502020204030204" pitchFamily="34" charset="0"/>
                <a:cs typeface="Times New Roman" pitchFamily="18" charset="0"/>
              </a:rPr>
              <a:t>sensor </a:t>
            </a:r>
            <a:r>
              <a:rPr lang="en-GB" sz="2000" b="1" dirty="0" smtClean="0">
                <a:latin typeface="Calibri" panose="020F0502020204030204" pitchFamily="34" charset="0"/>
                <a:cs typeface="Times New Roman" pitchFamily="18" charset="0"/>
              </a:rPr>
              <a:t>is the eye that </a:t>
            </a:r>
            <a:r>
              <a:rPr lang="en-GB" sz="2000" b="1" dirty="0">
                <a:latin typeface="Calibri" panose="020F0502020204030204" pitchFamily="34" charset="0"/>
                <a:cs typeface="Times New Roman" pitchFamily="18" charset="0"/>
              </a:rPr>
              <a:t>senses it and relays it to the nervous system (spinal cord and brain) which is the </a:t>
            </a:r>
            <a:r>
              <a:rPr lang="en-GB" sz="2000" b="1" dirty="0">
                <a:solidFill>
                  <a:srgbClr val="FF0000"/>
                </a:solidFill>
                <a:latin typeface="Calibri" panose="020F0502020204030204" pitchFamily="34" charset="0"/>
                <a:cs typeface="Times New Roman" pitchFamily="18" charset="0"/>
              </a:rPr>
              <a:t>coordinator</a:t>
            </a:r>
            <a:r>
              <a:rPr lang="en-GB" sz="2000" b="1" dirty="0">
                <a:latin typeface="Calibri" panose="020F0502020204030204" pitchFamily="34" charset="0"/>
                <a:cs typeface="Times New Roman" pitchFamily="18" charset="0"/>
              </a:rPr>
              <a:t>. The coordinator makes the decision of how to react, and then commands the </a:t>
            </a:r>
            <a:r>
              <a:rPr lang="en-GB" sz="2000" b="1" dirty="0" smtClean="0">
                <a:latin typeface="Calibri" panose="020F0502020204030204" pitchFamily="34" charset="0"/>
                <a:cs typeface="Times New Roman" pitchFamily="18" charset="0"/>
              </a:rPr>
              <a:t>leg muscles (the </a:t>
            </a:r>
            <a:r>
              <a:rPr lang="en-GB" sz="2000" b="1" dirty="0" smtClean="0">
                <a:solidFill>
                  <a:srgbClr val="FF0000"/>
                </a:solidFill>
                <a:latin typeface="Calibri" panose="020F0502020204030204" pitchFamily="34" charset="0"/>
                <a:cs typeface="Times New Roman" pitchFamily="18" charset="0"/>
              </a:rPr>
              <a:t>effector</a:t>
            </a:r>
            <a:r>
              <a:rPr lang="en-GB" sz="2000" b="1" dirty="0" smtClean="0">
                <a:latin typeface="Calibri" panose="020F0502020204030204" pitchFamily="34" charset="0"/>
                <a:cs typeface="Times New Roman" pitchFamily="18" charset="0"/>
              </a:rPr>
              <a:t>) </a:t>
            </a:r>
            <a:r>
              <a:rPr lang="en-GB" sz="2000" b="1" dirty="0">
                <a:latin typeface="Calibri" panose="020F0502020204030204" pitchFamily="34" charset="0"/>
                <a:cs typeface="Times New Roman" pitchFamily="18" charset="0"/>
              </a:rPr>
              <a:t>to </a:t>
            </a:r>
            <a:r>
              <a:rPr lang="en-GB" sz="2000" b="1" dirty="0" smtClean="0">
                <a:latin typeface="Calibri" panose="020F0502020204030204" pitchFamily="34" charset="0"/>
                <a:cs typeface="Times New Roman" pitchFamily="18" charset="0"/>
              </a:rPr>
              <a:t>run for shelter quickly.  </a:t>
            </a:r>
            <a:r>
              <a:rPr lang="en-GB" sz="2000" b="1" dirty="0">
                <a:latin typeface="Calibri" panose="020F0502020204030204" pitchFamily="34" charset="0"/>
                <a:cs typeface="Times New Roman" pitchFamily="18" charset="0"/>
              </a:rPr>
              <a:t>So, </a:t>
            </a:r>
            <a:r>
              <a:rPr lang="en-GB" sz="2000" b="1" dirty="0" smtClean="0">
                <a:latin typeface="Calibri" panose="020F0502020204030204" pitchFamily="34" charset="0"/>
                <a:cs typeface="Times New Roman" pitchFamily="18" charset="0"/>
              </a:rPr>
              <a:t>we go from </a:t>
            </a:r>
            <a:r>
              <a:rPr lang="en-GB" sz="2000" b="1" dirty="0" smtClean="0">
                <a:solidFill>
                  <a:srgbClr val="FF0000"/>
                </a:solidFill>
                <a:latin typeface="Calibri" panose="020F0502020204030204" pitchFamily="34" charset="0"/>
                <a:cs typeface="Times New Roman" pitchFamily="18" charset="0"/>
              </a:rPr>
              <a:t>stimulus </a:t>
            </a:r>
            <a:r>
              <a:rPr lang="en-GB" sz="2000" b="1" dirty="0" smtClean="0">
                <a:latin typeface="Calibri" panose="020F0502020204030204" pitchFamily="34" charset="0"/>
                <a:cs typeface="Times New Roman" pitchFamily="18" charset="0"/>
              </a:rPr>
              <a:t>(sight) to </a:t>
            </a:r>
            <a:r>
              <a:rPr lang="en-GB" sz="2000" b="1" dirty="0" smtClean="0">
                <a:solidFill>
                  <a:srgbClr val="FF0000"/>
                </a:solidFill>
                <a:latin typeface="Calibri" panose="020F0502020204030204" pitchFamily="34" charset="0"/>
                <a:cs typeface="Times New Roman" pitchFamily="18" charset="0"/>
              </a:rPr>
              <a:t>response</a:t>
            </a:r>
            <a:r>
              <a:rPr lang="en-GB" sz="2000" b="1" dirty="0" smtClean="0">
                <a:latin typeface="Calibri" panose="020F0502020204030204" pitchFamily="34" charset="0"/>
                <a:cs typeface="Times New Roman" pitchFamily="18" charset="0"/>
              </a:rPr>
              <a:t> (movement of legs).</a:t>
            </a:r>
          </a:p>
          <a:p>
            <a:pPr>
              <a:spcBef>
                <a:spcPct val="50000"/>
              </a:spcBef>
              <a:defRPr/>
            </a:pPr>
            <a:r>
              <a:rPr lang="en-GB" sz="2800" b="1" dirty="0" smtClean="0">
                <a:solidFill>
                  <a:srgbClr val="7030A0"/>
                </a:solidFill>
                <a:latin typeface="Calibri" panose="020F0502020204030204" pitchFamily="34" charset="0"/>
                <a:cs typeface="Times New Roman" pitchFamily="18" charset="0"/>
              </a:rPr>
              <a:t>Do This: </a:t>
            </a:r>
            <a:r>
              <a:rPr lang="en-GB" sz="2800" b="1" dirty="0" smtClean="0">
                <a:latin typeface="Calibri" panose="020F0502020204030204" pitchFamily="34" charset="0"/>
                <a:cs typeface="Times New Roman" pitchFamily="18" charset="0"/>
              </a:rPr>
              <a:t>Sketch out a stimulus-to-response sequence for how this might be implemented in a robot. Identify all the components, as in the example above.</a:t>
            </a:r>
            <a:endParaRPr lang="en-GB" sz="2800" b="1" dirty="0">
              <a:latin typeface="Calibri" panose="020F0502020204030204" pitchFamily="34" charset="0"/>
              <a:cs typeface="Times New Roman" pitchFamily="18" charset="0"/>
            </a:endParaRPr>
          </a:p>
        </p:txBody>
      </p:sp>
      <p:sp>
        <p:nvSpPr>
          <p:cNvPr id="6"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t>Review: </a:t>
            </a:r>
            <a:r>
              <a:rPr lang="en-US" dirty="0" smtClean="0">
                <a:solidFill>
                  <a:schemeClr val="accent1"/>
                </a:solidFill>
              </a:rPr>
              <a:t>From Stimulus to Response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5</a:t>
            </a:fld>
            <a:endParaRPr lang="en-US"/>
          </a:p>
        </p:txBody>
      </p:sp>
      <p:sp>
        <p:nvSpPr>
          <p:cNvPr id="7" name="Content Placeholder 2"/>
          <p:cNvSpPr txBox="1">
            <a:spLocks/>
          </p:cNvSpPr>
          <p:nvPr/>
        </p:nvSpPr>
        <p:spPr>
          <a:xfrm>
            <a:off x="304800" y="1295400"/>
            <a:ext cx="8153400" cy="5181600"/>
          </a:xfrm>
          <a:prstGeom prst="rect">
            <a:avLst/>
          </a:prstGeom>
        </p:spPr>
        <p:txBody>
          <a:bodyPr>
            <a:noAutofit/>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Close your eyes for a second. </a:t>
            </a:r>
            <a:b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b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Then open your eyes </a:t>
            </a:r>
            <a:b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b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and look around you. </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effectLst/>
                <a:uLnTx/>
                <a:uFillTx/>
                <a:latin typeface="Calibri" panose="020F0502020204030204" pitchFamily="34" charset="0"/>
                <a:cs typeface="Times New Roman" pitchFamily="18" charset="0"/>
              </a:rPr>
              <a:t>Have you ever wondered, how you are able to see things around you? How do your eyes function?</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When light rays fall on the eye they pass through the </a:t>
            </a: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pupil</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 of the eye.</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The </a:t>
            </a: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iris</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 changes the size of the pupil depending on the amount of light. It shrinks in the presence of less light and enlarges in the presence of more light. </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lang="en-US" sz="2800" b="1" dirty="0" smtClean="0">
                <a:latin typeface="Calibri" panose="020F0502020204030204" pitchFamily="34" charset="0"/>
                <a:cs typeface="Times New Roman" pitchFamily="18" charset="0"/>
              </a:rPr>
              <a:t>Then, what happens at the back of the eye ball?</a:t>
            </a:r>
            <a:endPar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endParaRPr>
          </a:p>
        </p:txBody>
      </p:sp>
      <p:sp>
        <p:nvSpPr>
          <p:cNvPr id="6" name="Title 1"/>
          <p:cNvSpPr txBox="1">
            <a:spLocks/>
          </p:cNvSpPr>
          <p:nvPr/>
        </p:nvSpPr>
        <p:spPr>
          <a:xfrm>
            <a:off x="685800" y="427038"/>
            <a:ext cx="5486400"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Sense of Sight</a:t>
            </a:r>
            <a:endParaRPr lang="en-US" dirty="0"/>
          </a:p>
        </p:txBody>
      </p:sp>
      <p:pic>
        <p:nvPicPr>
          <p:cNvPr id="4098" name="Picture 2" descr="Americans,African descent,anxieties,facial expressions,headaches,migraines,overwhelmed,overworked,pains,people,stress,women,worried,healthcare"/>
          <p:cNvPicPr>
            <a:picLocks noChangeAspect="1" noChangeArrowheads="1"/>
          </p:cNvPicPr>
          <p:nvPr/>
        </p:nvPicPr>
        <p:blipFill rotWithShape="1">
          <a:blip r:embed="rId2">
            <a:extLst>
              <a:ext uri="{28A0092B-C50C-407E-A947-70E740481C1C}">
                <a14:useLocalDpi xmlns:a14="http://schemas.microsoft.com/office/drawing/2010/main" val="0"/>
              </a:ext>
            </a:extLst>
          </a:blip>
          <a:srcRect l="34359" r="26256" b="59385"/>
          <a:stretch/>
        </p:blipFill>
        <p:spPr bwMode="auto">
          <a:xfrm>
            <a:off x="6357058" y="321274"/>
            <a:ext cx="2101141" cy="2166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59079" y="1752600"/>
            <a:ext cx="8503921" cy="4495800"/>
          </a:xfrm>
          <a:prstGeom prst="rect">
            <a:avLst/>
          </a:prstGeom>
          <a:noFill/>
          <a:ln w="9525">
            <a:noFill/>
            <a:miter lim="800000"/>
            <a:headEnd/>
            <a:tailEnd/>
          </a:ln>
        </p:spPr>
      </p:pic>
      <p:sp>
        <p:nvSpPr>
          <p:cNvPr id="7"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Vision &amp; Human Eye Anatomy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7</a:t>
            </a:fld>
            <a:endParaRPr lang="en-US"/>
          </a:p>
        </p:txBody>
      </p:sp>
      <p:sp>
        <p:nvSpPr>
          <p:cNvPr id="6" name="Content Placeholder 2"/>
          <p:cNvSpPr txBox="1">
            <a:spLocks/>
          </p:cNvSpPr>
          <p:nvPr/>
        </p:nvSpPr>
        <p:spPr>
          <a:xfrm>
            <a:off x="457200" y="1828800"/>
            <a:ext cx="7848600" cy="4264152"/>
          </a:xfrm>
          <a:prstGeom prst="rect">
            <a:avLst/>
          </a:prstGeom>
        </p:spPr>
        <p:txBody>
          <a:bodyPr>
            <a:normAutofit/>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A </a:t>
            </a: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lens</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 behind the pupil focuses the image onto the </a:t>
            </a: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retina</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The image is upside down, but the </a:t>
            </a: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visual cortex </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in the brain helps you identify the image.</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The retina is filled with light-sensitive cells called rods and cones.</a:t>
            </a:r>
          </a:p>
          <a:p>
            <a:pPr marL="730250" lvl="1" indent="-273050" defTabSz="914400" eaLnBrk="0" hangingPunct="0">
              <a:spcBef>
                <a:spcPts val="600"/>
              </a:spcBef>
              <a:buClr>
                <a:schemeClr val="accent1"/>
              </a:buClr>
              <a:buSzPct val="70000"/>
              <a:buFont typeface="Wingdings" charset="2"/>
              <a:buChar char=""/>
              <a:defRPr/>
            </a:pP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Rods </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identify shapes.</a:t>
            </a:r>
          </a:p>
          <a:p>
            <a:pPr marL="730250" lvl="1" indent="-273050" defTabSz="914400" eaLnBrk="0" hangingPunct="0">
              <a:spcBef>
                <a:spcPts val="600"/>
              </a:spcBef>
              <a:buClr>
                <a:schemeClr val="accent1"/>
              </a:buClr>
              <a:buSzPct val="70000"/>
              <a:buFont typeface="Wingdings" charset="2"/>
              <a:buChar char=""/>
              <a:defRPr/>
            </a:pPr>
            <a:r>
              <a:rPr kumimoji="0" lang="en-US" sz="2800" b="1" i="0" u="none" strike="noStrike" kern="1200" cap="none" spc="0" normalizeH="0" baseline="0" noProof="0" dirty="0" smtClean="0">
                <a:ln>
                  <a:noFill/>
                </a:ln>
                <a:solidFill>
                  <a:srgbClr val="7030A0"/>
                </a:solidFill>
                <a:effectLst/>
                <a:uLnTx/>
                <a:uFillTx/>
                <a:latin typeface="Calibri" panose="020F0502020204030204" pitchFamily="34" charset="0"/>
                <a:cs typeface="Times New Roman" pitchFamily="18" charset="0"/>
              </a:rPr>
              <a:t>Cones </a:t>
            </a: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identify color.</a:t>
            </a: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cs typeface="Times New Roman" pitchFamily="18" charset="0"/>
            </a:endParaRPr>
          </a:p>
        </p:txBody>
      </p:sp>
      <p:sp>
        <p:nvSpPr>
          <p:cNvPr id="7"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Sense of Sight </a:t>
            </a:r>
            <a:r>
              <a:rPr lang="en-US" sz="3600" dirty="0" smtClean="0">
                <a:solidFill>
                  <a:schemeClr val="accent1"/>
                </a:solidFill>
              </a:rPr>
              <a:t>(continued)</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8</a:t>
            </a:fld>
            <a:endParaRPr lang="en-US"/>
          </a:p>
        </p:txBody>
      </p:sp>
      <p:sp>
        <p:nvSpPr>
          <p:cNvPr id="7" name="Content Placeholder 2"/>
          <p:cNvSpPr txBox="1">
            <a:spLocks/>
          </p:cNvSpPr>
          <p:nvPr/>
        </p:nvSpPr>
        <p:spPr>
          <a:xfrm>
            <a:off x="457200" y="1524000"/>
            <a:ext cx="8281988" cy="4525963"/>
          </a:xfrm>
          <a:prstGeom prst="rect">
            <a:avLst/>
          </a:prstGeom>
        </p:spPr>
        <p:txBody>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Watch the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Times New Roman" pitchFamily="18" charset="0"/>
              </a:rPr>
              <a:t>“Sense of Sight – How Human Eyes Work” video </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(1:39 minutes) and try the activity</a:t>
            </a:r>
            <a:r>
              <a:rPr kumimoji="0" lang="en-US" sz="2400" b="1" i="0" u="none" strike="noStrike" kern="1200" cap="none" spc="0" normalizeH="0" noProof="0" dirty="0" smtClean="0">
                <a:ln>
                  <a:noFill/>
                </a:ln>
                <a:solidFill>
                  <a:schemeClr val="tx1"/>
                </a:solidFill>
                <a:effectLst/>
                <a:uLnTx/>
                <a:uFillTx/>
                <a:latin typeface="Calibri" panose="020F0502020204030204" pitchFamily="34" charset="0"/>
                <a:cs typeface="Times New Roman" pitchFamily="18" charset="0"/>
              </a:rPr>
              <a:t> in the video</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a:t>
            </a:r>
          </a:p>
          <a:p>
            <a:pPr marL="273050" lvl="0" indent="-273050" defTabSz="914400" eaLnBrk="0" hangingPunct="0">
              <a:spcBef>
                <a:spcPts val="600"/>
              </a:spcBef>
              <a:buClr>
                <a:schemeClr val="accent1"/>
              </a:buClr>
              <a:buSzPct val="70000"/>
              <a:defRPr/>
            </a:pP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rPr>
              <a:t>	</a:t>
            </a:r>
            <a:r>
              <a:rPr lang="en-US" sz="2400" b="1" dirty="0" smtClean="0">
                <a:latin typeface="Calibri" panose="020F0502020204030204" pitchFamily="34" charset="0"/>
                <a:hlinkClick r:id="rId2"/>
              </a:rPr>
              <a:t>http://www.youtube.com/watch?v=ZH8L3i-qxuE</a:t>
            </a:r>
            <a:endParaRPr lang="en-US" sz="2400" b="1" dirty="0" smtClean="0">
              <a:latin typeface="Calibri" panose="020F0502020204030204" pitchFamily="34" charset="0"/>
            </a:endParaRPr>
          </a:p>
          <a:p>
            <a:pPr marL="273050" lvl="0" indent="-273050" defTabSz="914400" eaLnBrk="0" hangingPunct="0">
              <a:spcBef>
                <a:spcPts val="600"/>
              </a:spcBef>
              <a:buClr>
                <a:schemeClr val="accent1"/>
              </a:buClr>
              <a:buSzPct val="70000"/>
              <a:defRPr/>
            </a:pPr>
            <a:endPar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Char char=""/>
              <a:tabLst/>
              <a:defRPr/>
            </a:pP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rPr>
              <a:t>(optional) Watch this optical illusion:</a:t>
            </a:r>
          </a:p>
          <a:p>
            <a:pPr marL="273050" lvl="0" indent="-273050" defTabSz="914400" eaLnBrk="0" hangingPunct="0">
              <a:spcBef>
                <a:spcPts val="600"/>
              </a:spcBef>
              <a:buClr>
                <a:schemeClr val="accent1"/>
              </a:buClr>
              <a:buSzPct val="70000"/>
              <a:defRPr/>
            </a:pP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rPr>
              <a:t>	</a:t>
            </a:r>
            <a:r>
              <a:rPr lang="en-US" sz="2400" b="1" dirty="0" smtClean="0">
                <a:latin typeface="Calibri" panose="020F0502020204030204" pitchFamily="34" charset="0"/>
                <a:hlinkClick r:id="rId3"/>
              </a:rPr>
              <a:t>http://www.michaelbach.de/ot/index.html</a:t>
            </a:r>
            <a:endPar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None/>
              <a:tabLst/>
              <a:defRPr/>
            </a:pPr>
            <a:endPar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Times New Roman" pitchFamily="18" charset="0"/>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charset="2"/>
              <a:buNone/>
              <a:tabLst/>
              <a:defRPr/>
            </a:pP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cs typeface="Times New Roman" pitchFamily="18" charset="0"/>
            </a:endParaRPr>
          </a:p>
        </p:txBody>
      </p:sp>
      <p:sp>
        <p:nvSpPr>
          <p:cNvPr id="9" name="Title 1"/>
          <p:cNvSpPr txBox="1">
            <a:spLocks/>
          </p:cNvSpPr>
          <p:nvPr/>
        </p:nvSpPr>
        <p:spPr>
          <a:xfrm>
            <a:off x="152400" y="427038"/>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dirty="0" smtClean="0">
                <a:solidFill>
                  <a:schemeClr val="accent1"/>
                </a:solidFill>
              </a:rPr>
              <a:t>Sense of Sight </a:t>
            </a:r>
            <a:r>
              <a:rPr lang="en-US" sz="3600" dirty="0" smtClean="0">
                <a:solidFill>
                  <a:schemeClr val="accent1"/>
                </a:solidFill>
              </a:rPr>
              <a:t>(continued)</a:t>
            </a:r>
            <a:endParaRPr lang="en-US" sz="3600" dirty="0"/>
          </a:p>
        </p:txBody>
      </p:sp>
      <p:pic>
        <p:nvPicPr>
          <p:cNvPr id="2050" name="Picture 2" descr="African descent,babies,expressions,eyes,faces,kids,people,smiling,looking,curious"/>
          <p:cNvPicPr>
            <a:picLocks noChangeAspect="1" noChangeArrowheads="1"/>
          </p:cNvPicPr>
          <p:nvPr/>
        </p:nvPicPr>
        <p:blipFill rotWithShape="1">
          <a:blip r:embed="rId4">
            <a:extLst>
              <a:ext uri="{28A0092B-C50C-407E-A947-70E740481C1C}">
                <a14:useLocalDpi xmlns:a14="http://schemas.microsoft.com/office/drawing/2010/main" val="0"/>
              </a:ext>
            </a:extLst>
          </a:blip>
          <a:srcRect t="8615" b="39692"/>
          <a:stretch/>
        </p:blipFill>
        <p:spPr bwMode="auto">
          <a:xfrm>
            <a:off x="3962401" y="4377253"/>
            <a:ext cx="4799062" cy="2480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2"/>
          <p:cNvSpPr>
            <a:spLocks noGrp="1"/>
          </p:cNvSpPr>
          <p:nvPr>
            <p:ph sz="quarter" idx="1"/>
          </p:nvPr>
        </p:nvSpPr>
        <p:spPr>
          <a:xfrm>
            <a:off x="304800" y="2133600"/>
            <a:ext cx="8001000" cy="4724399"/>
          </a:xfrm>
        </p:spPr>
        <p:txBody>
          <a:bodyPr/>
          <a:lstStyle/>
          <a:p>
            <a:pPr marL="0" indent="0" eaLnBrk="1" hangingPunct="1">
              <a:buNone/>
            </a:pPr>
            <a:r>
              <a:rPr lang="en-US" b="1" dirty="0" smtClean="0">
                <a:latin typeface="Calibri" panose="020F0502020204030204" pitchFamily="34" charset="0"/>
                <a:cs typeface="Times New Roman" pitchFamily="18" charset="0"/>
              </a:rPr>
              <a:t>(As stated in an earlier activity,) robot sensors:</a:t>
            </a:r>
          </a:p>
          <a:p>
            <a:pPr eaLnBrk="1" hangingPunct="1"/>
            <a:r>
              <a:rPr lang="en-US" sz="2200" b="1" dirty="0" smtClean="0">
                <a:latin typeface="Calibri" panose="020F0502020204030204" pitchFamily="34" charset="0"/>
                <a:cs typeface="Times New Roman" pitchFamily="18" charset="0"/>
              </a:rPr>
              <a:t>Gather information from the surroundings and send it to the computer brick</a:t>
            </a:r>
          </a:p>
          <a:p>
            <a:pPr eaLnBrk="1" hangingPunct="1"/>
            <a:r>
              <a:rPr lang="en-US" sz="2200" b="1" dirty="0" smtClean="0">
                <a:latin typeface="Calibri" panose="020F0502020204030204" pitchFamily="34" charset="0"/>
                <a:cs typeface="Times New Roman" pitchFamily="18" charset="0"/>
              </a:rPr>
              <a:t>Robot sensors can only be used if a robot’s program asks for information from them!</a:t>
            </a:r>
          </a:p>
          <a:p>
            <a:pPr eaLnBrk="1" hangingPunct="1"/>
            <a:r>
              <a:rPr lang="en-US" sz="2200" b="1" dirty="0" smtClean="0">
                <a:latin typeface="Calibri" panose="020F0502020204030204" pitchFamily="34" charset="0"/>
                <a:cs typeface="Times New Roman" pitchFamily="18" charset="0"/>
              </a:rPr>
              <a:t>Similarly, a robot can only act on information from the sensors if its program tells it to do so!</a:t>
            </a:r>
          </a:p>
          <a:p>
            <a:pPr marL="0" indent="0" eaLnBrk="1" hangingPunct="1">
              <a:buNone/>
            </a:pPr>
            <a:r>
              <a:rPr lang="en-US" b="1" dirty="0" smtClean="0">
                <a:latin typeface="Calibri" panose="020F0502020204030204" pitchFamily="34" charset="0"/>
                <a:cs typeface="Times New Roman" pitchFamily="18" charset="0"/>
              </a:rPr>
              <a:t>How do sensors send signals to the EV3 brick?</a:t>
            </a:r>
          </a:p>
          <a:p>
            <a:pPr eaLnBrk="1" hangingPunct="1"/>
            <a:r>
              <a:rPr lang="en-US" sz="2200" b="1" dirty="0" smtClean="0">
                <a:latin typeface="Calibri" panose="020F0502020204030204" pitchFamily="34" charset="0"/>
                <a:cs typeface="Times New Roman" pitchFamily="18" charset="0"/>
              </a:rPr>
              <a:t>The sensors send information through the wires (similar to the nervous system in your body) that connect them to the computer brick, which uses the information if its program requires it.</a:t>
            </a:r>
          </a:p>
        </p:txBody>
      </p:sp>
      <p:sp>
        <p:nvSpPr>
          <p:cNvPr id="23557" name="Slide Number Placeholder 6"/>
          <p:cNvSpPr>
            <a:spLocks noGrp="1"/>
          </p:cNvSpPr>
          <p:nvPr>
            <p:ph type="sldNum" sz="quarter" idx="11"/>
          </p:nvPr>
        </p:nvSpPr>
        <p:spPr bwMode="auto">
          <a:xfrm>
            <a:off x="8129588" y="5803900"/>
            <a:ext cx="609600" cy="520700"/>
          </a:xfrm>
          <a:noFill/>
          <a:ln>
            <a:miter lim="800000"/>
            <a:headEnd/>
            <a:tailEnd/>
          </a:ln>
        </p:spPr>
        <p:txBody>
          <a:bodyPr wrap="square" lIns="91440" tIns="45720" rIns="91440" bIns="45720" numCol="1" anchor="t" anchorCtr="0" compatLnSpc="1">
            <a:prstTxWarp prst="textNoShape">
              <a:avLst/>
            </a:prstTxWarp>
          </a:bodyPr>
          <a:lstStyle/>
          <a:p>
            <a:fld id="{3B79A27E-5D8B-4F8A-B667-D1B79180E124}" type="slidenum">
              <a:rPr lang="en-US" smtClean="0"/>
              <a:pPr/>
              <a:t>9</a:t>
            </a:fld>
            <a:endParaRPr lang="en-US" dirty="0" smtClean="0"/>
          </a:p>
        </p:txBody>
      </p:sp>
      <p:sp>
        <p:nvSpPr>
          <p:cNvPr id="7" name="Title 1"/>
          <p:cNvSpPr txBox="1">
            <a:spLocks/>
          </p:cNvSpPr>
          <p:nvPr/>
        </p:nvSpPr>
        <p:spPr>
          <a:xfrm>
            <a:off x="305972" y="404019"/>
            <a:ext cx="3886200" cy="13255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dirty="0" smtClean="0"/>
              <a:t>Review:</a:t>
            </a:r>
            <a:r>
              <a:rPr lang="en-US" dirty="0" smtClean="0">
                <a:solidFill>
                  <a:schemeClr val="accent1"/>
                </a:solidFill>
              </a:rPr>
              <a:t/>
            </a:r>
            <a:br>
              <a:rPr lang="en-US" dirty="0" smtClean="0">
                <a:solidFill>
                  <a:schemeClr val="accent1"/>
                </a:solidFill>
              </a:rPr>
            </a:br>
            <a:r>
              <a:rPr lang="en-US" dirty="0" smtClean="0">
                <a:solidFill>
                  <a:schemeClr val="accent1"/>
                </a:solidFill>
              </a:rPr>
              <a:t>Robot Sensors</a:t>
            </a:r>
            <a:endParaRPr lang="en-US" dirty="0"/>
          </a:p>
        </p:txBody>
      </p:sp>
      <p:pic>
        <p:nvPicPr>
          <p:cNvPr id="5" name="Picture 2" descr="Image result for e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0200" y="76200"/>
            <a:ext cx="3230584" cy="220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4249DCB-6237-4933-98EC-F090EE5C3D4F}">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55D99245-70F6-482E-87C4-C4C2344A7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3588</TotalTime>
  <Words>1161</Words>
  <Application>Microsoft Office PowerPoint</Application>
  <PresentationFormat>On-screen Show (4:3)</PresentationFormat>
  <Paragraphs>138</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Schoolbook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dua_92@yahoo.com</cp:lastModifiedBy>
  <cp:revision>439</cp:revision>
  <dcterms:created xsi:type="dcterms:W3CDTF">2009-07-19T21:20:08Z</dcterms:created>
  <dcterms:modified xsi:type="dcterms:W3CDTF">2017-11-17T01:50:06Z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