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8" r:id="rId3"/>
    <p:sldId id="261" r:id="rId4"/>
    <p:sldId id="262" r:id="rId5"/>
    <p:sldId id="259" r:id="rId6"/>
    <p:sldId id="263" r:id="rId7"/>
    <p:sldId id="264" r:id="rId8"/>
    <p:sldId id="269" r:id="rId9"/>
    <p:sldId id="265" r:id="rId10"/>
    <p:sldId id="266" r:id="rId11"/>
    <p:sldId id="267" r:id="rId12"/>
    <p:sldId id="260" r:id="rId13"/>
    <p:sldId id="268" r:id="rId1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1BA"/>
    <a:srgbClr val="F8A81B"/>
    <a:srgbClr val="8D64AA"/>
    <a:srgbClr val="A0C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contains a GIF that shows the effect of changing the amplitude, wavelength, and phase of a sine wave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0E245-C9C7-DD48-8600-78FCBB7176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8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D57C-BAB8-4B4F-8A75-B323177F831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0EE1-C743-8A4F-A56B-16B8AC5D3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4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is a Wave?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734C-65A9-524B-80DF-A664F0DC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0B69D-9977-124C-866A-4EC3BE9BC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017725"/>
            <a:ext cx="8520600" cy="341640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wave may be shifted up or down the y-axis by using a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vertical shift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negative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vertical shift will move the wave down the y-axis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positive</a:t>
            </a:r>
            <a:r>
              <a:rPr lang="en-US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vertical shift will move the wave up the y-axis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B8C8FD6-BEEF-C947-8D3A-2BEA7468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397383"/>
            <a:ext cx="3238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EE01F4-EA73-B142-8FD6-B8CC789DA83B}"/>
              </a:ext>
            </a:extLst>
          </p:cNvPr>
          <p:cNvSpPr/>
          <p:nvPr/>
        </p:nvSpPr>
        <p:spPr>
          <a:xfrm>
            <a:off x="2952750" y="4559558"/>
            <a:ext cx="32385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mathbitsnotebook.com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/Algebra2/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TrigGraphs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midline.jpg</a:t>
            </a:r>
            <a:endParaRPr lang="en-US" sz="7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23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1CE6337C-1A0C-3445-B607-0135448ED3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176" y="482600"/>
            <a:ext cx="6677648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21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7055-9E1D-0848-B539-335F13CE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27014"/>
            <a:ext cx="8520600" cy="572700"/>
          </a:xfrm>
        </p:spPr>
        <p:txBody>
          <a:bodyPr/>
          <a:lstStyle/>
          <a:p>
            <a:r>
              <a:rPr 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Mathematical Model of a Sine Wave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A4A53F-6534-BE40-8228-06AE33036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2" y="825372"/>
                <a:ext cx="8520600" cy="3416400"/>
              </a:xfrm>
            </p:spPr>
            <p:txBody>
              <a:bodyPr/>
              <a:lstStyle/>
              <a:p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We can model a wave using a </a:t>
                </a:r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sine wave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or </a:t>
                </a:r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sinusoid: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 curve that has a smooth, repetitive oscillation</a:t>
                </a:r>
              </a:p>
              <a:p>
                <a:endPara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𝐴𝑠𝑖𝑛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lvl="1" indent="0">
                  <a:buNone/>
                </a:pP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Where:</a:t>
                </a:r>
              </a:p>
              <a:p>
                <a:pPr lvl="2"/>
                <a:r>
                  <a:rPr lang="en-US" sz="11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</a:t>
                </a: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the amplitude of the wave</a:t>
                </a:r>
              </a:p>
              <a:p>
                <a:pPr lvl="2"/>
                <a:r>
                  <a:rPr lang="en-US" sz="11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</a:t>
                </a: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the frequency of the wave</a:t>
                </a:r>
              </a:p>
              <a:p>
                <a:pPr lvl="2"/>
                <a:r>
                  <a:rPr lang="en-US" sz="11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</a:t>
                </a: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time in seconds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the phase angle of the wave (in </a:t>
                </a:r>
                <a:r>
                  <a:rPr lang="en-US" sz="11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radians</a:t>
                </a: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 lvl="2"/>
                <a:r>
                  <a:rPr lang="en-US" sz="11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</a:t>
                </a: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the vertical shift of the wave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A4A53F-6534-BE40-8228-06AE33036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2" y="825372"/>
                <a:ext cx="8520600" cy="3416400"/>
              </a:xfrm>
              <a:blipFill>
                <a:blip r:embed="rId2"/>
                <a:stretch>
                  <a:fillRect b="-1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646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7055-9E1D-0848-B539-335F13CE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 on Radians and Degrees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A4A53F-6534-BE40-8228-06AE33036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Because our equation of a sine wave involves using an angle in </a:t>
                </a:r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radians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it is helpful to know the following conversion between </a:t>
                </a:r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degrees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and </a:t>
                </a:r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radians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𝑎𝑛𝑔𝑙𝑒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𝑑𝑒𝑔𝑟𝑒𝑒𝑠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A4A53F-6534-BE40-8228-06AE33036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48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B9F2-B027-1D46-83D6-EF907B81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What kind of waves can you think of?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02C5CA1-BB6E-DF42-BBBC-93CB947BEF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3" y="1110361"/>
            <a:ext cx="3186957" cy="21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CF1466-F0AA-D648-9B89-6BF3159D9632}"/>
              </a:ext>
            </a:extLst>
          </p:cNvPr>
          <p:cNvSpPr/>
          <p:nvPr/>
        </p:nvSpPr>
        <p:spPr>
          <a:xfrm>
            <a:off x="407933" y="3233672"/>
            <a:ext cx="318695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http://2.bp.blogspot.com/-a8gILpXQLqM/TtisXg7cSmI/AAAAAAAAFy4/EeNDZUbl5-Y/s1600/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forces_of_nature_landscape_nature_ocean_wave-other.jpg</a:t>
            </a:r>
            <a:endParaRPr lang="en-US" sz="7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CA6C52-12BB-194C-86F3-8E57A9D00FFC}"/>
              </a:ext>
            </a:extLst>
          </p:cNvPr>
          <p:cNvSpPr/>
          <p:nvPr/>
        </p:nvSpPr>
        <p:spPr>
          <a:xfrm>
            <a:off x="2995871" y="4560465"/>
            <a:ext cx="31869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stephybonillatok.files.wordpress.com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/2015/03/visualizing-the-future-prism-decomposes-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lightwaves.jpg</a:t>
            </a:r>
            <a:endParaRPr lang="en-US" sz="7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ECB181-77A6-184F-836E-006E5A73F1FA}"/>
              </a:ext>
            </a:extLst>
          </p:cNvPr>
          <p:cNvSpPr/>
          <p:nvPr/>
        </p:nvSpPr>
        <p:spPr>
          <a:xfrm>
            <a:off x="5658930" y="3102985"/>
            <a:ext cx="30771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fiverr-res.cloudinary.com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/images/t_main1,q_auto,f_auto/gigs/14292569/original/39cc66b3d877d2e39432753e221f227c920cc237/convert-your-audio-to-432-hz</a:t>
            </a:r>
            <a:r>
              <a:rPr lang="en-US" sz="75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.png</a:t>
            </a:r>
          </a:p>
        </p:txBody>
      </p:sp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24352FBC-A44D-C64A-85D3-E1D46058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85" y="1110361"/>
            <a:ext cx="3017783" cy="19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C131F3D1-4D94-9E4C-94B4-817117E74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71" y="2437792"/>
            <a:ext cx="3186957" cy="21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92" y="46821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52188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B9F2-B027-1D46-83D6-EF907B81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 wave?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34A61-2953-9940-BB91-3084C7387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can be defined as a disturbance in a field that carries energy through space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Waves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oscillate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or move back and forth between a minimum and maximum value, as they move through space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call the minimum value the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trough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wave, and the maximum value the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crest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wave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2A1E891F-AE57-4748-89FE-B7F6BF793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17" y="3126059"/>
            <a:ext cx="3075590" cy="15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B17F7E-2BF5-5C45-A618-2537B5B65F00}"/>
              </a:ext>
            </a:extLst>
          </p:cNvPr>
          <p:cNvSpPr/>
          <p:nvPr/>
        </p:nvSpPr>
        <p:spPr>
          <a:xfrm>
            <a:off x="3145717" y="4562949"/>
            <a:ext cx="30755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tx1"/>
                </a:solidFill>
              </a:rPr>
              <a:t>http://</a:t>
            </a:r>
            <a:r>
              <a:rPr lang="en-US" sz="750" dirty="0" err="1">
                <a:solidFill>
                  <a:schemeClr val="tx1"/>
                </a:solidFill>
              </a:rPr>
              <a:t>www.studyphysics.ca</a:t>
            </a:r>
            <a:r>
              <a:rPr lang="en-US" sz="750" dirty="0">
                <a:solidFill>
                  <a:schemeClr val="tx1"/>
                </a:solidFill>
              </a:rPr>
              <a:t>/</a:t>
            </a:r>
            <a:r>
              <a:rPr lang="en-US" sz="750" dirty="0" err="1">
                <a:solidFill>
                  <a:schemeClr val="tx1"/>
                </a:solidFill>
              </a:rPr>
              <a:t>newnotes</a:t>
            </a:r>
            <a:r>
              <a:rPr lang="en-US" sz="750" dirty="0">
                <a:solidFill>
                  <a:schemeClr val="tx1"/>
                </a:solidFill>
              </a:rPr>
              <a:t>/20/unit03_mechanicalwaves/chp141516_waves/images/</a:t>
            </a:r>
            <a:r>
              <a:rPr lang="en-US" sz="750" dirty="0" err="1">
                <a:solidFill>
                  <a:schemeClr val="tx1"/>
                </a:solidFill>
              </a:rPr>
              <a:t>crest_trough.png</a:t>
            </a:r>
            <a:endParaRPr lang="en-US" sz="750" dirty="0">
              <a:solidFill>
                <a:schemeClr val="tx1"/>
              </a:solidFill>
            </a:endParaRPr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84609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95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EBA8B87D-97DE-4F4E-9DBD-2283C84C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87" y="2571751"/>
            <a:ext cx="2593427" cy="194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A1DFC7-6C55-F049-AB6C-A727C3AB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11AF3-5EEC-684B-BB78-0F5BB2925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amplitude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a wave is the distance between the wave’s midpoint and the crest OR trough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midpoint of the wave is also called the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inflection point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a sound depends on amplitude (high = loud, low = soft)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9EC55C-CE68-0146-853D-68E5C8C74F0A}"/>
              </a:ext>
            </a:extLst>
          </p:cNvPr>
          <p:cNvSpPr/>
          <p:nvPr/>
        </p:nvSpPr>
        <p:spPr>
          <a:xfrm>
            <a:off x="3301891" y="4516820"/>
            <a:ext cx="259342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http://4.bp.blogspot.com/-dETtLtPvR7A/TsOl875kCTI/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AAAAAAAAABk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/efHhzq272rE/s1600/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waveamplitude.GIF</a:t>
            </a:r>
            <a:endParaRPr lang="en-US" sz="7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76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DFC7-6C55-F049-AB6C-A727C3AB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11AF3-5EEC-684B-BB78-0F5BB2925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period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wave is the time it takes for two consecutive crests (or troughs) to pass a specified point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A725F1F-D077-854E-8D48-C0F762933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74384"/>
            <a:ext cx="5715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4E1BCF-5346-684D-98E6-2BE26B4D1BE4}"/>
              </a:ext>
            </a:extLst>
          </p:cNvPr>
          <p:cNvSpPr/>
          <p:nvPr/>
        </p:nvSpPr>
        <p:spPr>
          <a:xfrm>
            <a:off x="3291756" y="4465000"/>
            <a:ext cx="242566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www.minelab.com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/__files/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/5890/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Period.gif</a:t>
            </a:r>
            <a:endParaRPr lang="en-US" sz="7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60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DFC7-6C55-F049-AB6C-A727C3AB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11AF3-5EEC-684B-BB78-0F5BB2925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wavelength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a wave is the distance traveled by a wave in one period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6" name="Picture 6" descr="See the source image">
            <a:extLst>
              <a:ext uri="{FF2B5EF4-FFF2-40B4-BE49-F238E27FC236}">
                <a16:creationId xmlns:a16="http://schemas.microsoft.com/office/drawing/2014/main" id="{877DAE38-F991-CF40-B72B-7CE76328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84" y="1811121"/>
            <a:ext cx="3310670" cy="24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6C98DB-06C0-2443-993D-B186E30F2DF2}"/>
              </a:ext>
            </a:extLst>
          </p:cNvPr>
          <p:cNvSpPr/>
          <p:nvPr/>
        </p:nvSpPr>
        <p:spPr>
          <a:xfrm>
            <a:off x="2968704" y="4292736"/>
            <a:ext cx="331067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https://dr282zn36sxxg.cloudfront.net/</a:t>
            </a:r>
            <a:r>
              <a:rPr lang="en-US" sz="675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datastreams</a:t>
            </a:r>
            <a:r>
              <a:rPr lang="en-US" sz="6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/f-d%3A9be4ba485ea614d0eb43f8491065be2f21035f07948ad356ed82cb15%2BIMAGE_THUMB_POSTCARD%2BIMAGE_THUMB_POSTCARD.1</a:t>
            </a:r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29" y="4657614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02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DFC7-6C55-F049-AB6C-A727C3AB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911AF3-5EEC-684B-BB78-0F5BB29253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</a:t>
                </a:r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frequency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of the wave is the number of full waves (crest and trough) that occur per second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, where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is the wavelength and </a:t>
                </a:r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time in seconds</a:t>
                </a:r>
              </a:p>
              <a:p>
                <a:pPr lvl="1"/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Frequency is measured in units of </a:t>
                </a:r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Hertz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(inverse seconds)</a:t>
                </a:r>
              </a:p>
              <a:p>
                <a:pPr lvl="1"/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</a:t>
                </a:r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color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of visible light depends on frequency (high = purple, low = red)</a:t>
                </a:r>
              </a:p>
              <a:p>
                <a:pPr lvl="1"/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</a:t>
                </a:r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pitch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of sound depends on frequency (high = high pitch, low = low pitch)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911AF3-5EEC-684B-BB78-0F5BB29253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17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5C32-A6E7-844C-BF98-5291DF37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 Properties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361007-77E6-514C-A54C-86F6EAF72253}"/>
              </a:ext>
            </a:extLst>
          </p:cNvPr>
          <p:cNvSpPr/>
          <p:nvPr/>
        </p:nvSpPr>
        <p:spPr>
          <a:xfrm>
            <a:off x="3069825" y="4067175"/>
            <a:ext cx="300434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study.com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cimages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multimages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/16/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wavefrequency.png</a:t>
            </a:r>
            <a:endParaRPr lang="en-US" sz="7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A702F731-8A1C-B743-A598-9117A37CDE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466125"/>
            <a:ext cx="7620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09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35B6-C5D7-0145-BB04-401DE07D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13037-8C12-D944-A752-34A9B496E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angle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wave shifts the wave to the left or right on the x-axis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negative</a:t>
            </a:r>
            <a:r>
              <a:rPr 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angle will shift the wave to the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positive</a:t>
            </a:r>
            <a:r>
              <a:rPr lang="en-US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angle will shift the wave to the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left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D1565D32-8B8B-3544-AC3C-0DBA2D12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759899"/>
            <a:ext cx="20955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89BA61-0B5C-D449-9D73-2CA2F0CACCDE}"/>
              </a:ext>
            </a:extLst>
          </p:cNvPr>
          <p:cNvSpPr/>
          <p:nvPr/>
        </p:nvSpPr>
        <p:spPr>
          <a:xfrm>
            <a:off x="3524250" y="4217224"/>
            <a:ext cx="20955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upload.wikimedia.org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wikipedia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/commons/thumb/5/55/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Phase_shift.svg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/220px-Phase_shift.svg.png</a:t>
            </a:r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01238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392</Words>
  <Application>Microsoft Office PowerPoint</Application>
  <PresentationFormat>On-screen Show (16:9)</PresentationFormat>
  <Paragraphs>55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Cambria Math</vt:lpstr>
      <vt:lpstr>Open Sans</vt:lpstr>
      <vt:lpstr>Simple Light</vt:lpstr>
      <vt:lpstr>PowerPoint Presentation</vt:lpstr>
      <vt:lpstr>What kind of waves can you think of?</vt:lpstr>
      <vt:lpstr>What is a wave?</vt:lpstr>
      <vt:lpstr>Wave Properties</vt:lpstr>
      <vt:lpstr>Wave Properties</vt:lpstr>
      <vt:lpstr>Wave Properties</vt:lpstr>
      <vt:lpstr>Wave Properties</vt:lpstr>
      <vt:lpstr>Wave Properties</vt:lpstr>
      <vt:lpstr>Wave Properties</vt:lpstr>
      <vt:lpstr>Wave Properties</vt:lpstr>
      <vt:lpstr>PowerPoint Presentation</vt:lpstr>
      <vt:lpstr>Mathematical Model of a Sine Wave</vt:lpstr>
      <vt:lpstr>Note on Radians and Degrees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 Chaker</dc:creator>
  <cp:lastModifiedBy>Dua Chaker</cp:lastModifiedBy>
  <cp:revision>9</cp:revision>
  <dcterms:modified xsi:type="dcterms:W3CDTF">2021-03-24T06:09:56Z</dcterms:modified>
</cp:coreProperties>
</file>