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74" r:id="rId2"/>
  </p:sldMasterIdLst>
  <p:notesMasterIdLst>
    <p:notesMasterId r:id="rId12"/>
  </p:notesMasterIdLst>
  <p:sldIdLst>
    <p:sldId id="273" r:id="rId3"/>
    <p:sldId id="266" r:id="rId4"/>
    <p:sldId id="268" r:id="rId5"/>
    <p:sldId id="265" r:id="rId6"/>
    <p:sldId id="267" r:id="rId7"/>
    <p:sldId id="269" r:id="rId8"/>
    <p:sldId id="271" r:id="rId9"/>
    <p:sldId id="270" r:id="rId10"/>
    <p:sldId id="272" r:id="rId11"/>
  </p:sldIdLst>
  <p:sldSz cx="9144000" cy="6858000" type="screen4x3"/>
  <p:notesSz cx="6858000" cy="9144000"/>
  <p:embeddedFontLs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Book Antiqua" panose="0204060205030503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68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19644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2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2100" rtl="0">
              <a:spcBef>
                <a:spcPts val="560"/>
              </a:spcBef>
              <a:buClr>
                <a:srgbClr val="000000"/>
              </a:buClr>
              <a:buSzPct val="100000"/>
              <a:buFont typeface="Noto Sans Symbols"/>
              <a:buChar char="⬜"/>
            </a:pPr>
            <a:r>
              <a:rPr lang="en-US" sz="1000">
                <a:latin typeface="Book Antiqua"/>
                <a:ea typeface="Book Antiqua"/>
                <a:cs typeface="Book Antiqua"/>
                <a:sym typeface="Book Antiqua"/>
              </a:rPr>
              <a:t>You have a great mind so we don’t want you memorizing information.  We want you solving real problems.  When you ask me questions, you will often hear me say, That is a good question.  How can you go about finding the answer to this question?’</a:t>
            </a:r>
          </a:p>
          <a:p>
            <a:pPr marL="457200" lvl="0" indent="-292100" rtl="0">
              <a:spcBef>
                <a:spcPts val="560"/>
              </a:spcBef>
              <a:buClr>
                <a:srgbClr val="F9F9F9"/>
              </a:buClr>
              <a:buSzPct val="100000"/>
              <a:buFont typeface="Book Antiqua"/>
              <a:buChar char="⬜"/>
            </a:pPr>
            <a:r>
              <a:rPr lang="en-US" sz="1000">
                <a:latin typeface="Book Antiqua"/>
                <a:ea typeface="Book Antiqua"/>
                <a:cs typeface="Book Antiqua"/>
                <a:sym typeface="Book Antiqua"/>
              </a:rPr>
              <a:t>You will lose points if the answer to your question is on your lab paper.</a:t>
            </a:r>
          </a:p>
          <a:p>
            <a:pPr marL="457200" lvl="0" indent="-381000" rtl="0">
              <a:spcBef>
                <a:spcPts val="560"/>
              </a:spcBef>
              <a:buClr>
                <a:srgbClr val="F9F9F9"/>
              </a:buClr>
              <a:buSzPct val="100000"/>
              <a:buFont typeface="Noto Sans Symbols"/>
              <a:buChar char="⬜"/>
            </a:pPr>
            <a:r>
              <a:rPr lang="en-US" sz="2400">
                <a:solidFill>
                  <a:schemeClr val="lt1"/>
                </a:solidFill>
                <a:latin typeface="Book Antiqua"/>
                <a:ea typeface="Book Antiqua"/>
                <a:cs typeface="Book Antiqua"/>
                <a:sym typeface="Book Antiqua"/>
              </a:rPr>
              <a:t>You teacher is not the sole source of information.  Your teacher will not answer questions that you can solve on your own or by using other resources you have available to you. Your teacher will guide you but not give out information.</a:t>
            </a:r>
          </a:p>
          <a:p>
            <a:pPr marL="457200" lvl="0" indent="-292100" rtl="0">
              <a:spcBef>
                <a:spcPts val="560"/>
              </a:spcBef>
              <a:buClr>
                <a:srgbClr val="F9F9F9"/>
              </a:buClr>
              <a:buSzPct val="100000"/>
              <a:buFont typeface="Book Antiqua"/>
              <a:buChar char="⬜"/>
            </a:pPr>
            <a:endParaRPr sz="1000">
              <a:latin typeface="Book Antiqua"/>
              <a:ea typeface="Book Antiqua"/>
              <a:cs typeface="Book Antiqua"/>
              <a:sym typeface="Book Antiqua"/>
            </a:endParaRPr>
          </a:p>
        </p:txBody>
      </p:sp>
      <p:sp>
        <p:nvSpPr>
          <p:cNvPr id="166" name="Shape 166"/>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Calibri"/>
              <a:buNone/>
            </a:pPr>
            <a:fld id="{00000000-1234-1234-1234-123412341234}" type="slidenum">
              <a:rPr lang="en-US"/>
              <a:pPr lvl="0" rtl="0">
                <a:spcBef>
                  <a:spcPts val="0"/>
                </a:spcBef>
                <a:buClr>
                  <a:srgbClr val="000000"/>
                </a:buClr>
                <a:buSzPct val="25000"/>
                <a:buFont typeface="Calibri"/>
                <a:buNone/>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9" name="Shape 15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Calibri"/>
              <a:buNone/>
            </a:pPr>
            <a:fld id="{00000000-1234-1234-1234-123412341234}" type="slidenum">
              <a:rPr lang="en-US"/>
              <a:pPr lvl="0" rtl="0">
                <a:spcBef>
                  <a:spcPts val="0"/>
                </a:spcBef>
                <a:buClr>
                  <a:srgbClr val="000000"/>
                </a:buClr>
                <a:buSzPct val="25000"/>
                <a:buFont typeface="Calibri"/>
                <a:buNone/>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731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45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010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F34D7-9DCE-443F-8F15-52F73E2E3423}"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6410468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BCBCBC"/>
              </a:buClr>
              <a:buSzPct val="25000"/>
              <a:buFont typeface="Book Antiqua"/>
              <a:buNone/>
            </a:pPr>
            <a:fld id="{00000000-1234-1234-1234-123412341234}" type="slidenum">
              <a:rPr lang="en-US" sz="1200" b="0" i="0" u="none" strike="noStrike" cap="none" smtClean="0">
                <a:solidFill>
                  <a:srgbClr val="BCBCBC"/>
                </a:solidFill>
                <a:latin typeface="Book Antiqua"/>
                <a:ea typeface="Book Antiqua"/>
                <a:cs typeface="Book Antiqua"/>
                <a:sym typeface="Book Antiqua"/>
              </a:rPr>
              <a:pPr marL="0" marR="0" lvl="0" indent="0" algn="r" rtl="0">
                <a:lnSpc>
                  <a:spcPct val="100000"/>
                </a:lnSpc>
                <a:spcBef>
                  <a:spcPts val="0"/>
                </a:spcBef>
                <a:spcAft>
                  <a:spcPts val="0"/>
                </a:spcAft>
                <a:buClr>
                  <a:srgbClr val="BCBCBC"/>
                </a:buClr>
                <a:buSzPct val="25000"/>
                <a:buFont typeface="Book Antiqua"/>
                <a:buNone/>
              </a:pPr>
              <a:t>‹#›</a:t>
            </a:fld>
            <a:endParaRPr lang="en-US" sz="1200" b="0" i="0" u="none" strike="noStrike" cap="none">
              <a:solidFill>
                <a:srgbClr val="BCBCBC"/>
              </a:solidFill>
              <a:latin typeface="Book Antiqua"/>
              <a:ea typeface="Book Antiqua"/>
              <a:cs typeface="Book Antiqua"/>
              <a:sym typeface="Book Antiqua"/>
            </a:endParaRPr>
          </a:p>
        </p:txBody>
      </p:sp>
    </p:spTree>
    <p:extLst>
      <p:ext uri="{BB962C8B-B14F-4D97-AF65-F5344CB8AC3E}">
        <p14:creationId xmlns:p14="http://schemas.microsoft.com/office/powerpoint/2010/main" val="128160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F34D7-9DCE-443F-8F15-52F73E2E3423}"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2802484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F34D7-9DCE-443F-8F15-52F73E2E3423}"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153155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F34D7-9DCE-443F-8F15-52F73E2E3423}"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7273024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F34D7-9DCE-443F-8F15-52F73E2E3423}"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5172539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F34D7-9DCE-443F-8F15-52F73E2E3423}"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3433147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6F34D7-9DCE-443F-8F15-52F73E2E3423}"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35807565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566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6F34D7-9DCE-443F-8F15-52F73E2E3423}"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41836139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F34D7-9DCE-443F-8F15-52F73E2E3423}"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69536151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F34D7-9DCE-443F-8F15-52F73E2E3423}"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7639205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6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391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640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139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914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144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53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54353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6F34D7-9DCE-443F-8F15-52F73E2E3423}" type="datetimeFigureOut">
              <a:rPr lang="en-US" smtClean="0"/>
              <a:t>7/30/2020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US" sz="1000" smtClean="0">
                <a:solidFill>
                  <a:schemeClr val="lt1"/>
                </a:solidFill>
                <a:latin typeface="Roboto"/>
                <a:ea typeface="Roboto"/>
                <a:cs typeface="Roboto"/>
                <a:sym typeface="Roboto"/>
              </a:rPr>
              <a:pPr lvl="0" algn="r">
                <a:spcBef>
                  <a:spcPts val="0"/>
                </a:spcBef>
                <a:buNone/>
              </a:pPr>
              <a:t>‹#›</a:t>
            </a:fld>
            <a:endParaRPr lang="en-US" sz="10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34757321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astcompany.com/3059940/these-are-the-biggest-skills-that-new-graduates-lack" TargetMode="External"/><Relationship Id="rId7" Type="http://schemas.openxmlformats.org/officeDocument/2006/relationships/hyperlink" Target="https://www.amle.org/BrowsebyTopic/WhatsNew/WNDet/TabId/270/ArtMID/888/ArticleID/585/Soft-Skills-Preparing-Kids-for-Life-After-School.aspx" TargetMode="External"/><Relationship Id="rId2" Type="http://schemas.openxmlformats.org/officeDocument/2006/relationships/hyperlink" Target="https://www.shrm.org/hr-today/news/hr-magazine/0416/Pages/HRs-Hard-Challenge-When-Employees-Lack-Soft-Skills.aspx" TargetMode="External"/><Relationship Id="rId1" Type="http://schemas.openxmlformats.org/officeDocument/2006/relationships/slideLayout" Target="../slideLayouts/slideLayout13.xml"/><Relationship Id="rId6" Type="http://schemas.openxmlformats.org/officeDocument/2006/relationships/hyperlink" Target="https://www.fool.com/investing/general/2013/12/07/college-graduates-suffer-from-a-lack-of-soft-skill.aspx" TargetMode="External"/><Relationship Id="rId5" Type="http://schemas.openxmlformats.org/officeDocument/2006/relationships/hyperlink" Target="https://www.monster.com/career-advice/article/soft-skills-you-need" TargetMode="External"/><Relationship Id="rId4" Type="http://schemas.openxmlformats.org/officeDocument/2006/relationships/hyperlink" Target="https://www.dailymail.co.uk/wires/pa/article-2909129/Many-workers-lack-soft-skill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scc.edu/academics/departments/science/futurescientists/what.shtml"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napequity.org/professional-development/counselor-training/stem-careers-students/" TargetMode="External"/><Relationship Id="rId7" Type="http://schemas.openxmlformats.org/officeDocument/2006/relationships/hyperlink" Target="https://careerwise.minnstate.edu/careers/stemcareers" TargetMode="External"/><Relationship Id="rId2" Type="http://schemas.openxmlformats.org/officeDocument/2006/relationships/hyperlink" Target="http://stem.getintoenergy.com/why-a-stem-career/" TargetMode="External"/><Relationship Id="rId1" Type="http://schemas.openxmlformats.org/officeDocument/2006/relationships/slideLayout" Target="../slideLayouts/slideLayout13.xml"/><Relationship Id="rId6" Type="http://schemas.openxmlformats.org/officeDocument/2006/relationships/hyperlink" Target="https://www.youtube.com/watch?v=3bnMBhO0LnU" TargetMode="External"/><Relationship Id="rId5" Type="http://schemas.openxmlformats.org/officeDocument/2006/relationships/hyperlink" Target="http://stemcareer.com/why-stem/" TargetMode="External"/><Relationship Id="rId4" Type="http://schemas.openxmlformats.org/officeDocument/2006/relationships/hyperlink" Target="https://blogs.cisco.com/ciscoit/why-i-chose-a-stem-science-technology-engineering-and-math-care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857251"/>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93603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5520926"/>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4" y="3527451"/>
            <a:ext cx="8175075" cy="813975"/>
          </a:xfrm>
          <a:prstGeom prst="rect">
            <a:avLst/>
          </a:prstGeom>
          <a:noFill/>
          <a:ln>
            <a:noFill/>
          </a:ln>
        </p:spPr>
      </p:pic>
      <p:sp>
        <p:nvSpPr>
          <p:cNvPr id="58" name="Google Shape;58;p13"/>
          <p:cNvSpPr txBox="1"/>
          <p:nvPr/>
        </p:nvSpPr>
        <p:spPr>
          <a:xfrm>
            <a:off x="862625" y="3735000"/>
            <a:ext cx="7417800" cy="305700"/>
          </a:xfrm>
          <a:prstGeom prst="rect">
            <a:avLst/>
          </a:prstGeom>
          <a:noFill/>
          <a:ln>
            <a:noFill/>
          </a:ln>
        </p:spPr>
        <p:txBody>
          <a:bodyPr spcFirstLastPara="1" wrap="square" lIns="91425" tIns="91425" rIns="91425" bIns="91425" anchor="t" anchorCtr="0">
            <a:noAutofit/>
          </a:bodyPr>
          <a:lstStyle/>
          <a:p>
            <a:pPr algn="ctr">
              <a:buClr>
                <a:srgbClr val="000000"/>
              </a:buClr>
            </a:pPr>
            <a:r>
              <a:rPr lang="en" sz="1600" b="1" dirty="0" smtClean="0">
                <a:solidFill>
                  <a:srgbClr val="FFFFFF"/>
                </a:solidFill>
                <a:latin typeface="Open Sans"/>
                <a:ea typeface="Open Sans"/>
                <a:cs typeface="Open Sans"/>
                <a:sym typeface="Open Sans"/>
              </a:rPr>
              <a:t>AEROGEL COOKIES</a:t>
            </a:r>
            <a:endParaRPr sz="1600"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32319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a:t>Intro to </a:t>
            </a:r>
            <a:r>
              <a:rPr lang="en-US" dirty="0" smtClean="0"/>
              <a:t>STEM Education </a:t>
            </a:r>
            <a:endParaRPr lang="en-US" dirty="0"/>
          </a:p>
        </p:txBody>
      </p:sp>
      <p:sp>
        <p:nvSpPr>
          <p:cNvPr id="169" name="Shape 169"/>
          <p:cNvSpPr txBox="1">
            <a:spLocks noGrp="1"/>
          </p:cNvSpPr>
          <p:nvPr>
            <p:ph idx="1"/>
          </p:nvPr>
        </p:nvSpPr>
        <p:spPr>
          <a:xfrm>
            <a:off x="533400" y="1447800"/>
            <a:ext cx="8229600" cy="4800600"/>
          </a:xfrm>
          <a:prstGeom prst="rect">
            <a:avLst/>
          </a:prstGeom>
        </p:spPr>
        <p:txBody>
          <a:bodyPr lIns="91425" tIns="91425" rIns="91425" bIns="91425" anchor="t" anchorCtr="0">
            <a:noAutofit/>
          </a:bodyPr>
          <a:lstStyle/>
          <a:p>
            <a:pPr marL="457200" lvl="0" indent="-374650" rtl="0">
              <a:spcBef>
                <a:spcPts val="0"/>
              </a:spcBef>
              <a:buSzPct val="100000"/>
            </a:pPr>
            <a:r>
              <a:rPr lang="en-US" sz="3000" dirty="0" smtClean="0"/>
              <a:t>STEM is </a:t>
            </a:r>
            <a:r>
              <a:rPr lang="en-US" sz="3000" dirty="0" smtClean="0">
                <a:solidFill>
                  <a:schemeClr val="bg1"/>
                </a:solidFill>
              </a:rPr>
              <a:t>integrated </a:t>
            </a:r>
            <a:r>
              <a:rPr lang="en-US" sz="3000" dirty="0">
                <a:solidFill>
                  <a:schemeClr val="bg1"/>
                </a:solidFill>
              </a:rPr>
              <a:t>p</a:t>
            </a:r>
            <a:r>
              <a:rPr lang="en-US" sz="3000" dirty="0" smtClean="0">
                <a:solidFill>
                  <a:schemeClr val="bg1"/>
                </a:solidFill>
              </a:rPr>
              <a:t>roblem based learning </a:t>
            </a:r>
            <a:r>
              <a:rPr lang="en-US" sz="3000" dirty="0" smtClean="0">
                <a:sym typeface="Wingdings" pitchFamily="2" charset="2"/>
              </a:rPr>
              <a:t> </a:t>
            </a:r>
            <a:r>
              <a:rPr lang="en-US" sz="3000" dirty="0" smtClean="0"/>
              <a:t>Solving </a:t>
            </a:r>
            <a:r>
              <a:rPr lang="en-US" sz="3000" dirty="0"/>
              <a:t>real world problems</a:t>
            </a:r>
          </a:p>
          <a:p>
            <a:pPr marL="457200" lvl="0" indent="-368300" rtl="0">
              <a:spcBef>
                <a:spcPts val="0"/>
              </a:spcBef>
              <a:buSzPct val="100000"/>
            </a:pPr>
            <a:r>
              <a:rPr lang="en-US" sz="3000" dirty="0" smtClean="0"/>
              <a:t>In STEM, </a:t>
            </a:r>
            <a:r>
              <a:rPr lang="en-US" sz="3000" b="1" dirty="0" smtClean="0"/>
              <a:t>your </a:t>
            </a:r>
            <a:r>
              <a:rPr lang="en-US" sz="3000" b="1" dirty="0"/>
              <a:t>teacher is </a:t>
            </a:r>
            <a:r>
              <a:rPr lang="en-US" sz="3000" b="1" dirty="0" smtClean="0"/>
              <a:t>not your main </a:t>
            </a:r>
            <a:r>
              <a:rPr lang="en-US" sz="3000" b="1" dirty="0"/>
              <a:t>source of information. </a:t>
            </a:r>
          </a:p>
          <a:p>
            <a:pPr marL="457200" lvl="0" indent="-368300" rtl="0">
              <a:spcBef>
                <a:spcPts val="0"/>
              </a:spcBef>
              <a:buSzPct val="100000"/>
            </a:pPr>
            <a:r>
              <a:rPr lang="en-US" sz="3000" dirty="0" smtClean="0"/>
              <a:t>In STEM, you are: </a:t>
            </a:r>
            <a:endParaRPr lang="en-US" sz="3000" dirty="0"/>
          </a:p>
          <a:p>
            <a:pPr marL="1371600" lvl="2" indent="-368300" rtl="0">
              <a:spcBef>
                <a:spcPts val="0"/>
              </a:spcBef>
              <a:buSzPct val="100000"/>
            </a:pPr>
            <a:r>
              <a:rPr lang="en-US" sz="3000" dirty="0"/>
              <a:t>t</a:t>
            </a:r>
            <a:r>
              <a:rPr lang="en-US" sz="3000" dirty="0" smtClean="0"/>
              <a:t>o integrate </a:t>
            </a:r>
            <a:r>
              <a:rPr lang="en-US" sz="3000" dirty="0"/>
              <a:t>information you’ve learned in various classes</a:t>
            </a:r>
          </a:p>
          <a:p>
            <a:pPr marL="1371600" lvl="2" indent="-368300" rtl="0">
              <a:spcBef>
                <a:spcPts val="0"/>
              </a:spcBef>
              <a:buSzPct val="100000"/>
            </a:pPr>
            <a:r>
              <a:rPr lang="en-US" sz="3000" dirty="0"/>
              <a:t>t</a:t>
            </a:r>
            <a:r>
              <a:rPr lang="en-US" sz="3000" dirty="0" smtClean="0"/>
              <a:t>o research</a:t>
            </a:r>
            <a:r>
              <a:rPr lang="en-US" sz="3000" dirty="0"/>
              <a:t>, ask each other </a:t>
            </a:r>
            <a:r>
              <a:rPr lang="en-US" sz="3000" dirty="0" smtClean="0"/>
              <a:t>questions—recognize </a:t>
            </a:r>
            <a:r>
              <a:rPr lang="en-US" sz="3000" dirty="0"/>
              <a:t>all of your resources </a:t>
            </a:r>
          </a:p>
          <a:p>
            <a:pPr marL="0" lvl="0" indent="0" rtl="0">
              <a:spcBef>
                <a:spcPts val="0"/>
              </a:spcBef>
              <a:buNone/>
            </a:pPr>
            <a:endParaRPr sz="3000" dirty="0"/>
          </a:p>
        </p:txBody>
      </p:sp>
      <p:pic>
        <p:nvPicPr>
          <p:cNvPr id="4" name="Google Shape;64;p14"/>
          <p:cNvPicPr preferRelativeResize="0"/>
          <p:nvPr/>
        </p:nvPicPr>
        <p:blipFill>
          <a:blip r:embed="rId4">
            <a:alphaModFix/>
          </a:blip>
          <a:stretch>
            <a:fillRect/>
          </a:stretch>
        </p:blipFill>
        <p:spPr>
          <a:xfrm>
            <a:off x="228602" y="6248400"/>
            <a:ext cx="8839196" cy="403010"/>
          </a:xfrm>
          <a:prstGeom prst="rect">
            <a:avLst/>
          </a:prstGeom>
          <a:noFill/>
          <a:ln>
            <a:noFill/>
          </a:ln>
        </p:spPr>
      </p:pic>
    </p:spTree>
    <p:custDataLst>
      <p:tags r:id="rId1"/>
    </p:custDataLst>
  </p:cSld>
  <p:clrMapOvr>
    <a:masterClrMapping/>
  </p:clrMapOvr>
  <p:transition advTm="15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2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2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2000"/>
                                        <p:tgtEl>
                                          <p:spTgt spid="16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9">
                                            <p:txEl>
                                              <p:pRg st="3" end="3"/>
                                            </p:txEl>
                                          </p:spTgt>
                                        </p:tgtEl>
                                        <p:attrNameLst>
                                          <p:attrName>style.visibility</p:attrName>
                                        </p:attrNameLst>
                                      </p:cBhvr>
                                      <p:to>
                                        <p:strVal val="visible"/>
                                      </p:to>
                                    </p:set>
                                    <p:animEffect transition="in" filter="fade">
                                      <p:cBhvr>
                                        <p:cTn id="20" dur="2000"/>
                                        <p:tgtEl>
                                          <p:spTgt spid="16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animEffect transition="in" filter="fade">
                                      <p:cBhvr>
                                        <p:cTn id="23" dur="2000"/>
                                        <p:tgtEl>
                                          <p:spTgt spid="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cont’d</a:t>
            </a:r>
            <a:endParaRPr lang="en-US" dirty="0"/>
          </a:p>
        </p:txBody>
      </p:sp>
      <p:sp>
        <p:nvSpPr>
          <p:cNvPr id="3" name="Text Placeholder 2"/>
          <p:cNvSpPr>
            <a:spLocks noGrp="1"/>
          </p:cNvSpPr>
          <p:nvPr>
            <p:ph idx="1"/>
          </p:nvPr>
        </p:nvSpPr>
        <p:spPr>
          <a:xfrm>
            <a:off x="457200" y="1600200"/>
            <a:ext cx="8686800" cy="4708500"/>
          </a:xfrm>
        </p:spPr>
        <p:txBody>
          <a:bodyPr/>
          <a:lstStyle/>
          <a:p>
            <a:pPr marL="368300" lvl="2" indent="-368300">
              <a:spcBef>
                <a:spcPts val="0"/>
              </a:spcBef>
              <a:buSzPct val="100000"/>
              <a:buNone/>
            </a:pPr>
            <a:r>
              <a:rPr lang="en-US" sz="3000" dirty="0" smtClean="0"/>
              <a:t>You are </a:t>
            </a:r>
          </a:p>
          <a:p>
            <a:pPr marL="866775" lvl="2" indent="-368300">
              <a:spcBef>
                <a:spcPts val="0"/>
              </a:spcBef>
              <a:buSzPct val="100000"/>
            </a:pPr>
            <a:r>
              <a:rPr lang="en-US" sz="3000" dirty="0"/>
              <a:t>t</a:t>
            </a:r>
            <a:r>
              <a:rPr lang="en-US" sz="3000" dirty="0" smtClean="0"/>
              <a:t>o read and ask thoughtful questions</a:t>
            </a:r>
          </a:p>
          <a:p>
            <a:pPr marL="866775" lvl="2" indent="-368300">
              <a:spcBef>
                <a:spcPts val="0"/>
              </a:spcBef>
              <a:buSzPct val="100000"/>
            </a:pPr>
            <a:r>
              <a:rPr lang="en-US" sz="3000" dirty="0"/>
              <a:t>t</a:t>
            </a:r>
            <a:r>
              <a:rPr lang="en-US" sz="3000" dirty="0" smtClean="0"/>
              <a:t>o try various strategies--think creatively &amp; critically</a:t>
            </a:r>
          </a:p>
          <a:p>
            <a:pPr marL="866775" lvl="2" indent="-368300">
              <a:spcBef>
                <a:spcPts val="0"/>
              </a:spcBef>
              <a:buSzPct val="100000"/>
            </a:pPr>
            <a:r>
              <a:rPr lang="en-US" sz="3000" dirty="0"/>
              <a:t>t</a:t>
            </a:r>
            <a:r>
              <a:rPr lang="en-US" sz="3000" dirty="0" smtClean="0"/>
              <a:t>o discuss, design, explain, try again, present, &amp; ...</a:t>
            </a:r>
          </a:p>
          <a:p>
            <a:pPr marL="866775" lvl="2" indent="-368300">
              <a:spcBef>
                <a:spcPts val="0"/>
              </a:spcBef>
              <a:buSzPct val="100000"/>
            </a:pPr>
            <a:r>
              <a:rPr lang="en-US" sz="3000" dirty="0"/>
              <a:t>t</a:t>
            </a:r>
            <a:r>
              <a:rPr lang="en-US" sz="3000" dirty="0" smtClean="0"/>
              <a:t>o, most of all, NOT GIVE UP</a:t>
            </a:r>
            <a:endParaRPr lang="en-US" sz="3000" dirty="0"/>
          </a:p>
        </p:txBody>
      </p:sp>
      <p:pic>
        <p:nvPicPr>
          <p:cNvPr id="4" name="Google Shape;64;p14"/>
          <p:cNvPicPr preferRelativeResize="0"/>
          <p:nvPr/>
        </p:nvPicPr>
        <p:blipFill>
          <a:blip r:embed="rId3">
            <a:alphaModFix/>
          </a:blip>
          <a:stretch>
            <a:fillRect/>
          </a:stretch>
        </p:blipFill>
        <p:spPr>
          <a:xfrm>
            <a:off x="304804" y="6308700"/>
            <a:ext cx="8839196" cy="403010"/>
          </a:xfrm>
          <a:prstGeom prst="rect">
            <a:avLst/>
          </a:prstGeom>
          <a:noFill/>
          <a:ln>
            <a:noFill/>
          </a:ln>
        </p:spPr>
      </p:pic>
    </p:spTree>
    <p:custDataLst>
      <p:tags r:id="rId1"/>
    </p:custDataLst>
  </p:cSld>
  <p:clrMapOvr>
    <a:masterClrMapping/>
  </p:clrMapOvr>
  <p:transition advTm="17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sz="3500" dirty="0" smtClean="0"/>
              <a:t>STEM Habits of Mind (Expectations)</a:t>
            </a:r>
            <a:endParaRPr lang="en-US" sz="3500" dirty="0"/>
          </a:p>
        </p:txBody>
      </p:sp>
      <p:sp>
        <p:nvSpPr>
          <p:cNvPr id="162" name="Shape 162"/>
          <p:cNvSpPr txBox="1">
            <a:spLocks noGrp="1"/>
          </p:cNvSpPr>
          <p:nvPr>
            <p:ph idx="1"/>
          </p:nvPr>
        </p:nvSpPr>
        <p:spPr>
          <a:xfrm>
            <a:off x="381000" y="1417624"/>
            <a:ext cx="8763000" cy="5211775"/>
          </a:xfrm>
          <a:prstGeom prst="rect">
            <a:avLst/>
          </a:prstGeom>
        </p:spPr>
        <p:txBody>
          <a:bodyPr lIns="91425" tIns="91425" rIns="91425" bIns="91425" anchor="t" anchorCtr="0">
            <a:noAutofit/>
          </a:bodyPr>
          <a:lstStyle/>
          <a:p>
            <a:pPr marL="0" lvl="0" indent="0" rtl="0">
              <a:spcBef>
                <a:spcPts val="0"/>
              </a:spcBef>
              <a:buNone/>
            </a:pPr>
            <a:r>
              <a:rPr lang="en-US" dirty="0" smtClean="0"/>
              <a:t>You </a:t>
            </a:r>
            <a:r>
              <a:rPr lang="en-US" dirty="0"/>
              <a:t>are to </a:t>
            </a:r>
            <a:r>
              <a:rPr lang="en-US" dirty="0" smtClean="0"/>
              <a:t>demonstrate </a:t>
            </a:r>
            <a:r>
              <a:rPr lang="en-US" dirty="0"/>
              <a:t>growth in </a:t>
            </a:r>
            <a:r>
              <a:rPr lang="en-US" dirty="0" smtClean="0"/>
              <a:t>the</a:t>
            </a:r>
            <a:endParaRPr lang="en-US" dirty="0"/>
          </a:p>
          <a:p>
            <a:pPr marL="457200" lvl="0" indent="-381000" rtl="0">
              <a:spcBef>
                <a:spcPts val="0"/>
              </a:spcBef>
              <a:buSzPct val="100000"/>
            </a:pPr>
            <a:r>
              <a:rPr lang="en-US" dirty="0" smtClean="0"/>
              <a:t>Engineering Design </a:t>
            </a:r>
            <a:r>
              <a:rPr lang="en-US" dirty="0"/>
              <a:t>P</a:t>
            </a:r>
            <a:r>
              <a:rPr lang="en-US" dirty="0" smtClean="0"/>
              <a:t>rocess</a:t>
            </a:r>
            <a:endParaRPr lang="en-US" dirty="0"/>
          </a:p>
          <a:p>
            <a:pPr marL="457200" lvl="0" indent="-381000" rtl="0">
              <a:spcBef>
                <a:spcPts val="0"/>
              </a:spcBef>
              <a:buSzPct val="100000"/>
            </a:pPr>
            <a:r>
              <a:rPr lang="en-US" dirty="0" smtClean="0"/>
              <a:t>21st </a:t>
            </a:r>
            <a:r>
              <a:rPr lang="en-US" dirty="0"/>
              <a:t>Century </a:t>
            </a:r>
            <a:r>
              <a:rPr lang="en-US" dirty="0" smtClean="0"/>
              <a:t>Skills (Soft Skills):</a:t>
            </a:r>
            <a:endParaRPr lang="en-US" sz="2800" dirty="0"/>
          </a:p>
          <a:p>
            <a:pPr marL="1371600" lvl="2" indent="-381000" rtl="0">
              <a:spcBef>
                <a:spcPts val="0"/>
              </a:spcBef>
              <a:buSzPct val="109090"/>
            </a:pPr>
            <a:r>
              <a:rPr lang="en-US" sz="2800" dirty="0"/>
              <a:t>Collaboration	</a:t>
            </a:r>
          </a:p>
          <a:p>
            <a:pPr marL="1371600" lvl="2" indent="-381000" rtl="0">
              <a:spcBef>
                <a:spcPts val="0"/>
              </a:spcBef>
              <a:buSzPct val="109090"/>
            </a:pPr>
            <a:r>
              <a:rPr lang="en-US" sz="2800" dirty="0"/>
              <a:t>Creativity</a:t>
            </a:r>
          </a:p>
          <a:p>
            <a:pPr marL="1371600" lvl="2" indent="-381000" rtl="0">
              <a:spcBef>
                <a:spcPts val="0"/>
              </a:spcBef>
              <a:buSzPct val="109090"/>
            </a:pPr>
            <a:r>
              <a:rPr lang="en-US" sz="2800" dirty="0"/>
              <a:t>Critical Thinking (</a:t>
            </a:r>
            <a:r>
              <a:rPr lang="en-US" sz="2800" dirty="0" smtClean="0"/>
              <a:t>try multiple strategies; be able to explain </a:t>
            </a:r>
            <a:r>
              <a:rPr lang="en-US" sz="2800" dirty="0"/>
              <a:t>why you chose </a:t>
            </a:r>
            <a:r>
              <a:rPr lang="en-US" sz="2800" dirty="0" smtClean="0"/>
              <a:t>them, </a:t>
            </a:r>
            <a:r>
              <a:rPr lang="en-US" sz="2800" dirty="0"/>
              <a:t>etc</a:t>
            </a:r>
            <a:r>
              <a:rPr lang="en-US" sz="2800" dirty="0" smtClean="0"/>
              <a:t>)</a:t>
            </a:r>
          </a:p>
          <a:p>
            <a:pPr marL="1371600" lvl="2" indent="-381000" rtl="0">
              <a:spcBef>
                <a:spcPts val="0"/>
              </a:spcBef>
              <a:buSzPct val="109090"/>
            </a:pPr>
            <a:r>
              <a:rPr lang="en-US" sz="2800" dirty="0" smtClean="0"/>
              <a:t>Perseverance</a:t>
            </a:r>
          </a:p>
          <a:p>
            <a:pPr marL="1371600" lvl="2" indent="-381000">
              <a:spcBef>
                <a:spcPts val="0"/>
              </a:spcBef>
              <a:buSzPct val="109090"/>
            </a:pPr>
            <a:r>
              <a:rPr lang="en-US" sz="2800" dirty="0" smtClean="0"/>
              <a:t>Communication</a:t>
            </a:r>
            <a:endParaRPr lang="en-US" sz="2800" dirty="0"/>
          </a:p>
          <a:p>
            <a:pPr marL="1371600" lvl="2" indent="-381000" rtl="0">
              <a:spcBef>
                <a:spcPts val="0"/>
              </a:spcBef>
              <a:buSzPct val="100000"/>
            </a:pPr>
            <a:r>
              <a:rPr lang="en-US" sz="2800" dirty="0"/>
              <a:t>Conflict Resolution</a:t>
            </a:r>
          </a:p>
          <a:p>
            <a:pPr marL="0" lvl="0" indent="0" rtl="0">
              <a:spcBef>
                <a:spcPts val="0"/>
              </a:spcBef>
              <a:buNone/>
            </a:pPr>
            <a:endParaRPr dirty="0"/>
          </a:p>
        </p:txBody>
      </p:sp>
      <p:pic>
        <p:nvPicPr>
          <p:cNvPr id="4" name="Google Shape;64;p14"/>
          <p:cNvPicPr preferRelativeResize="0"/>
          <p:nvPr/>
        </p:nvPicPr>
        <p:blipFill>
          <a:blip r:embed="rId4">
            <a:alphaModFix/>
          </a:blip>
          <a:stretch>
            <a:fillRect/>
          </a:stretch>
        </p:blipFill>
        <p:spPr>
          <a:xfrm>
            <a:off x="304804" y="6194559"/>
            <a:ext cx="8839196" cy="403010"/>
          </a:xfrm>
          <a:prstGeom prst="rect">
            <a:avLst/>
          </a:prstGeom>
          <a:noFill/>
          <a:ln>
            <a:noFill/>
          </a:ln>
        </p:spPr>
      </p:pic>
    </p:spTree>
    <p:custDataLst>
      <p:tags r:id="rId1"/>
    </p:custDataLst>
  </p:cSld>
  <p:clrMapOvr>
    <a:masterClrMapping/>
  </p:clrMapOvr>
  <p:transition advTm="35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2">
                                            <p:txEl>
                                              <p:pRg st="1" end="1"/>
                                            </p:txEl>
                                          </p:spTgt>
                                        </p:tgtEl>
                                        <p:attrNameLst>
                                          <p:attrName>style.visibility</p:attrName>
                                        </p:attrNameLst>
                                      </p:cBhvr>
                                      <p:to>
                                        <p:strVal val="visible"/>
                                      </p:to>
                                    </p:set>
                                    <p:animEffect transition="in" filter="box(in)">
                                      <p:cBhvr>
                                        <p:cTn id="7" dur="2000"/>
                                        <p:tgtEl>
                                          <p:spTgt spid="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2">
                                            <p:txEl>
                                              <p:pRg st="2" end="2"/>
                                            </p:txEl>
                                          </p:spTgt>
                                        </p:tgtEl>
                                        <p:attrNameLst>
                                          <p:attrName>style.visibility</p:attrName>
                                        </p:attrNameLst>
                                      </p:cBhvr>
                                      <p:to>
                                        <p:strVal val="visible"/>
                                      </p:to>
                                    </p:set>
                                    <p:animEffect transition="in" filter="box(in)">
                                      <p:cBhvr>
                                        <p:cTn id="12" dur="2000"/>
                                        <p:tgtEl>
                                          <p:spTgt spid="1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2">
                                            <p:txEl>
                                              <p:pRg st="3" end="3"/>
                                            </p:txEl>
                                          </p:spTgt>
                                        </p:tgtEl>
                                        <p:attrNameLst>
                                          <p:attrName>style.visibility</p:attrName>
                                        </p:attrNameLst>
                                      </p:cBhvr>
                                      <p:to>
                                        <p:strVal val="visible"/>
                                      </p:to>
                                    </p:set>
                                    <p:anim calcmode="lin" valueType="num">
                                      <p:cBhvr additive="base">
                                        <p:cTn id="17" dur="2000" fill="hold"/>
                                        <p:tgtEl>
                                          <p:spTgt spid="16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anim calcmode="lin" valueType="num">
                                      <p:cBhvr additive="base">
                                        <p:cTn id="23" dur="2000" fill="hold"/>
                                        <p:tgtEl>
                                          <p:spTgt spid="16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2">
                                            <p:txEl>
                                              <p:pRg st="5" end="5"/>
                                            </p:txEl>
                                          </p:spTgt>
                                        </p:tgtEl>
                                        <p:attrNameLst>
                                          <p:attrName>style.visibility</p:attrName>
                                        </p:attrNameLst>
                                      </p:cBhvr>
                                      <p:to>
                                        <p:strVal val="visible"/>
                                      </p:to>
                                    </p:set>
                                    <p:anim calcmode="lin" valueType="num">
                                      <p:cBhvr additive="base">
                                        <p:cTn id="29" dur="2000" fill="hold"/>
                                        <p:tgtEl>
                                          <p:spTgt spid="162">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2">
                                            <p:txEl>
                                              <p:pRg st="6" end="6"/>
                                            </p:txEl>
                                          </p:spTgt>
                                        </p:tgtEl>
                                        <p:attrNameLst>
                                          <p:attrName>style.visibility</p:attrName>
                                        </p:attrNameLst>
                                      </p:cBhvr>
                                      <p:to>
                                        <p:strVal val="visible"/>
                                      </p:to>
                                    </p:set>
                                    <p:anim calcmode="lin" valueType="num">
                                      <p:cBhvr additive="base">
                                        <p:cTn id="35" dur="2000" fill="hold"/>
                                        <p:tgtEl>
                                          <p:spTgt spid="16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2">
                                            <p:txEl>
                                              <p:pRg st="7" end="7"/>
                                            </p:txEl>
                                          </p:spTgt>
                                        </p:tgtEl>
                                        <p:attrNameLst>
                                          <p:attrName>style.visibility</p:attrName>
                                        </p:attrNameLst>
                                      </p:cBhvr>
                                      <p:to>
                                        <p:strVal val="visible"/>
                                      </p:to>
                                    </p:set>
                                    <p:anim calcmode="lin" valueType="num">
                                      <p:cBhvr additive="base">
                                        <p:cTn id="41" dur="2000" fill="hold"/>
                                        <p:tgtEl>
                                          <p:spTgt spid="162">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2">
                                            <p:txEl>
                                              <p:pRg st="8" end="8"/>
                                            </p:txEl>
                                          </p:spTgt>
                                        </p:tgtEl>
                                        <p:attrNameLst>
                                          <p:attrName>style.visibility</p:attrName>
                                        </p:attrNameLst>
                                      </p:cBhvr>
                                      <p:to>
                                        <p:strVal val="visible"/>
                                      </p:to>
                                    </p:set>
                                    <p:anim calcmode="lin" valueType="num">
                                      <p:cBhvr additive="base">
                                        <p:cTn id="47" dur="2000" fill="hold"/>
                                        <p:tgtEl>
                                          <p:spTgt spid="162">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Design Process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85313"/>
            <a:ext cx="5257800" cy="5257800"/>
          </a:xfrm>
          <a:prstGeom prst="rect">
            <a:avLst/>
          </a:prstGeom>
        </p:spPr>
      </p:pic>
      <p:pic>
        <p:nvPicPr>
          <p:cNvPr id="4" name="Google Shape;64;p14"/>
          <p:cNvPicPr preferRelativeResize="0"/>
          <p:nvPr/>
        </p:nvPicPr>
        <p:blipFill>
          <a:blip r:embed="rId4">
            <a:alphaModFix/>
          </a:blip>
          <a:stretch>
            <a:fillRect/>
          </a:stretch>
        </p:blipFill>
        <p:spPr>
          <a:xfrm>
            <a:off x="266702" y="6362404"/>
            <a:ext cx="8839196" cy="403010"/>
          </a:xfrm>
          <a:prstGeom prst="rect">
            <a:avLst/>
          </a:prstGeom>
          <a:noFill/>
          <a:ln>
            <a:noFill/>
          </a:ln>
        </p:spPr>
      </p:pic>
    </p:spTree>
    <p:custDataLst>
      <p:tags r:id="rId1"/>
    </p:custDataLst>
  </p:cSld>
  <p:clrMapOvr>
    <a:masterClrMapping/>
  </p:clrMapOvr>
  <p:transition advTm="1926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 about Soft Skills? Employers!</a:t>
            </a:r>
            <a:endParaRPr lang="en-US" dirty="0"/>
          </a:p>
        </p:txBody>
      </p:sp>
      <p:sp>
        <p:nvSpPr>
          <p:cNvPr id="3" name="Text Placeholder 2"/>
          <p:cNvSpPr>
            <a:spLocks noGrp="1"/>
          </p:cNvSpPr>
          <p:nvPr>
            <p:ph idx="1"/>
          </p:nvPr>
        </p:nvSpPr>
        <p:spPr>
          <a:xfrm>
            <a:off x="457200" y="1295400"/>
            <a:ext cx="8229600" cy="5013300"/>
          </a:xfrm>
        </p:spPr>
        <p:txBody>
          <a:bodyPr/>
          <a:lstStyle/>
          <a:p>
            <a:pPr marL="242570" indent="0">
              <a:buNone/>
            </a:pPr>
            <a:r>
              <a:rPr lang="en-US" dirty="0" smtClean="0"/>
              <a:t>Articles about the importance of soft skills</a:t>
            </a:r>
          </a:p>
          <a:p>
            <a:pPr lvl="1"/>
            <a:r>
              <a:rPr lang="en-US" sz="1200" dirty="0">
                <a:hlinkClick r:id="rId2"/>
              </a:rPr>
              <a:t>https://www.inc.com/lou-adler/hiring-guide-soft-</a:t>
            </a:r>
            <a:r>
              <a:rPr lang="en-US" sz="1200" dirty="0" smtClean="0">
                <a:hlinkClick r:id="rId2"/>
              </a:rPr>
              <a:t>skills.html</a:t>
            </a:r>
          </a:p>
          <a:p>
            <a:pPr lvl="1"/>
            <a:r>
              <a:rPr lang="en-US" sz="1200" dirty="0">
                <a:hlinkClick r:id="rId2"/>
              </a:rPr>
              <a:t>http://workforcesolutions.stlcc.edu/2013/time-soft-skill-deficiencies-college-graduates</a:t>
            </a:r>
            <a:r>
              <a:rPr lang="en-US" sz="1200" dirty="0" smtClean="0">
                <a:hlinkClick r:id="rId2"/>
              </a:rPr>
              <a:t>/</a:t>
            </a:r>
          </a:p>
          <a:p>
            <a:pPr lvl="1"/>
            <a:r>
              <a:rPr lang="en-US" sz="1200" dirty="0" smtClean="0">
                <a:hlinkClick r:id="rId2"/>
              </a:rPr>
              <a:t>https</a:t>
            </a:r>
            <a:r>
              <a:rPr lang="en-US" sz="1200" dirty="0">
                <a:hlinkClick r:id="rId2"/>
              </a:rPr>
              <a:t>://www.goskills.com/Soft-Skills/Articles/Skills-gap</a:t>
            </a:r>
          </a:p>
          <a:p>
            <a:pPr lvl="1"/>
            <a:r>
              <a:rPr lang="en-US" sz="1200" dirty="0" smtClean="0">
                <a:hlinkClick r:id="rId2"/>
              </a:rPr>
              <a:t>https</a:t>
            </a:r>
            <a:r>
              <a:rPr lang="en-US" sz="1200" dirty="0">
                <a:hlinkClick r:id="rId2"/>
              </a:rPr>
              <a:t>://www.shrm.org/hr-today/news/hr-magazine/0416/Pages/HRs-Hard-Challenge-When-Employees-Lack-Soft-</a:t>
            </a:r>
            <a:r>
              <a:rPr lang="en-US" sz="1200" dirty="0" smtClean="0">
                <a:hlinkClick r:id="rId2"/>
              </a:rPr>
              <a:t>Skills.aspx</a:t>
            </a:r>
            <a:endParaRPr lang="en-US" sz="1200" dirty="0" smtClean="0"/>
          </a:p>
          <a:p>
            <a:pPr lvl="1"/>
            <a:r>
              <a:rPr lang="en-US" sz="1200" dirty="0">
                <a:hlinkClick r:id="rId3"/>
              </a:rPr>
              <a:t>https://www.fastcompany.com/3059940/these-are-the-biggest-skills-that-new-graduates-</a:t>
            </a:r>
            <a:r>
              <a:rPr lang="en-US" sz="1200" dirty="0" smtClean="0">
                <a:hlinkClick r:id="rId3"/>
              </a:rPr>
              <a:t>lack</a:t>
            </a:r>
            <a:endParaRPr lang="en-US" sz="1200" dirty="0" smtClean="0"/>
          </a:p>
          <a:p>
            <a:pPr lvl="1"/>
            <a:r>
              <a:rPr lang="en-US" sz="1200" dirty="0">
                <a:hlinkClick r:id="rId3"/>
              </a:rPr>
              <a:t>https://www.fastcompany.com/3059940/these-are-the-biggest-skills-that-new-graduates-</a:t>
            </a:r>
            <a:r>
              <a:rPr lang="en-US" sz="1200" dirty="0" smtClean="0">
                <a:hlinkClick r:id="rId3"/>
              </a:rPr>
              <a:t>lack</a:t>
            </a:r>
            <a:endParaRPr lang="en-US" sz="1200" dirty="0" smtClean="0"/>
          </a:p>
          <a:p>
            <a:pPr lvl="1"/>
            <a:r>
              <a:rPr lang="en-US" sz="1200" dirty="0">
                <a:hlinkClick r:id="rId4"/>
              </a:rPr>
              <a:t>https://www.dailymail.co.uk/wires/pa/article-2909129/Many-workers-lack-soft-</a:t>
            </a:r>
            <a:r>
              <a:rPr lang="en-US" sz="1200" dirty="0" smtClean="0">
                <a:hlinkClick r:id="rId4"/>
              </a:rPr>
              <a:t>skills.html</a:t>
            </a:r>
            <a:endParaRPr lang="en-US" sz="1200" dirty="0" smtClean="0"/>
          </a:p>
          <a:p>
            <a:pPr lvl="1"/>
            <a:r>
              <a:rPr lang="en-US" sz="1200" dirty="0">
                <a:hlinkClick r:id="rId5"/>
              </a:rPr>
              <a:t>https://www.monster.com/career-advice/article/soft-skills-you-</a:t>
            </a:r>
            <a:r>
              <a:rPr lang="en-US" sz="1200" dirty="0" smtClean="0">
                <a:hlinkClick r:id="rId5"/>
              </a:rPr>
              <a:t>need</a:t>
            </a:r>
            <a:endParaRPr lang="en-US" sz="1200" dirty="0" smtClean="0"/>
          </a:p>
          <a:p>
            <a:pPr lvl="1"/>
            <a:r>
              <a:rPr lang="en-US" sz="1200" dirty="0">
                <a:hlinkClick r:id="rId5"/>
              </a:rPr>
              <a:t>https://www.monster.com/career-advice/article/soft-skills-you-</a:t>
            </a:r>
            <a:r>
              <a:rPr lang="en-US" sz="1200" dirty="0" smtClean="0">
                <a:hlinkClick r:id="rId5"/>
              </a:rPr>
              <a:t>need</a:t>
            </a:r>
            <a:endParaRPr lang="en-US" sz="1200" dirty="0" smtClean="0"/>
          </a:p>
          <a:p>
            <a:pPr lvl="1"/>
            <a:r>
              <a:rPr lang="en-US" sz="1200" dirty="0">
                <a:hlinkClick r:id="rId6"/>
              </a:rPr>
              <a:t>https://www.fool.com/investing/general/2013/12/07/college-graduates-suffer-from-a-lack-of-soft-</a:t>
            </a:r>
            <a:r>
              <a:rPr lang="en-US" sz="1200" dirty="0" smtClean="0">
                <a:hlinkClick r:id="rId6"/>
              </a:rPr>
              <a:t>skill.aspx</a:t>
            </a:r>
            <a:endParaRPr lang="en-US" sz="1200" dirty="0" smtClean="0"/>
          </a:p>
          <a:p>
            <a:pPr lvl="1"/>
            <a:r>
              <a:rPr lang="en-US" sz="1200" dirty="0" smtClean="0">
                <a:hlinkClick r:id="rId7"/>
              </a:rPr>
              <a:t>https</a:t>
            </a:r>
            <a:r>
              <a:rPr lang="en-US" sz="1200" dirty="0">
                <a:hlinkClick r:id="rId7"/>
              </a:rPr>
              <a:t>://www.amle.org/BrowsebyTopic/WhatsNew/WNDet/TabId/270/ArtMID/888/ArticleID/585/Soft-Skills-Preparing-Kids-for-Life-After-</a:t>
            </a:r>
            <a:r>
              <a:rPr lang="en-US" sz="1200" dirty="0" smtClean="0">
                <a:hlinkClick r:id="rId7"/>
              </a:rPr>
              <a:t>School.aspx</a:t>
            </a:r>
            <a:endParaRPr lang="en-US" sz="1200" dirty="0" smtClean="0"/>
          </a:p>
          <a:p>
            <a:pPr marL="706120" lvl="1" indent="0" algn="ctr">
              <a:buNone/>
            </a:pPr>
            <a:r>
              <a:rPr lang="en-US" sz="3500" i="1" dirty="0" smtClean="0"/>
              <a:t>The list goes on and on. . .</a:t>
            </a:r>
          </a:p>
          <a:p>
            <a:pPr lvl="1"/>
            <a:endParaRPr lang="en-US" sz="1200" dirty="0" smtClean="0"/>
          </a:p>
        </p:txBody>
      </p:sp>
      <p:pic>
        <p:nvPicPr>
          <p:cNvPr id="4" name="Google Shape;64;p14"/>
          <p:cNvPicPr preferRelativeResize="0"/>
          <p:nvPr/>
        </p:nvPicPr>
        <p:blipFill>
          <a:blip r:embed="rId8">
            <a:alphaModFix/>
          </a:blip>
          <a:stretch>
            <a:fillRect/>
          </a:stretch>
        </p:blipFill>
        <p:spPr>
          <a:xfrm>
            <a:off x="287442" y="6283622"/>
            <a:ext cx="8839196" cy="403010"/>
          </a:xfrm>
          <a:prstGeom prst="rect">
            <a:avLst/>
          </a:prstGeom>
          <a:noFill/>
          <a:ln>
            <a:noFill/>
          </a:ln>
        </p:spPr>
      </p:pic>
    </p:spTree>
    <p:extLst>
      <p:ext uri="{BB962C8B-B14F-4D97-AF65-F5344CB8AC3E}">
        <p14:creationId xmlns:p14="http://schemas.microsoft.com/office/powerpoint/2010/main" val="97910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a:t>
            </a:r>
            <a:endParaRPr lang="en-US" dirty="0"/>
          </a:p>
        </p:txBody>
      </p:sp>
      <p:sp>
        <p:nvSpPr>
          <p:cNvPr id="3" name="Text Placeholder 2"/>
          <p:cNvSpPr>
            <a:spLocks noGrp="1"/>
          </p:cNvSpPr>
          <p:nvPr>
            <p:ph idx="1"/>
          </p:nvPr>
        </p:nvSpPr>
        <p:spPr>
          <a:xfrm>
            <a:off x="457200" y="990600"/>
            <a:ext cx="8229600" cy="5318100"/>
          </a:xfrm>
        </p:spPr>
        <p:txBody>
          <a:bodyPr/>
          <a:lstStyle/>
          <a:p>
            <a:endParaRPr lang="en-US" dirty="0" smtClean="0"/>
          </a:p>
          <a:p>
            <a:r>
              <a:rPr lang="en-US" dirty="0" smtClean="0"/>
              <a:t>What is a STEM Career?</a:t>
            </a:r>
          </a:p>
          <a:p>
            <a:pPr lvl="1"/>
            <a:r>
              <a:rPr lang="en-US" sz="2800" dirty="0" smtClean="0"/>
              <a:t>Click to see a HUGE list: </a:t>
            </a:r>
            <a:r>
              <a:rPr lang="en-US" sz="2800" dirty="0" smtClean="0">
                <a:hlinkClick r:id="rId2"/>
              </a:rPr>
              <a:t>https</a:t>
            </a:r>
            <a:r>
              <a:rPr lang="en-US" sz="2800" dirty="0">
                <a:hlinkClick r:id="rId2"/>
              </a:rPr>
              <a:t>://www.cscc.edu/academics/departments/science/futurescientists/</a:t>
            </a:r>
            <a:r>
              <a:rPr lang="en-US" sz="2800" dirty="0" smtClean="0">
                <a:hlinkClick r:id="rId2"/>
              </a:rPr>
              <a:t>what.shtml</a:t>
            </a:r>
            <a:endParaRPr lang="en-US" sz="2800" dirty="0" smtClean="0"/>
          </a:p>
          <a:p>
            <a:endParaRPr lang="en-US" sz="2500" dirty="0" smtClean="0"/>
          </a:p>
        </p:txBody>
      </p:sp>
      <p:pic>
        <p:nvPicPr>
          <p:cNvPr id="4" name="Google Shape;64;p14"/>
          <p:cNvPicPr preferRelativeResize="0"/>
          <p:nvPr/>
        </p:nvPicPr>
        <p:blipFill>
          <a:blip r:embed="rId3">
            <a:alphaModFix/>
          </a:blip>
          <a:stretch>
            <a:fillRect/>
          </a:stretch>
        </p:blipFill>
        <p:spPr>
          <a:xfrm>
            <a:off x="152402" y="6308700"/>
            <a:ext cx="8839196" cy="403010"/>
          </a:xfrm>
          <a:prstGeom prst="rect">
            <a:avLst/>
          </a:prstGeom>
          <a:noFill/>
          <a:ln>
            <a:noFill/>
          </a:ln>
        </p:spPr>
      </p:pic>
    </p:spTree>
    <p:extLst>
      <p:ext uri="{BB962C8B-B14F-4D97-AF65-F5344CB8AC3E}">
        <p14:creationId xmlns:p14="http://schemas.microsoft.com/office/powerpoint/2010/main" val="319748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Else Consider a STEM Career?</a:t>
            </a:r>
            <a:endParaRPr lang="en-US" dirty="0"/>
          </a:p>
        </p:txBody>
      </p:sp>
      <p:sp>
        <p:nvSpPr>
          <p:cNvPr id="3" name="Text Placeholder 2"/>
          <p:cNvSpPr>
            <a:spLocks noGrp="1"/>
          </p:cNvSpPr>
          <p:nvPr>
            <p:ph idx="1"/>
          </p:nvPr>
        </p:nvSpPr>
        <p:spPr/>
        <p:txBody>
          <a:bodyPr/>
          <a:lstStyle/>
          <a:p>
            <a:r>
              <a:rPr lang="en-US" sz="1200" dirty="0">
                <a:hlinkClick r:id="rId2"/>
              </a:rPr>
              <a:t>http://www.wherestemcantakeyou.co.uk/docs/Why_STEM_Careers.pdf</a:t>
            </a:r>
          </a:p>
          <a:p>
            <a:r>
              <a:rPr lang="en-US" sz="1200" dirty="0">
                <a:hlinkClick r:id="rId3"/>
              </a:rPr>
              <a:t>https://www.napequity.org/professional-development/counselor-training/stem-careers-students</a:t>
            </a:r>
            <a:r>
              <a:rPr lang="en-US" sz="1200" dirty="0" smtClean="0">
                <a:hlinkClick r:id="rId3"/>
              </a:rPr>
              <a:t>/</a:t>
            </a:r>
            <a:endParaRPr lang="en-US" sz="1200" dirty="0" smtClean="0"/>
          </a:p>
          <a:p>
            <a:r>
              <a:rPr lang="en-US" sz="1200" dirty="0" smtClean="0">
                <a:hlinkClick r:id="rId2"/>
              </a:rPr>
              <a:t>https</a:t>
            </a:r>
            <a:r>
              <a:rPr lang="en-US" sz="1200" dirty="0">
                <a:hlinkClick r:id="rId2"/>
              </a:rPr>
              <a:t>://study.com/articles/</a:t>
            </a:r>
            <a:r>
              <a:rPr lang="en-US" sz="1200" dirty="0" smtClean="0">
                <a:hlinkClick r:id="rId2"/>
              </a:rPr>
              <a:t>Ten_Reasons_to_Consider_a_Career_in_the_STEM_Fields.html</a:t>
            </a:r>
          </a:p>
          <a:p>
            <a:r>
              <a:rPr lang="en-US" sz="1200" dirty="0">
                <a:hlinkClick r:id="rId2"/>
              </a:rPr>
              <a:t>https://examinedexistence.com/what-is-stem-and-why-is-it-important</a:t>
            </a:r>
            <a:r>
              <a:rPr lang="en-US" sz="1200" dirty="0" smtClean="0">
                <a:hlinkClick r:id="rId2"/>
              </a:rPr>
              <a:t>/</a:t>
            </a:r>
          </a:p>
          <a:p>
            <a:r>
              <a:rPr lang="en-US" sz="1200" dirty="0" smtClean="0">
                <a:hlinkClick r:id="rId2"/>
              </a:rPr>
              <a:t>https</a:t>
            </a:r>
            <a:r>
              <a:rPr lang="en-US" sz="1200" dirty="0">
                <a:hlinkClick r:id="rId2"/>
              </a:rPr>
              <a:t>://blogs.gcu.edu/college-of-science-engineering-and-technology/pursue-stem-career/</a:t>
            </a:r>
            <a:endParaRPr lang="en-US" sz="1200" dirty="0" smtClean="0">
              <a:hlinkClick r:id="rId2"/>
            </a:endParaRPr>
          </a:p>
          <a:p>
            <a:r>
              <a:rPr lang="en-US" sz="1200" dirty="0">
                <a:hlinkClick r:id="rId2"/>
              </a:rPr>
              <a:t>https://www.ctelearning.com/best-stem-careers-2018/</a:t>
            </a:r>
          </a:p>
          <a:p>
            <a:r>
              <a:rPr lang="en-US" sz="1200" dirty="0" smtClean="0">
                <a:hlinkClick r:id="rId2"/>
              </a:rPr>
              <a:t>https</a:t>
            </a:r>
            <a:r>
              <a:rPr lang="en-US" sz="1200" dirty="0">
                <a:hlinkClick r:id="rId2"/>
              </a:rPr>
              <a:t>://www.idtech.com/blog/why-is-stem-</a:t>
            </a:r>
            <a:r>
              <a:rPr lang="en-US" sz="1200" dirty="0" smtClean="0">
                <a:hlinkClick r:id="rId2"/>
              </a:rPr>
              <a:t>important</a:t>
            </a:r>
          </a:p>
          <a:p>
            <a:r>
              <a:rPr lang="en-US" sz="1200" dirty="0" smtClean="0">
                <a:hlinkClick r:id="rId2"/>
              </a:rPr>
              <a:t>https</a:t>
            </a:r>
            <a:r>
              <a:rPr lang="en-US" sz="1200" dirty="0">
                <a:hlinkClick r:id="rId2"/>
              </a:rPr>
              <a:t>://www.precipart.com/blog/5-reasons-stem-career</a:t>
            </a:r>
            <a:r>
              <a:rPr lang="en-US" sz="1200" dirty="0" smtClean="0">
                <a:hlinkClick r:id="rId2"/>
              </a:rPr>
              <a:t>/</a:t>
            </a:r>
          </a:p>
          <a:p>
            <a:r>
              <a:rPr lang="en-US" sz="1200" dirty="0" smtClean="0">
                <a:hlinkClick r:id="rId2"/>
              </a:rPr>
              <a:t>http</a:t>
            </a:r>
            <a:r>
              <a:rPr lang="en-US" sz="1200" dirty="0">
                <a:hlinkClick r:id="rId2"/>
              </a:rPr>
              <a:t>://stem.getintoenergy.com/why-a-stem-career</a:t>
            </a:r>
            <a:r>
              <a:rPr lang="en-US" sz="1200" dirty="0" smtClean="0">
                <a:hlinkClick r:id="rId2"/>
              </a:rPr>
              <a:t>/</a:t>
            </a:r>
            <a:endParaRPr lang="en-US" sz="1200" dirty="0" smtClean="0"/>
          </a:p>
          <a:p>
            <a:r>
              <a:rPr lang="en-US" sz="1200" dirty="0">
                <a:hlinkClick r:id="rId4"/>
              </a:rPr>
              <a:t>https://blogs.cisco.com/ciscoit/why-i-chose-a-stem-science-technology-engineering-and-math-</a:t>
            </a:r>
            <a:r>
              <a:rPr lang="en-US" sz="1200" dirty="0" smtClean="0">
                <a:hlinkClick r:id="rId4"/>
              </a:rPr>
              <a:t>career</a:t>
            </a:r>
            <a:endParaRPr lang="en-US" sz="1200" dirty="0" smtClean="0"/>
          </a:p>
          <a:p>
            <a:r>
              <a:rPr lang="en-US" sz="1200" dirty="0" smtClean="0">
                <a:hlinkClick r:id="rId5"/>
              </a:rPr>
              <a:t>http</a:t>
            </a:r>
            <a:r>
              <a:rPr lang="en-US" sz="1200" dirty="0">
                <a:hlinkClick r:id="rId5"/>
              </a:rPr>
              <a:t>://stemcareer.com/why-stem</a:t>
            </a:r>
            <a:r>
              <a:rPr lang="en-US" sz="1200" dirty="0" smtClean="0">
                <a:hlinkClick r:id="rId5"/>
              </a:rPr>
              <a:t>/</a:t>
            </a:r>
            <a:endParaRPr lang="en-US" sz="1200" dirty="0" smtClean="0"/>
          </a:p>
          <a:p>
            <a:r>
              <a:rPr lang="en-US" sz="1200" dirty="0">
                <a:hlinkClick r:id="rId6"/>
              </a:rPr>
              <a:t>https://</a:t>
            </a:r>
            <a:r>
              <a:rPr lang="en-US" sz="1200" dirty="0" smtClean="0">
                <a:hlinkClick r:id="rId6"/>
              </a:rPr>
              <a:t>www.youtube.com/watch?v=3bnMBhO0LnU</a:t>
            </a:r>
            <a:r>
              <a:rPr lang="en-US" sz="1200" dirty="0" smtClean="0"/>
              <a:t/>
            </a:r>
            <a:br>
              <a:rPr lang="en-US" sz="1200" dirty="0" smtClean="0"/>
            </a:br>
            <a:r>
              <a:rPr lang="en-US" sz="1200" dirty="0" smtClean="0">
                <a:hlinkClick r:id="rId7"/>
              </a:rPr>
              <a:t>https</a:t>
            </a:r>
            <a:r>
              <a:rPr lang="en-US" sz="1200" dirty="0">
                <a:hlinkClick r:id="rId7"/>
              </a:rPr>
              <a:t>://</a:t>
            </a:r>
            <a:r>
              <a:rPr lang="en-US" sz="1200" dirty="0" smtClean="0">
                <a:hlinkClick r:id="rId7"/>
              </a:rPr>
              <a:t>careerwise.minnstate.edu/careers/stemcareers</a:t>
            </a:r>
            <a:endParaRPr lang="en-US" sz="1200" dirty="0" smtClean="0"/>
          </a:p>
          <a:p>
            <a:pPr marL="242570" lvl="1" indent="0" algn="ctr">
              <a:spcBef>
                <a:spcPts val="560"/>
              </a:spcBef>
              <a:buClr>
                <a:srgbClr val="F9F9F9"/>
              </a:buClr>
              <a:buSzPct val="65000"/>
              <a:buNone/>
            </a:pPr>
            <a:r>
              <a:rPr lang="en-US" sz="3500" i="1" dirty="0" smtClean="0"/>
              <a:t>The </a:t>
            </a:r>
            <a:r>
              <a:rPr lang="en-US" sz="3500" i="1" dirty="0"/>
              <a:t>list goes on and on. . .</a:t>
            </a:r>
          </a:p>
          <a:p>
            <a:pPr marL="242570" indent="0">
              <a:buNone/>
            </a:pPr>
            <a:endParaRPr lang="en-US" sz="1200" dirty="0"/>
          </a:p>
        </p:txBody>
      </p:sp>
      <p:pic>
        <p:nvPicPr>
          <p:cNvPr id="4" name="Google Shape;64;p14"/>
          <p:cNvPicPr preferRelativeResize="0"/>
          <p:nvPr/>
        </p:nvPicPr>
        <p:blipFill>
          <a:blip r:embed="rId8">
            <a:alphaModFix/>
          </a:blip>
          <a:stretch>
            <a:fillRect/>
          </a:stretch>
        </p:blipFill>
        <p:spPr>
          <a:xfrm>
            <a:off x="152402" y="6311899"/>
            <a:ext cx="8839196" cy="403010"/>
          </a:xfrm>
          <a:prstGeom prst="rect">
            <a:avLst/>
          </a:prstGeom>
          <a:noFill/>
          <a:ln>
            <a:noFill/>
          </a:ln>
        </p:spPr>
      </p:pic>
    </p:spTree>
    <p:extLst>
      <p:ext uri="{BB962C8B-B14F-4D97-AF65-F5344CB8AC3E}">
        <p14:creationId xmlns:p14="http://schemas.microsoft.com/office/powerpoint/2010/main" val="393814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2286000"/>
          </a:xfrm>
        </p:spPr>
        <p:txBody>
          <a:bodyPr/>
          <a:lstStyle/>
          <a:p>
            <a:r>
              <a:rPr lang="en-US" sz="6000" i="1" dirty="0" smtClean="0"/>
              <a:t>Thank you</a:t>
            </a:r>
            <a:br>
              <a:rPr lang="en-US" sz="6000" i="1" dirty="0" smtClean="0"/>
            </a:br>
            <a:r>
              <a:rPr lang="en-US" sz="6000" i="1" dirty="0" smtClean="0"/>
              <a:t>for listening!</a:t>
            </a:r>
            <a:endParaRPr lang="en-US" sz="6000" i="1" dirty="0"/>
          </a:p>
        </p:txBody>
      </p:sp>
      <p:pic>
        <p:nvPicPr>
          <p:cNvPr id="3" name="Google Shape;64;p14"/>
          <p:cNvPicPr preferRelativeResize="0"/>
          <p:nvPr/>
        </p:nvPicPr>
        <p:blipFill>
          <a:blip r:embed="rId2">
            <a:alphaModFix/>
          </a:blip>
          <a:stretch>
            <a:fillRect/>
          </a:stretch>
        </p:blipFill>
        <p:spPr>
          <a:xfrm>
            <a:off x="228602" y="6248400"/>
            <a:ext cx="8839196" cy="403010"/>
          </a:xfrm>
          <a:prstGeom prst="rect">
            <a:avLst/>
          </a:prstGeom>
          <a:noFill/>
          <a:ln>
            <a:noFill/>
          </a:ln>
        </p:spPr>
      </p:pic>
    </p:spTree>
    <p:extLst>
      <p:ext uri="{BB962C8B-B14F-4D97-AF65-F5344CB8AC3E}">
        <p14:creationId xmlns:p14="http://schemas.microsoft.com/office/powerpoint/2010/main" val="515612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2|4.2"/>
</p:tagLst>
</file>

<file path=ppt/tags/tag2.xml><?xml version="1.0" encoding="utf-8"?>
<p:tagLst xmlns:a="http://schemas.openxmlformats.org/drawingml/2006/main" xmlns:r="http://schemas.openxmlformats.org/officeDocument/2006/relationships" xmlns:p="http://schemas.openxmlformats.org/presentationml/2006/main">
  <p:tag name="TIMING" val="|3.3|4.4|3.3|3.3"/>
</p:tagLst>
</file>

<file path=ppt/tags/tag3.xml><?xml version="1.0" encoding="utf-8"?>
<p:tagLst xmlns:a="http://schemas.openxmlformats.org/drawingml/2006/main" xmlns:r="http://schemas.openxmlformats.org/officeDocument/2006/relationships" xmlns:p="http://schemas.openxmlformats.org/presentationml/2006/main">
  <p:tag name="TIMING" val="|1.4|5.5|4.2|4.3|3.3|5.9|3.7|3.3"/>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367</Words>
  <Application>Microsoft Office PowerPoint</Application>
  <PresentationFormat>On-screen Show (4:3)</PresentationFormat>
  <Paragraphs>62</Paragraphs>
  <Slides>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Wingdings</vt:lpstr>
      <vt:lpstr>Noto Sans Symbols</vt:lpstr>
      <vt:lpstr>Calibri Light</vt:lpstr>
      <vt:lpstr>Roboto</vt:lpstr>
      <vt:lpstr>Calibri</vt:lpstr>
      <vt:lpstr>Open Sans</vt:lpstr>
      <vt:lpstr>Book Antiqua</vt:lpstr>
      <vt:lpstr>Arial</vt:lpstr>
      <vt:lpstr>Simple Light</vt:lpstr>
      <vt:lpstr>Office Theme</vt:lpstr>
      <vt:lpstr>PowerPoint Presentation</vt:lpstr>
      <vt:lpstr>Intro to STEM Education </vt:lpstr>
      <vt:lpstr>Intro cont’d</vt:lpstr>
      <vt:lpstr>STEM Habits of Mind (Expectations)</vt:lpstr>
      <vt:lpstr>Engineering Design Process</vt:lpstr>
      <vt:lpstr>Who Cares about Soft Skills? Employers!</vt:lpstr>
      <vt:lpstr>STEM?</vt:lpstr>
      <vt:lpstr>Why Else Consider a STEM Career?</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101: SHANTYTOWN  REDESIGN  STEM THINK TANK AND CONFERENCE JULY 12-14, 2017  MARJORIE LANGSTON HAMILTON TOWNSHIP HIGH SCHOOL  NICHOLAS KAUFMAN STIVERS SCHOOL FOR THE ARTS</dc:title>
  <dc:creator>Marj</dc:creator>
  <cp:lastModifiedBy>Dua Chaker</cp:lastModifiedBy>
  <cp:revision>19</cp:revision>
  <dcterms:modified xsi:type="dcterms:W3CDTF">2020-07-31T01:57:05Z</dcterms:modified>
</cp:coreProperties>
</file>