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69" r:id="rId3"/>
    <p:sldId id="570" r:id="rId4"/>
    <p:sldId id="257" r:id="rId5"/>
    <p:sldId id="568" r:id="rId6"/>
    <p:sldId id="270" r:id="rId7"/>
    <p:sldId id="567" r:id="rId8"/>
    <p:sldId id="571" r:id="rId9"/>
    <p:sldId id="272" r:id="rId10"/>
    <p:sldId id="273" r:id="rId11"/>
    <p:sldId id="274" r:id="rId12"/>
    <p:sldId id="275" r:id="rId13"/>
    <p:sldId id="276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08" y="13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B333-1886-489F-8094-780B84FC1A2C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309D-568E-489E-8DB9-C6863DFA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https://www.flickr.com/photos/cnbp/15375472773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309D-568E-489E-8DB9-C6863DFA5E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6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https://commons.wikimedia.org/wiki/File:Surface_area.svg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309D-568E-489E-8DB9-C6863DFA5E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%3A%2F%2Falekhyahomes.in%2Fwp-content%2Fuploads%2F2015%2F08%2Flotusleaf_930x400.jpg&amp;imgrefurl=http%3A%2F%2Falekhyahomes.in%2Fprojects%2Flotus-leaf%2F&amp;docid=L2EcfkT7npDodM&amp;tbnid=PQE5c6PJvNkaYM%3A&amp;vet=10ahUKEwjVwIT-kundAhUKP60KHaFxBZUQMwh_KAYwBg..i&amp;w=930&amp;h=400&amp;safe=</a:t>
            </a:r>
            <a:r>
              <a:rPr lang="en-US" dirty="0" err="1"/>
              <a:t>strict&amp;bih</a:t>
            </a:r>
            <a:r>
              <a:rPr lang="en-US" dirty="0"/>
              <a:t>=657&amp;biw=1366&amp;q=lotus%20leaf&amp;ved=0ahUKEwjVwIT-kundAhUKP60KHaFxBZUQMwh_KAYwBg&amp;iact=</a:t>
            </a:r>
            <a:r>
              <a:rPr lang="en-US" dirty="0" err="1"/>
              <a:t>mrc&amp;uact</a:t>
            </a:r>
            <a:r>
              <a:rPr lang="en-US" dirty="0"/>
              <a:t>=8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309D-568E-489E-8DB9-C6863DFA5E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https://commons.wikimedia.org/wiki/File:Mud_low_crawl_Individual_Movement_Techniques_training.jpg</a:t>
            </a:r>
          </a:p>
          <a:p>
            <a:r>
              <a:rPr lang="en-US" dirty="0"/>
              <a:t>https://commons.wikimedia.org/wiki/File:Muddy_Toyota_RAV4.jpg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309D-568E-489E-8DB9-C6863DFA5E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https://www.youtube.com/watch?v=IPM8OR6W6WE&amp;t=148s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309D-568E-489E-8DB9-C6863DFA5E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https://www.hydrotechusa.com/</a:t>
            </a:r>
          </a:p>
          <a:p>
            <a:r>
              <a:rPr lang="en-US" dirty="0"/>
              <a:t>https://nhg.secure.footprint.net/-/media/Articles/shutterstock_1170325_construction01.jpg?h=307&amp;la=en&amp;w=460&amp;t=20170612T055408Z</a:t>
            </a:r>
          </a:p>
          <a:p>
            <a:r>
              <a:rPr lang="en-US" dirty="0"/>
              <a:t>https://images.mattel.com/scene7//wcsstore/MattelCAS/05BUN14_Comfy_Space_PJs_and_Slippers_Girls_FMD28_FMD29_1?$ossmallindex$&amp;storeId=10651&amp;SKU=05BUN14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309D-568E-489E-8DB9-C6863DFA5E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Profile Credit (Krystle Dunn)</a:t>
            </a:r>
          </a:p>
          <a:p>
            <a:r>
              <a:rPr lang="en-US" dirty="0"/>
              <a:t>Tilt Roll Off Angle Credit (Krystle Dunn)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309D-568E-489E-8DB9-C6863DFA5E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4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9AA3-3B22-4AA1-850A-744751B7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8F2FF-8DF3-4C40-B8A7-B7B87B3A4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4646-BD25-492E-9892-EE2E326C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C070-D253-40DF-8A8C-2B705E3B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81B5-4A95-40F6-940B-28976F7D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A49C-4039-4ADC-A275-9025A08C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20B0-EAF2-4594-9752-E4A5A708B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E3826-582A-499C-AB4E-EBAC4DC9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4838-B4CC-4D50-A56C-96BEEB23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300A-51B0-4896-918B-C91EA202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F2650-BA1E-4EF4-8F18-C6911CBD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7768D-7D01-453C-938E-6F0DBEBA8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EC76-5CB7-419C-85A9-E4A22321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6238A-876A-4B1F-9ECB-20D6ECA3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2B613-E10F-4118-AE4F-514521F2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15F9-B5FC-403D-8726-5C9F9A46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670E3-F8CC-4077-B4EE-6D44D743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4E387-A234-49B3-B439-054E3E84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22B06-3B4E-45C1-839D-7F2A82F5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56B2-24D3-4439-BC44-678AD76D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E6A0-E08A-407A-BE53-D36DE71A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04B5F-3276-483F-8492-88DF2BBD2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BB2B5-B581-4793-8B3B-5DE85636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B8C4-2053-42BE-AAA4-66F1B9B9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0E36A-0991-460B-BDC7-E9EF7C6A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851A-11D8-4D53-B89A-55B3F4FA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5A38-272B-48D9-B1BB-E3EA4BBA5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3106F-71BE-43D4-8184-0CB0262D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26489-2DD1-46E9-A115-3F1CB59B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839CB-B4B1-4A9F-8E2C-CEFD9B7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E1926-B5C9-423E-83C3-505F80E5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A8A6-2025-471D-A7FF-6A3EDFDB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21ADC-9D60-40EB-8FD6-360F0424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627E2-C3B2-4C1F-9FAF-554E47C2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5565B8-5D4F-411E-B7CD-F12288310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1D5BC-93BF-4DFF-9AA6-7EF93B128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FB1D5-543E-45AF-AFD7-A26319ED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AC49A1-39D5-41A2-944E-751334A7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E8173-B04C-4E8C-9A44-988B418A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7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E4DF-FD9E-49EE-8C94-61080BE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C98EA-2D52-46FB-978C-2DE2FD41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DBCDF-15FE-4708-852A-407BDBBC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ECBCE-F9A0-4912-AC84-ADD83115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1223-A6B4-4DA1-AABF-456E583B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3245E-D2A8-481B-9180-9413224A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893B-5D09-42F6-8FD6-B79491E5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5E8E-2888-469A-8000-CB4ED2AB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3DC8-0D77-4495-8CCB-E24CB9C9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C6BDF-33E7-4025-AE90-029AF487F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19528-24E8-4815-9D13-20AA33BC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CE4C0-2CC0-4F29-876D-11DF8018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B4FA4-EE78-43E6-B8C7-A51AE29A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378A-E192-4263-BAA5-20618803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37C6D-6462-493D-8606-D6FFB3617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231C6-FF04-4961-969D-15FBBCAD3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38921-9CC4-4C88-8369-559D6CAB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88624-AED8-40A1-ABA3-02DF3765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D55C0-DB8B-4C53-B989-B6867139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DF7A5-C38F-4A56-A2CD-904D5BBF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120BA-64E4-46E6-83A3-B4318B33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7504-8DD5-4A2B-A291-F09A066E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BF63-7465-4018-BFBB-3FA53C2D3B2E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638C3-9AAB-452E-8313-37C1F4A9D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D4661-02EE-46A0-8116-84F03E41E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4482-A353-499E-A4B7-A858E174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4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ebOtKjebOI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PM8OR6W6WE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C610-3D84-4BC0-8F0F-ED13B6321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6159"/>
            <a:ext cx="9144000" cy="16750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Engineering </a:t>
            </a:r>
            <a:r>
              <a:rPr lang="en-US" dirty="0" smtClean="0">
                <a:solidFill>
                  <a:schemeClr val="tx2"/>
                </a:solidFill>
              </a:rPr>
              <a:t>Self-Cleaning </a:t>
            </a:r>
            <a:r>
              <a:rPr lang="en-US" dirty="0">
                <a:solidFill>
                  <a:schemeClr val="tx2"/>
                </a:solidFill>
              </a:rPr>
              <a:t>Hydrophobic Surfaces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0" y="2561095"/>
            <a:ext cx="5499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4815-A732-4122-8FEC-3F46DE15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+mn-lt"/>
              </a:rPr>
              <a:t>Make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Observations </a:t>
            </a:r>
            <a:r>
              <a:rPr lang="en-US" sz="3600" dirty="0">
                <a:solidFill>
                  <a:schemeClr val="tx2"/>
                </a:solidFill>
              </a:rPr>
              <a:t>–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Define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your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Problem</a:t>
            </a:r>
            <a:br>
              <a:rPr lang="en-US" sz="3600" dirty="0" smtClean="0">
                <a:solidFill>
                  <a:schemeClr val="tx2"/>
                </a:solidFill>
                <a:latin typeface="+mn-lt"/>
              </a:rPr>
            </a:b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Choose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A8B15-D908-4F68-98CD-57D85CE3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395" y="1690688"/>
            <a:ext cx="6115590" cy="5167312"/>
          </a:xfrm>
        </p:spPr>
        <p:txBody>
          <a:bodyPr numCol="2"/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</a:rPr>
              <a:t>Water Proofing Materials</a:t>
            </a:r>
          </a:p>
          <a:p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ax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crayons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flax </a:t>
            </a:r>
            <a:r>
              <a:rPr lang="en-US" dirty="0">
                <a:solidFill>
                  <a:schemeClr val="tx2"/>
                </a:solidFill>
              </a:rPr>
              <a:t>seed oil</a:t>
            </a:r>
          </a:p>
          <a:p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anolin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lay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g</a:t>
            </a:r>
            <a:r>
              <a:rPr lang="en-US" dirty="0" smtClean="0">
                <a:solidFill>
                  <a:schemeClr val="tx2"/>
                </a:solidFill>
              </a:rPr>
              <a:t>lue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A6B985-AFE2-4B14-91ED-88D6CB043272}"/>
              </a:ext>
            </a:extLst>
          </p:cNvPr>
          <p:cNvSpPr txBox="1">
            <a:spLocks/>
          </p:cNvSpPr>
          <p:nvPr/>
        </p:nvSpPr>
        <p:spPr>
          <a:xfrm>
            <a:off x="7604369" y="1690688"/>
            <a:ext cx="5052853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chemeClr val="tx2"/>
                </a:solidFill>
              </a:rPr>
              <a:t>Tools to Modify</a:t>
            </a:r>
          </a:p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andpaper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ax </a:t>
            </a:r>
            <a:r>
              <a:rPr lang="en-US" dirty="0">
                <a:solidFill>
                  <a:schemeClr val="tx2"/>
                </a:solidFill>
              </a:rPr>
              <a:t>paper</a:t>
            </a:r>
          </a:p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4DB221-79F3-4F34-A065-644A99CA2D38}"/>
              </a:ext>
            </a:extLst>
          </p:cNvPr>
          <p:cNvSpPr txBox="1">
            <a:spLocks/>
          </p:cNvSpPr>
          <p:nvPr/>
        </p:nvSpPr>
        <p:spPr>
          <a:xfrm>
            <a:off x="937486" y="1690688"/>
            <a:ext cx="5166329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chemeClr val="tx2"/>
                </a:solidFill>
              </a:rPr>
              <a:t>Surfaces to Modify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10 cm x 10 cm </a:t>
            </a:r>
            <a:r>
              <a:rPr lang="en-US" dirty="0">
                <a:solidFill>
                  <a:schemeClr val="tx2"/>
                </a:solidFill>
              </a:rPr>
              <a:t>w</a:t>
            </a:r>
            <a:r>
              <a:rPr lang="en-US" dirty="0" smtClean="0">
                <a:solidFill>
                  <a:schemeClr val="tx2"/>
                </a:solidFill>
              </a:rPr>
              <a:t>ood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10 cm x 10 cm </a:t>
            </a:r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otton </a:t>
            </a:r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abric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4BC2-C0D2-45B5-BD9F-D73FA8E5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Plan &amp;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A1D0-D5AA-41DB-8700-7B6D2887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Must have a written plan for chosen surface.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What material will you modify.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What industry is this for?</a:t>
            </a:r>
          </a:p>
          <a:p>
            <a:r>
              <a:rPr lang="en-US" dirty="0">
                <a:solidFill>
                  <a:schemeClr val="tx2"/>
                </a:solidFill>
              </a:rPr>
              <a:t>How will you modify?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What tools and materials will you use to modify your  surface?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Explain how and why you are using each material. </a:t>
            </a:r>
          </a:p>
          <a:p>
            <a:r>
              <a:rPr lang="en-US" dirty="0">
                <a:solidFill>
                  <a:schemeClr val="tx2"/>
                </a:solidFill>
              </a:rPr>
              <a:t>Sketch your design.</a:t>
            </a:r>
          </a:p>
        </p:txBody>
      </p:sp>
    </p:spTree>
    <p:extLst>
      <p:ext uri="{BB962C8B-B14F-4D97-AF65-F5344CB8AC3E}">
        <p14:creationId xmlns:p14="http://schemas.microsoft.com/office/powerpoint/2010/main" val="145672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701E-1CCD-42B1-9146-BF884897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Create/Modify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A262-6E17-4DB2-8EF7-007E5575E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Modify your surfaces.</a:t>
            </a:r>
          </a:p>
          <a:p>
            <a:r>
              <a:rPr lang="en-US" dirty="0">
                <a:solidFill>
                  <a:schemeClr val="tx2"/>
                </a:solidFill>
              </a:rPr>
              <a:t>Make sure to adjust and make note of any changes to your original plan as you create. </a:t>
            </a:r>
          </a:p>
        </p:txBody>
      </p:sp>
    </p:spTree>
    <p:extLst>
      <p:ext uri="{BB962C8B-B14F-4D97-AF65-F5344CB8AC3E}">
        <p14:creationId xmlns:p14="http://schemas.microsoft.com/office/powerpoint/2010/main" val="417810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A243F1-CC67-4FEC-AFEA-0523A717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87" y="192119"/>
            <a:ext cx="4721975" cy="10371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Investigate and Test</a:t>
            </a:r>
          </a:p>
        </p:txBody>
      </p:sp>
      <p:pic>
        <p:nvPicPr>
          <p:cNvPr id="3" name="Content Placeholder 2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A9ED6482-E67C-43F7-B92B-BFC45E9CE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04" y="1712020"/>
            <a:ext cx="4571787" cy="2350907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A10D698-F280-46D4-90A8-29C70E2312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03" y="4203935"/>
            <a:ext cx="4666590" cy="262884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CB4F8-FF77-480D-8CFA-7EA63464D007}"/>
              </a:ext>
            </a:extLst>
          </p:cNvPr>
          <p:cNvSpPr txBox="1"/>
          <p:nvPr/>
        </p:nvSpPr>
        <p:spPr>
          <a:xfrm>
            <a:off x="263790" y="2403565"/>
            <a:ext cx="5593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Step 1: Observe surface and record.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A1E71-3670-4BDC-A41F-114A5C587844}"/>
              </a:ext>
            </a:extLst>
          </p:cNvPr>
          <p:cNvSpPr txBox="1"/>
          <p:nvPr/>
        </p:nvSpPr>
        <p:spPr>
          <a:xfrm>
            <a:off x="263790" y="2956018"/>
            <a:ext cx="5323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Step 2: Drop </a:t>
            </a:r>
            <a:r>
              <a:rPr lang="en-US" sz="2800" dirty="0" smtClean="0">
                <a:solidFill>
                  <a:schemeClr val="tx2"/>
                </a:solidFill>
              </a:rPr>
              <a:t>profile / </a:t>
            </a:r>
            <a:r>
              <a:rPr lang="en-US" sz="2800" dirty="0">
                <a:solidFill>
                  <a:schemeClr val="tx2"/>
                </a:solidFill>
              </a:rPr>
              <a:t>Contact </a:t>
            </a:r>
            <a:r>
              <a:rPr lang="en-US" sz="2800" dirty="0" smtClean="0">
                <a:solidFill>
                  <a:schemeClr val="tx2"/>
                </a:solidFill>
              </a:rPr>
              <a:t>angle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6C7AE4-E8A8-405C-88CF-57EC1088E014}"/>
              </a:ext>
            </a:extLst>
          </p:cNvPr>
          <p:cNvSpPr txBox="1"/>
          <p:nvPr/>
        </p:nvSpPr>
        <p:spPr>
          <a:xfrm>
            <a:off x="263790" y="3508472"/>
            <a:ext cx="463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Step 3: </a:t>
            </a:r>
            <a:r>
              <a:rPr lang="en-US" sz="2800" dirty="0" smtClean="0">
                <a:solidFill>
                  <a:schemeClr val="tx2"/>
                </a:solidFill>
              </a:rPr>
              <a:t>Tilt / </a:t>
            </a:r>
            <a:r>
              <a:rPr lang="en-US" sz="2800" dirty="0">
                <a:solidFill>
                  <a:schemeClr val="tx2"/>
                </a:solidFill>
              </a:rPr>
              <a:t>Roll </a:t>
            </a:r>
            <a:r>
              <a:rPr lang="en-US" sz="2800" dirty="0" smtClean="0">
                <a:solidFill>
                  <a:schemeClr val="tx2"/>
                </a:solidFill>
              </a:rPr>
              <a:t>off </a:t>
            </a:r>
            <a:r>
              <a:rPr lang="en-US" sz="2800" dirty="0">
                <a:solidFill>
                  <a:schemeClr val="tx2"/>
                </a:solidFill>
              </a:rPr>
              <a:t>a</a:t>
            </a:r>
            <a:r>
              <a:rPr lang="en-US" sz="2800" dirty="0" smtClean="0">
                <a:solidFill>
                  <a:schemeClr val="tx2"/>
                </a:solidFill>
              </a:rPr>
              <a:t>ngle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0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F2F6-30B8-4944-8B06-8558367B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1" y="350103"/>
            <a:ext cx="9890369" cy="57433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Testing Self Cleaning Ability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7FD7B7-5EB6-4604-8724-FB6CF9CFF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586"/>
            <a:ext cx="6319345" cy="564405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You will be provided with “dirt” to make your surfaces dirty.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Sprinkle the “dirt” on your surface.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Measure the initial mass. Record in data table below.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Over a sink pour water over your material until all water is gone.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Measure final mass of material after cleaning. Record in data table below.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Repeat steps 2-5 for material 2.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63248-6D9C-4F46-832F-4B273679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1"/>
            <a:ext cx="469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DFD58-25EE-4E55-9C66-E171BEF2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587"/>
            <a:ext cx="10515600" cy="7817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Reflections/Improvements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8CFD-F632-4D51-A510-C8F02897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Discuss and answer reflections questions the with group.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Remember </a:t>
            </a:r>
            <a:r>
              <a:rPr lang="en-US" dirty="0" smtClean="0">
                <a:solidFill>
                  <a:schemeClr val="tx2"/>
                </a:solidFill>
              </a:rPr>
              <a:t>properties </a:t>
            </a:r>
            <a:r>
              <a:rPr lang="en-US" dirty="0">
                <a:solidFill>
                  <a:schemeClr val="tx2"/>
                </a:solidFill>
              </a:rPr>
              <a:t>of a </a:t>
            </a:r>
            <a:r>
              <a:rPr lang="en-US" dirty="0" err="1" smtClean="0">
                <a:solidFill>
                  <a:schemeClr val="tx2"/>
                </a:solidFill>
              </a:rPr>
              <a:t>superhydrophobic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smtClean="0">
                <a:solidFill>
                  <a:schemeClr val="tx2"/>
                </a:solidFill>
              </a:rPr>
              <a:t>urface</a:t>
            </a:r>
            <a:r>
              <a:rPr lang="en-US" dirty="0">
                <a:solidFill>
                  <a:schemeClr val="tx2"/>
                </a:solidFill>
              </a:rPr>
              <a:t>!</a:t>
            </a:r>
          </a:p>
          <a:p>
            <a:pPr marL="1485900" lvl="2" indent="-57150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contact angle above 150º</a:t>
            </a:r>
          </a:p>
          <a:p>
            <a:pPr marL="1485900" lvl="2" indent="-571500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roll off below 10º</a:t>
            </a:r>
            <a:endParaRPr lang="en-US" baseline="30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</a:rPr>
              <a:t>Create </a:t>
            </a:r>
            <a:r>
              <a:rPr lang="en-US" dirty="0" smtClean="0">
                <a:solidFill>
                  <a:schemeClr val="tx2"/>
                </a:solidFill>
              </a:rPr>
              <a:t>a poster </a:t>
            </a:r>
            <a:r>
              <a:rPr lang="en-US" dirty="0">
                <a:solidFill>
                  <a:schemeClr val="tx2"/>
                </a:solidFill>
              </a:rPr>
              <a:t>with following </a:t>
            </a:r>
            <a:r>
              <a:rPr lang="en-US" dirty="0" smtClean="0">
                <a:solidFill>
                  <a:schemeClr val="tx2"/>
                </a:solidFill>
              </a:rPr>
              <a:t>information: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Your groups specific problem, chosen material, proposed solutions, results (surface observations, tilt angle, and drop profile), and conclusion that includes future work. </a:t>
            </a:r>
          </a:p>
          <a:p>
            <a:r>
              <a:rPr lang="en-US" dirty="0">
                <a:solidFill>
                  <a:schemeClr val="tx2"/>
                </a:solidFill>
              </a:rPr>
              <a:t>Choose a spokesperson to communicate results.</a:t>
            </a:r>
          </a:p>
        </p:txBody>
      </p:sp>
    </p:spTree>
    <p:extLst>
      <p:ext uri="{BB962C8B-B14F-4D97-AF65-F5344CB8AC3E}">
        <p14:creationId xmlns:p14="http://schemas.microsoft.com/office/powerpoint/2010/main" val="190539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D9E209-27B6-40C1-8BF6-0B1C7F132CEF}"/>
              </a:ext>
            </a:extLst>
          </p:cNvPr>
          <p:cNvSpPr txBox="1"/>
          <p:nvPr/>
        </p:nvSpPr>
        <p:spPr>
          <a:xfrm>
            <a:off x="4479235" y="301282"/>
            <a:ext cx="3233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Nanoscale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2EECF-3207-4F11-BB35-E93B4A834D95}"/>
              </a:ext>
            </a:extLst>
          </p:cNvPr>
          <p:cNvSpPr txBox="1"/>
          <p:nvPr/>
        </p:nvSpPr>
        <p:spPr>
          <a:xfrm>
            <a:off x="3544957" y="989273"/>
            <a:ext cx="487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Nanomaterials typically measure between 1nm and 1000 nm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DD95E-186B-4DD5-AF82-D5B8058DA2CD}"/>
              </a:ext>
            </a:extLst>
          </p:cNvPr>
          <p:cNvSpPr txBox="1"/>
          <p:nvPr/>
        </p:nvSpPr>
        <p:spPr>
          <a:xfrm>
            <a:off x="379709" y="385921"/>
            <a:ext cx="1135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Nanoscale: </a:t>
            </a:r>
            <a:r>
              <a:rPr lang="en-US" sz="2800" dirty="0" smtClean="0">
                <a:solidFill>
                  <a:schemeClr val="tx2"/>
                </a:solidFill>
              </a:rPr>
              <a:t>nanomaterials </a:t>
            </a:r>
            <a:r>
              <a:rPr lang="en-US" sz="2800" dirty="0" smtClean="0">
                <a:solidFill>
                  <a:schemeClr val="tx2"/>
                </a:solidFill>
              </a:rPr>
              <a:t>that typically </a:t>
            </a:r>
            <a:r>
              <a:rPr lang="en-US" sz="2800" dirty="0">
                <a:solidFill>
                  <a:schemeClr val="tx2"/>
                </a:solidFill>
              </a:rPr>
              <a:t>measure between </a:t>
            </a:r>
            <a:r>
              <a:rPr lang="en-US" sz="2800" dirty="0" smtClean="0">
                <a:solidFill>
                  <a:schemeClr val="tx2"/>
                </a:solidFill>
              </a:rPr>
              <a:t>1 nm </a:t>
            </a:r>
            <a:r>
              <a:rPr lang="en-US" sz="2800" dirty="0">
                <a:solidFill>
                  <a:schemeClr val="tx2"/>
                </a:solidFill>
              </a:rPr>
              <a:t>and 1000 nm</a:t>
            </a:r>
          </a:p>
        </p:txBody>
      </p:sp>
      <p:pic>
        <p:nvPicPr>
          <p:cNvPr id="4" name="Picture 3" descr="A picture containing different, indoor&#10;&#10;Description generated with high confidence">
            <a:extLst>
              <a:ext uri="{FF2B5EF4-FFF2-40B4-BE49-F238E27FC236}">
                <a16:creationId xmlns:a16="http://schemas.microsoft.com/office/drawing/2014/main" id="{D90550C1-3CC2-4721-A658-FA09CCD5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6" y="1209223"/>
            <a:ext cx="7496736" cy="52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6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23503-F9F4-4563-9CF9-49DF22AE2504}"/>
              </a:ext>
            </a:extLst>
          </p:cNvPr>
          <p:cNvSpPr txBox="1"/>
          <p:nvPr/>
        </p:nvSpPr>
        <p:spPr>
          <a:xfrm>
            <a:off x="3004102" y="572663"/>
            <a:ext cx="66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this size, materials begin to exhibit unique properties that affect physical, chemical, and biological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1932F-A775-4484-8924-ABB4BD890BEE}"/>
              </a:ext>
            </a:extLst>
          </p:cNvPr>
          <p:cNvSpPr txBox="1"/>
          <p:nvPr/>
        </p:nvSpPr>
        <p:spPr>
          <a:xfrm>
            <a:off x="341890" y="249497"/>
            <a:ext cx="3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Nanoscale</a:t>
            </a:r>
          </a:p>
        </p:txBody>
      </p:sp>
      <p:pic>
        <p:nvPicPr>
          <p:cNvPr id="1026" name="Picture 2" descr="File:Surface area.svg">
            <a:extLst>
              <a:ext uri="{FF2B5EF4-FFF2-40B4-BE49-F238E27FC236}">
                <a16:creationId xmlns:a16="http://schemas.microsoft.com/office/drawing/2014/main" id="{3FE0BE4D-A647-42B0-928B-20DC3932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7" y="572662"/>
            <a:ext cx="9895780" cy="55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9ED09-009A-43E2-BA94-A5B3D7AD8CCF}"/>
              </a:ext>
            </a:extLst>
          </p:cNvPr>
          <p:cNvSpPr txBox="1"/>
          <p:nvPr/>
        </p:nvSpPr>
        <p:spPr>
          <a:xfrm>
            <a:off x="7869069" y="1891942"/>
            <a:ext cx="2853341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At this size, materials begin to exhibit unique properties that affect physical, chemical, and biological behavior</a:t>
            </a:r>
          </a:p>
        </p:txBody>
      </p:sp>
    </p:spTree>
    <p:extLst>
      <p:ext uri="{BB962C8B-B14F-4D97-AF65-F5344CB8AC3E}">
        <p14:creationId xmlns:p14="http://schemas.microsoft.com/office/powerpoint/2010/main" val="26185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2FA6-0BE6-476E-BB80-07A8995D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Biomimicry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558F-AEAF-443D-8125-3F366F8C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78" y="14210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Have you ever noticed how water rolls off a </a:t>
            </a:r>
            <a:r>
              <a:rPr lang="en-US" dirty="0" smtClean="0">
                <a:solidFill>
                  <a:schemeClr val="tx2"/>
                </a:solidFill>
              </a:rPr>
              <a:t>leaf, or how a </a:t>
            </a:r>
            <a:r>
              <a:rPr lang="en-US" dirty="0" smtClean="0">
                <a:solidFill>
                  <a:schemeClr val="tx2"/>
                </a:solidFill>
              </a:rPr>
              <a:t>lily pad </a:t>
            </a:r>
            <a:r>
              <a:rPr lang="en-US" dirty="0">
                <a:solidFill>
                  <a:schemeClr val="tx2"/>
                </a:solidFill>
              </a:rPr>
              <a:t>floats on </a:t>
            </a:r>
            <a:r>
              <a:rPr lang="en-US" dirty="0" smtClean="0">
                <a:solidFill>
                  <a:schemeClr val="tx2"/>
                </a:solidFill>
              </a:rPr>
              <a:t>water? </a:t>
            </a:r>
            <a:r>
              <a:rPr lang="en-US" dirty="0">
                <a:solidFill>
                  <a:schemeClr val="tx2"/>
                </a:solidFill>
              </a:rPr>
              <a:t>These plants parts are said to be </a:t>
            </a: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dirty="0" err="1" smtClean="0">
                <a:solidFill>
                  <a:schemeClr val="tx2"/>
                </a:solidFill>
              </a:rPr>
              <a:t>superhydrophobic</a:t>
            </a:r>
            <a:r>
              <a:rPr lang="en-US" dirty="0" smtClean="0">
                <a:solidFill>
                  <a:schemeClr val="tx2"/>
                </a:solidFill>
              </a:rPr>
              <a:t>” </a:t>
            </a:r>
            <a:r>
              <a:rPr lang="en-US" dirty="0">
                <a:solidFill>
                  <a:schemeClr val="tx2"/>
                </a:solidFill>
              </a:rPr>
              <a:t>and their leaves never get dirty. Why is this?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C5F6BE-3A09-480B-A356-72AB7500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46" y="3357680"/>
            <a:ext cx="4152321" cy="1779566"/>
          </a:xfrm>
          <a:prstGeom prst="rect">
            <a:avLst/>
          </a:prstGeom>
        </p:spPr>
      </p:pic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34F548DB-350D-489A-A2BE-DD2AF4B939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90399" y="2750192"/>
            <a:ext cx="6653658" cy="374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5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1B10-295B-42D3-A459-E77B4D63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What is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the hydrophobic effect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8CDD54-ED87-45E5-A20E-38C623D9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Hydrophobic comes from the word hydro (water) and </a:t>
            </a:r>
            <a:r>
              <a:rPr lang="en-US" dirty="0" err="1">
                <a:solidFill>
                  <a:schemeClr val="tx2"/>
                </a:solidFill>
              </a:rPr>
              <a:t>phobos</a:t>
            </a:r>
            <a:r>
              <a:rPr lang="en-US" dirty="0">
                <a:solidFill>
                  <a:schemeClr val="tx2"/>
                </a:solidFill>
              </a:rPr>
              <a:t> (fear). It can be demonstrated by trying to mix oil and water. </a:t>
            </a:r>
          </a:p>
        </p:txBody>
      </p:sp>
      <p:pic>
        <p:nvPicPr>
          <p:cNvPr id="8" name="Picture 2" descr="http://www.ramehart.com/newsletters/hierarchical_structure.jpg">
            <a:extLst>
              <a:ext uri="{FF2B5EF4-FFF2-40B4-BE49-F238E27FC236}">
                <a16:creationId xmlns:a16="http://schemas.microsoft.com/office/drawing/2014/main" id="{35FA6AC1-EC73-4B3E-8256-BA1A8C64D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2695" r="2305" b="3972"/>
          <a:stretch/>
        </p:blipFill>
        <p:spPr bwMode="auto">
          <a:xfrm>
            <a:off x="5769990" y="2740465"/>
            <a:ext cx="5301941" cy="30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ubs.rsc.org/services/images/RSCpubs.ePlatform.Service.FreeContent.ImageService.svc/ImageService/Articleimage/2017/TA/c6ta07984a/c6ta07984a-f1_hi-res.gif">
            <a:extLst>
              <a:ext uri="{FF2B5EF4-FFF2-40B4-BE49-F238E27FC236}">
                <a16:creationId xmlns:a16="http://schemas.microsoft.com/office/drawing/2014/main" id="{0889E5A3-7D75-47FA-A84A-9FD6C371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0465"/>
            <a:ext cx="4649921" cy="33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1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wettability">
            <a:extLst>
              <a:ext uri="{FF2B5EF4-FFF2-40B4-BE49-F238E27FC236}">
                <a16:creationId xmlns:a16="http://schemas.microsoft.com/office/drawing/2014/main" id="{2F538F7B-4361-45EF-AF3E-22764184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5" y="1711569"/>
            <a:ext cx="10388525" cy="23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B414E-40F2-4E39-8859-4AB30AB6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05" y="341609"/>
            <a:ext cx="5791050" cy="90103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+mn-lt"/>
              </a:rPr>
              <a:t>Superhydrophobic Surfaces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580CC5-9E24-478B-8452-A0C4E0375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7454" y="1164340"/>
            <a:ext cx="7475654" cy="54722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High Contact Angle and Low Roll Off Angle Aids in Cleaning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1DDC75-32BD-4E02-926C-0B1927E814CC}"/>
              </a:ext>
            </a:extLst>
          </p:cNvPr>
          <p:cNvSpPr/>
          <p:nvPr/>
        </p:nvSpPr>
        <p:spPr>
          <a:xfrm>
            <a:off x="5057968" y="6040943"/>
            <a:ext cx="3387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Diagram of water on tilted surface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5FABF9-C070-477F-8A93-81DB41DB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6" y="3867258"/>
            <a:ext cx="4395922" cy="2543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5F046-2196-4ACD-BB46-D9EAE4ED4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519" y="24041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C46A-8C67-42E5-B643-441B1317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9" y="288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Using self-cleaning products, you may be able to avoid stained clothing and dirty cars.</a:t>
            </a:r>
          </a:p>
        </p:txBody>
      </p:sp>
      <p:pic>
        <p:nvPicPr>
          <p:cNvPr id="2050" name="Picture 2" descr="File:Mud low crawl Individual Movement Techniques training.jpg">
            <a:extLst>
              <a:ext uri="{FF2B5EF4-FFF2-40B4-BE49-F238E27FC236}">
                <a16:creationId xmlns:a16="http://schemas.microsoft.com/office/drawing/2014/main" id="{6574BCEA-1BF3-4FA5-88B6-2E61C88A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681163"/>
            <a:ext cx="5754197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Muddy Toyota RAV4.jpg">
            <a:extLst>
              <a:ext uri="{FF2B5EF4-FFF2-40B4-BE49-F238E27FC236}">
                <a16:creationId xmlns:a16="http://schemas.microsoft.com/office/drawing/2014/main" id="{035C936E-442E-4719-8F1C-DCDE7A4C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82" y="3535192"/>
            <a:ext cx="5416106" cy="34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7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D6C4-BC5D-4732-BC19-0209396F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5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Ultra Ever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Dry (Video)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id="{6BAFF629-E968-4C06-9495-DC05B3BFC333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0706" y="1340069"/>
            <a:ext cx="9187411" cy="51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C53C76-004F-45C9-9AC2-BF923979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6" y="842163"/>
            <a:ext cx="6318649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Your Challenge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206DC5-42C8-430C-9214-56C8B8B72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5" y="2163164"/>
            <a:ext cx="4650524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You are a part of a team of </a:t>
            </a:r>
            <a:r>
              <a:rPr lang="en-US" dirty="0" smtClean="0">
                <a:solidFill>
                  <a:schemeClr val="tx2"/>
                </a:solidFill>
              </a:rPr>
              <a:t>materials engineers </a:t>
            </a:r>
            <a:r>
              <a:rPr lang="en-US" dirty="0">
                <a:solidFill>
                  <a:schemeClr val="tx2"/>
                </a:solidFill>
              </a:rPr>
              <a:t>at a company that specializes in waterproofing materials.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Your team </a:t>
            </a:r>
            <a:r>
              <a:rPr lang="en-US" dirty="0">
                <a:solidFill>
                  <a:schemeClr val="tx2"/>
                </a:solidFill>
              </a:rPr>
              <a:t>has been </a:t>
            </a:r>
            <a:r>
              <a:rPr lang="en-US" dirty="0" smtClean="0">
                <a:solidFill>
                  <a:schemeClr val="tx2"/>
                </a:solidFill>
              </a:rPr>
              <a:t>asked </a:t>
            </a:r>
            <a:r>
              <a:rPr lang="en-US" dirty="0">
                <a:solidFill>
                  <a:schemeClr val="tx2"/>
                </a:solidFill>
              </a:rPr>
              <a:t>to create a product that can make any surface dirt and stain </a:t>
            </a:r>
            <a:r>
              <a:rPr lang="en-US" dirty="0" smtClean="0">
                <a:solidFill>
                  <a:schemeClr val="tx2"/>
                </a:solidFill>
              </a:rPr>
              <a:t>resistant.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Image result for car">
            <a:extLst>
              <a:ext uri="{FF2B5EF4-FFF2-40B4-BE49-F238E27FC236}">
                <a16:creationId xmlns:a16="http://schemas.microsoft.com/office/drawing/2014/main" id="{8B6D88AB-C41A-47BF-B7E8-00594A20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44" y="443820"/>
            <a:ext cx="3205839" cy="196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nstruction">
            <a:extLst>
              <a:ext uri="{FF2B5EF4-FFF2-40B4-BE49-F238E27FC236}">
                <a16:creationId xmlns:a16="http://schemas.microsoft.com/office/drawing/2014/main" id="{20667A3E-DA77-4910-BF84-05720F31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13" y="3679084"/>
            <a:ext cx="1807158" cy="12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6" name="Picture 8" descr="Image result for clothing">
            <a:extLst>
              <a:ext uri="{FF2B5EF4-FFF2-40B4-BE49-F238E27FC236}">
                <a16:creationId xmlns:a16="http://schemas.microsoft.com/office/drawing/2014/main" id="{BCFC956B-0697-434D-B4D4-2F0F2CE3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128" y="4885361"/>
            <a:ext cx="1880563" cy="18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7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5989</TotalTime>
  <Words>569</Words>
  <Application>Microsoft Office PowerPoint</Application>
  <PresentationFormat>Widescreen</PresentationFormat>
  <Paragraphs>82</Paragraphs>
  <Slides>15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Engineering Self-Cleaning Hydrophobic Surfaces</vt:lpstr>
      <vt:lpstr>PowerPoint Presentation</vt:lpstr>
      <vt:lpstr>PowerPoint Presentation</vt:lpstr>
      <vt:lpstr>Biomimicry</vt:lpstr>
      <vt:lpstr>What is the hydrophobic effect?</vt:lpstr>
      <vt:lpstr>Superhydrophobic Surfaces</vt:lpstr>
      <vt:lpstr>Using self-cleaning products, you may be able to avoid stained clothing and dirty cars.</vt:lpstr>
      <vt:lpstr>Ultra Ever Dry (Video)</vt:lpstr>
      <vt:lpstr>Your Challenge</vt:lpstr>
      <vt:lpstr>Make Observations – Define your Problem  Choose Materials</vt:lpstr>
      <vt:lpstr>Plan &amp; Design</vt:lpstr>
      <vt:lpstr>Create/Modify</vt:lpstr>
      <vt:lpstr>Investigate and Test</vt:lpstr>
      <vt:lpstr>Testing Self Cleaning Ability</vt:lpstr>
      <vt:lpstr>Reflections/Improvements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Cleaning Hydrophobic Surfaces</dc:title>
  <dc:creator>Dunn, Krystle</dc:creator>
  <cp:lastModifiedBy>Zain Iqbal</cp:lastModifiedBy>
  <cp:revision>43</cp:revision>
  <dcterms:created xsi:type="dcterms:W3CDTF">2018-10-03T00:51:04Z</dcterms:created>
  <dcterms:modified xsi:type="dcterms:W3CDTF">2019-08-29T18:41:21Z</dcterms:modified>
</cp:coreProperties>
</file>