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0"/>
  </p:notesMasterIdLst>
  <p:sldIdLst>
    <p:sldId id="256" r:id="rId2"/>
    <p:sldId id="265" r:id="rId3"/>
    <p:sldId id="266" r:id="rId4"/>
    <p:sldId id="267" r:id="rId5"/>
    <p:sldId id="268" r:id="rId6"/>
    <p:sldId id="276" r:id="rId7"/>
    <p:sldId id="277" r:id="rId8"/>
    <p:sldId id="278" r:id="rId9"/>
    <p:sldId id="279" r:id="rId10"/>
    <p:sldId id="280" r:id="rId11"/>
    <p:sldId id="281" r:id="rId12"/>
    <p:sldId id="310" r:id="rId13"/>
    <p:sldId id="284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9" r:id="rId2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Open Sans" panose="020B080603050402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11bf159f5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g111bf159f5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0" name="Google Shape;150;g111bf159f55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1bf159f5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g111bf159f5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0" name="Google Shape;160;g111bf159f55_0_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8" name="Google Shape;17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11bf159f55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g111bf159f55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8" name="Google Shape;208;g111bf159f55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3" name="Google Shape;2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2" name="Google Shape;23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7a7a000f1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7a7a000f1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10807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5" name="Google Shape;26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1" name="Google Shape;27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117429d95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1117429d95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g1117429d95e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117429d95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g1117429d95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4" name="Google Shape;284;g1117429d95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9" name="Google Shape;28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4" name="Google Shape;29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0" name="Google Shape;30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7a7a000f1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7a7a000f1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3879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7a7a000f1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7a7a000f1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0879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7a7a000f1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7a7a000f1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49552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11bf159f5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g111bf159f5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1" name="Google Shape;121;g111bf159f5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11bf159f5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g111bf159f5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111bf159f55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11bf159f5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111bf159f5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g111bf159f55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11bf159f55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" name="Google Shape;141;g111bf159f5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://dontchangethislink.peardeckmagic.zone/?eyJ0eXBlIjoiZ29vZ2xlLXNsaWRlcy1hZGRvbi1yZXNwb25zZS1mb290ZXIiLCJsYXN0RWRpdGVkQnkiOiIxMTA5ODc4MzA2NzY5NjA5NzI2MTEiLCJwcmVzZW50YXRpb25JZCI6IjE1dkNibndIQXlEVG1ublhyM01NNzJIalpMV055bm15ZGNnZXFoaWZ1Y2N3IiwiY29udGVudElkIjoiY3VzdG9tLXJlc3BvbnNlLWZyZWVoYW5kRHJhd2luZyIsInNsaWRlSWQiOiJnNTNiYjk5NTc4M18wXzI0IiwiY29udGVudEluc3RhbmNlSWQiOiIxNXZDYm53SEF5RFRtbm5YcjNNTTcySGpaTFdOeW5teWRjZ2VxaGlmdWNjdy83ZGMwNDA3YS04ZTE1LTRmZTgtYTU4OS1jOWVlZjJhNDk2NTQifQ==pearId=magic-pear-metadata-identifier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8TEuuT0qm5XGOMVfCMgcQHld2AuydSqfdmAjyGDsIkQ/edit?usp=sharing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8TEuuT0qm5XGOMVfCMgcQHld2AuydSqfdmAjyGDsIkQ/edit?usp=sharin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docs.google.com/spreadsheets/d/1OdMXECLDcIwXSpi93mtO5wUp7l-xfZYD/edit#gid=1651707468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91BA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 amt="37000"/>
          </a:blip>
          <a:srcRect t="4925" b="-5448"/>
          <a:stretch/>
        </p:blipFill>
        <p:spPr>
          <a:xfrm>
            <a:off x="-46375" y="0"/>
            <a:ext cx="9190377" cy="5438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536" y="4663675"/>
            <a:ext cx="8822928" cy="40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463" y="2670200"/>
            <a:ext cx="8175075" cy="81397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862625" y="2877750"/>
            <a:ext cx="7417800" cy="3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Much More Than Pretty Colors</a:t>
            </a:r>
            <a:endParaRPr sz="1600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E663C6-C255-3C98-8A36-A1358CD2B4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508" y="1433930"/>
            <a:ext cx="8546609" cy="10393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11bf159f55_0_26"/>
          <p:cNvSpPr txBox="1"/>
          <p:nvPr/>
        </p:nvSpPr>
        <p:spPr>
          <a:xfrm>
            <a:off x="314176" y="615208"/>
            <a:ext cx="4170418" cy="107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 Math"/>
              </a:rPr>
              <a:t>Food dyes absorb and transmit a certain color </a:t>
            </a:r>
            <a:endParaRPr sz="24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Arial"/>
            </a:endParaRPr>
          </a:p>
        </p:txBody>
      </p:sp>
      <p:sp>
        <p:nvSpPr>
          <p:cNvPr id="153" name="Google Shape;153;g111bf159f55_0_26"/>
          <p:cNvSpPr txBox="1"/>
          <p:nvPr/>
        </p:nvSpPr>
        <p:spPr>
          <a:xfrm>
            <a:off x="3137498" y="1940550"/>
            <a:ext cx="24387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1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 Math"/>
              </a:rPr>
              <a:t>How much?</a:t>
            </a:r>
            <a:endParaRPr sz="2900" b="1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Cambria Math"/>
            </a:endParaRPr>
          </a:p>
        </p:txBody>
      </p:sp>
      <p:pic>
        <p:nvPicPr>
          <p:cNvPr id="154" name="Google Shape;154;g111bf159f55_0_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6240" y="2824871"/>
            <a:ext cx="1869421" cy="147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111bf159f55_0_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61939" y="473694"/>
            <a:ext cx="2438701" cy="158845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111bf159f55_0_26"/>
          <p:cNvSpPr txBox="1"/>
          <p:nvPr/>
        </p:nvSpPr>
        <p:spPr>
          <a:xfrm>
            <a:off x="4356848" y="3146417"/>
            <a:ext cx="436043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Absorbance and </a:t>
            </a:r>
            <a:r>
              <a:rPr lang="en-US" sz="2400" b="0" i="0" u="none" strike="noStrike" cap="none" dirty="0">
                <a:solidFill>
                  <a:srgbClr val="00B0F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concentration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are related</a:t>
            </a:r>
            <a:endParaRPr sz="2400" dirty="0"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11bf159f55_0_20"/>
          <p:cNvSpPr txBox="1"/>
          <p:nvPr/>
        </p:nvSpPr>
        <p:spPr>
          <a:xfrm>
            <a:off x="1152931" y="1881095"/>
            <a:ext cx="6838138" cy="1381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 Math"/>
              </a:rPr>
              <a:t>Engineers use this relationship in quality control laboratories for food and pharmaceutical industries.</a:t>
            </a:r>
            <a:endParaRPr sz="2400" dirty="0"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7;p5">
            <a:extLst>
              <a:ext uri="{FF2B5EF4-FFF2-40B4-BE49-F238E27FC236}">
                <a16:creationId xmlns:a16="http://schemas.microsoft.com/office/drawing/2014/main" id="{6C4DAA43-BFD8-E702-9DC4-6922F9AE4B9E}"/>
              </a:ext>
            </a:extLst>
          </p:cNvPr>
          <p:cNvSpPr txBox="1"/>
          <p:nvPr/>
        </p:nvSpPr>
        <p:spPr>
          <a:xfrm>
            <a:off x="229043" y="1011936"/>
            <a:ext cx="8685900" cy="169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Lab Connection: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Measuring the absorbance of solutions with various concentrations of food dye and measure the concentration of a Gatorade sample.</a:t>
            </a:r>
            <a:endParaRPr sz="2400" b="0" i="0" u="none" strike="noStrike" cap="none" dirty="0">
              <a:solidFill>
                <a:schemeClr val="dk1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Arial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68;p5">
            <a:extLst>
              <a:ext uri="{FF2B5EF4-FFF2-40B4-BE49-F238E27FC236}">
                <a16:creationId xmlns:a16="http://schemas.microsoft.com/office/drawing/2014/main" id="{ACFE0079-531D-1DED-9E40-03354CBEDD19}"/>
              </a:ext>
            </a:extLst>
          </p:cNvPr>
          <p:cNvSpPr txBox="1"/>
          <p:nvPr/>
        </p:nvSpPr>
        <p:spPr>
          <a:xfrm>
            <a:off x="229043" y="2904699"/>
            <a:ext cx="8525400" cy="1197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Engineering</a:t>
            </a:r>
            <a:r>
              <a:rPr lang="en-US" sz="2400" b="0" i="0" u="none" strike="noStrike" cap="none" dirty="0">
                <a:solidFill>
                  <a:srgbClr val="FF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:</a:t>
            </a:r>
            <a:r>
              <a:rPr lang="en-US" sz="2400" b="0" i="0" u="none" strike="noStrike" cap="none" dirty="0">
                <a:solidFill>
                  <a:srgbClr val="595959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To design/construct a spectrophotometer/measuring instrument/analyzers</a:t>
            </a:r>
            <a:endParaRPr sz="2400" b="0" i="0" u="none" strike="noStrike" cap="none" dirty="0">
              <a:solidFill>
                <a:schemeClr val="dk1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3F22FF-78B9-8C0C-D2A8-137BA824F1D5}"/>
              </a:ext>
            </a:extLst>
          </p:cNvPr>
          <p:cNvSpPr txBox="1"/>
          <p:nvPr/>
        </p:nvSpPr>
        <p:spPr>
          <a:xfrm>
            <a:off x="0" y="541784"/>
            <a:ext cx="8991598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4C97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Today’s Activity</a:t>
            </a:r>
          </a:p>
        </p:txBody>
      </p:sp>
    </p:spTree>
    <p:extLst>
      <p:ext uri="{BB962C8B-B14F-4D97-AF65-F5344CB8AC3E}">
        <p14:creationId xmlns:p14="http://schemas.microsoft.com/office/powerpoint/2010/main" val="713589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 txBox="1"/>
          <p:nvPr/>
        </p:nvSpPr>
        <p:spPr>
          <a:xfrm>
            <a:off x="618565" y="421546"/>
            <a:ext cx="7330619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Teacher Demonstration - Absorbance</a:t>
            </a:r>
            <a:endParaRPr sz="30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1D0BAC-D820-C13D-3CB6-E318F7E7A2E8}"/>
              </a:ext>
            </a:extLst>
          </p:cNvPr>
          <p:cNvSpPr txBox="1"/>
          <p:nvPr/>
        </p:nvSpPr>
        <p:spPr>
          <a:xfrm>
            <a:off x="148767" y="1257960"/>
            <a:ext cx="82702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</a:rPr>
              <a:t>F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ood dyes have molecules that absorb some wavelengths of light and let others pass through.</a:t>
            </a:r>
          </a:p>
          <a:p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Absorption is caused by bringing an electron in a molecule, atom, or ion to a higher energy level. </a:t>
            </a:r>
            <a:endParaRPr lang="en-US" dirty="0"/>
          </a:p>
        </p:txBody>
      </p:sp>
      <p:pic>
        <p:nvPicPr>
          <p:cNvPr id="1026" name="Picture 2" descr="42,262 Food Dye Stock Photos, Pictures &amp; Royalty-Free Images - iStock">
            <a:extLst>
              <a:ext uri="{FF2B5EF4-FFF2-40B4-BE49-F238E27FC236}">
                <a16:creationId xmlns:a16="http://schemas.microsoft.com/office/drawing/2014/main" id="{21841AD9-EC6F-2B33-35D0-867DFEE1FE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01"/>
          <a:stretch/>
        </p:blipFill>
        <p:spPr bwMode="auto">
          <a:xfrm>
            <a:off x="1657350" y="1996624"/>
            <a:ext cx="5829300" cy="251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2958514"/>
            <a:ext cx="4419600" cy="15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3">
            <a:hlinkClick r:id="rId4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3"/>
          <p:cNvSpPr txBox="1"/>
          <p:nvPr/>
        </p:nvSpPr>
        <p:spPr>
          <a:xfrm>
            <a:off x="921233" y="2786314"/>
            <a:ext cx="2950800" cy="3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y=mx + b</a:t>
            </a:r>
            <a:endParaRPr sz="18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b= 0= y intercept is zero</a:t>
            </a:r>
            <a:endParaRPr sz="18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Arial"/>
            </a:endParaRPr>
          </a:p>
        </p:txBody>
      </p:sp>
      <p:pic>
        <p:nvPicPr>
          <p:cNvPr id="195" name="Google Shape;19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41050" y="301881"/>
            <a:ext cx="3250774" cy="270257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3"/>
          <p:cNvSpPr txBox="1"/>
          <p:nvPr/>
        </p:nvSpPr>
        <p:spPr>
          <a:xfrm>
            <a:off x="921233" y="3879768"/>
            <a:ext cx="2950800" cy="3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y= </a:t>
            </a:r>
            <a:r>
              <a:rPr lang="en-US" sz="1800" b="0" i="0" u="none" strike="noStrike" cap="none" dirty="0" err="1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abc</a:t>
            </a:r>
            <a:endParaRPr sz="18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Arial"/>
            </a:endParaRPr>
          </a:p>
        </p:txBody>
      </p:sp>
      <p:pic>
        <p:nvPicPr>
          <p:cNvPr id="197" name="Google Shape;19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746" y="288956"/>
            <a:ext cx="2599354" cy="136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48746" y="1651970"/>
            <a:ext cx="2599354" cy="1021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4"/>
          <p:cNvSpPr txBox="1"/>
          <p:nvPr/>
        </p:nvSpPr>
        <p:spPr>
          <a:xfrm>
            <a:off x="353568" y="2943752"/>
            <a:ext cx="8078900" cy="1707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0E8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Spectroscopy is the study of the interaction of light and matter as a function of wavelength. </a:t>
            </a:r>
            <a:endParaRPr sz="2000" b="0" i="0" u="none" strike="noStrike" cap="none" dirty="0"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F2F0E8"/>
              </a:buClr>
              <a:buSzPts val="2400"/>
              <a:buFont typeface="Arial" panose="020B0604020202020204" pitchFamily="34" charset="0"/>
              <a:buChar char="•"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rgbClr val="F2F0E8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Engineers and scientists use spectroscopy as a tool to analyze the interaction between light and matter.</a:t>
            </a:r>
            <a:endParaRPr sz="2000" b="0" i="0" u="none" strike="noStrike" cap="none" dirty="0"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Arial"/>
            </a:endParaRPr>
          </a:p>
        </p:txBody>
      </p:sp>
      <p:pic>
        <p:nvPicPr>
          <p:cNvPr id="204" name="Google Shape;204;p14" descr="Timeli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2369" y="257612"/>
            <a:ext cx="5359261" cy="2577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11bf159f55_0_48"/>
          <p:cNvSpPr txBox="1"/>
          <p:nvPr/>
        </p:nvSpPr>
        <p:spPr>
          <a:xfrm>
            <a:off x="808212" y="1667775"/>
            <a:ext cx="6875088" cy="19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Lato"/>
              </a:rPr>
              <a:t>Unknown Sample - Gatorade</a:t>
            </a:r>
            <a:endParaRPr sz="29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endParaRPr sz="29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La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lang="en-US" sz="29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Lato"/>
              </a:rPr>
              <a:t>Known Sample - Stock solution with blue food color</a:t>
            </a:r>
            <a:endParaRPr sz="29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6"/>
          <p:cNvSpPr txBox="1"/>
          <p:nvPr/>
        </p:nvSpPr>
        <p:spPr>
          <a:xfrm>
            <a:off x="1612415" y="1834212"/>
            <a:ext cx="5716745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What is the unit of concentration of a solution?</a:t>
            </a:r>
            <a:endParaRPr sz="14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		Molarity (M)</a:t>
            </a:r>
            <a:endParaRPr sz="14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Arial"/>
            </a:endParaRPr>
          </a:p>
        </p:txBody>
      </p:sp>
      <p:pic>
        <p:nvPicPr>
          <p:cNvPr id="216" name="Google Shape;21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5654" y="2943597"/>
            <a:ext cx="2153521" cy="1619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2172" y="488771"/>
            <a:ext cx="2709426" cy="1764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7"/>
          <p:cNvSpPr txBox="1"/>
          <p:nvPr/>
        </p:nvSpPr>
        <p:spPr>
          <a:xfrm>
            <a:off x="137759" y="1842865"/>
            <a:ext cx="423916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Write the dilution formula</a:t>
            </a:r>
            <a:endParaRPr sz="24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Arial"/>
            </a:endParaRPr>
          </a:p>
        </p:txBody>
      </p:sp>
      <p:sp>
        <p:nvSpPr>
          <p:cNvPr id="223" name="Google Shape;223;p17"/>
          <p:cNvSpPr txBox="1"/>
          <p:nvPr/>
        </p:nvSpPr>
        <p:spPr>
          <a:xfrm>
            <a:off x="1187528" y="2460226"/>
            <a:ext cx="225070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M</a:t>
            </a:r>
            <a:r>
              <a:rPr lang="en-US" sz="2800" b="0" i="0" u="none" strike="noStrike" cap="none" baseline="-25000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1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V</a:t>
            </a:r>
            <a:r>
              <a:rPr lang="en-US" sz="2800" b="0" i="0" u="none" strike="noStrike" cap="none" baseline="-25000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1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=M</a:t>
            </a:r>
            <a:r>
              <a:rPr lang="en-US" sz="2800" b="0" i="0" u="none" strike="noStrike" cap="none" baseline="-25000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2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V</a:t>
            </a:r>
            <a:r>
              <a:rPr lang="en-US" sz="2800" b="0" i="0" u="none" strike="noStrike" cap="none" baseline="-25000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2</a:t>
            </a:r>
            <a:endParaRPr sz="14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Arial"/>
            </a:endParaRPr>
          </a:p>
        </p:txBody>
      </p:sp>
      <p:pic>
        <p:nvPicPr>
          <p:cNvPr id="224" name="Google Shape;22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76928" y="813516"/>
            <a:ext cx="4387978" cy="2981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"/>
          <p:cNvSpPr txBox="1"/>
          <p:nvPr/>
        </p:nvSpPr>
        <p:spPr>
          <a:xfrm>
            <a:off x="1629014" y="947804"/>
            <a:ext cx="4820553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M</a:t>
            </a:r>
            <a:r>
              <a:rPr lang="en-US" sz="2400" b="0" i="0" u="none" strike="noStrike" cap="none" baseline="-25000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1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= 6 x 10</a:t>
            </a:r>
            <a:r>
              <a:rPr lang="en-US" sz="2400" b="0" i="0" u="none" strike="noStrike" cap="none" baseline="30000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-6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(for all)</a:t>
            </a:r>
            <a:endParaRPr sz="24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Cambria"/>
            </a:endParaRPr>
          </a:p>
          <a:p>
            <a:pPr marL="22860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V</a:t>
            </a:r>
            <a:r>
              <a:rPr lang="en-US" sz="2400" b="0" i="0" u="none" strike="noStrike" cap="none" baseline="-25000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2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 = 10 ml (for all)</a:t>
            </a:r>
            <a:endParaRPr sz="24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Cambria"/>
            </a:endParaRPr>
          </a:p>
          <a:p>
            <a:pPr marL="22860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V</a:t>
            </a:r>
            <a:r>
              <a:rPr lang="en-US" sz="2400" b="0" i="0" u="none" strike="noStrike" cap="none" baseline="-25000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1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 from the data table</a:t>
            </a:r>
            <a:endParaRPr sz="24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Cambria"/>
            </a:endParaRPr>
          </a:p>
          <a:p>
            <a:pPr marL="22860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Substitute and calculate M</a:t>
            </a:r>
            <a:r>
              <a:rPr lang="en-US" sz="2400" b="0" i="0" u="none" strike="noStrike" cap="none" baseline="-25000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2</a:t>
            </a:r>
            <a:endParaRPr sz="24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Cambria"/>
            </a:endParaRPr>
          </a:p>
          <a:p>
            <a:pPr marL="22860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M</a:t>
            </a:r>
            <a:r>
              <a:rPr lang="en-US" sz="2400" b="0" i="0" u="none" strike="noStrike" cap="none" baseline="-25000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1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V</a:t>
            </a:r>
            <a:r>
              <a:rPr lang="en-US" sz="2400" b="0" i="0" u="none" strike="noStrike" cap="none" baseline="-25000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1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=M</a:t>
            </a:r>
            <a:r>
              <a:rPr lang="en-US" sz="2400" b="0" i="0" u="none" strike="noStrike" cap="none" baseline="-25000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2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V</a:t>
            </a:r>
            <a:r>
              <a:rPr lang="en-US" sz="2400" b="0" i="0" u="none" strike="noStrike" cap="none" baseline="-25000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2</a:t>
            </a:r>
            <a:endParaRPr sz="2400" b="0" i="0" u="none" strike="noStrike" cap="none" baseline="-25000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Cambria"/>
            </a:endParaRPr>
          </a:p>
          <a:p>
            <a:pPr marL="22860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6 x 10</a:t>
            </a:r>
            <a:r>
              <a:rPr lang="en-US" sz="2400" b="0" i="0" u="none" strike="noStrike" cap="none" baseline="30000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-6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 x 2 = M</a:t>
            </a:r>
            <a:r>
              <a:rPr lang="en-US" sz="2400" b="0" i="0" u="none" strike="noStrike" cap="none" baseline="-25000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2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 x 10 </a:t>
            </a:r>
            <a:endParaRPr sz="24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Cambri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M</a:t>
            </a:r>
            <a:r>
              <a:rPr lang="en-US" sz="2400" b="0" i="0" u="none" strike="noStrike" cap="none" baseline="-25000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2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 = (6 x 10</a:t>
            </a:r>
            <a:r>
              <a:rPr lang="en-US" sz="2400" b="0" i="0" u="none" strike="noStrike" cap="none" baseline="30000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-6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 x 2)/10</a:t>
            </a:r>
            <a:endParaRPr sz="24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Cambr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/>
        </p:nvSpPr>
        <p:spPr>
          <a:xfrm>
            <a:off x="4048653" y="2492550"/>
            <a:ext cx="1040700" cy="35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#f8a81b</a:t>
            </a:r>
            <a:endParaRPr sz="11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" name="Google Shape;98;p6">
            <a:extLst>
              <a:ext uri="{FF2B5EF4-FFF2-40B4-BE49-F238E27FC236}">
                <a16:creationId xmlns:a16="http://schemas.microsoft.com/office/drawing/2014/main" id="{DCB717D5-B01D-0D7D-42AB-B3F4887AE62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7188" y="792432"/>
            <a:ext cx="4262318" cy="3558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566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4" name="Google Shape;234;p20"/>
          <p:cNvGraphicFramePr/>
          <p:nvPr>
            <p:extLst>
              <p:ext uri="{D42A27DB-BD31-4B8C-83A1-F6EECF244321}">
                <p14:modId xmlns:p14="http://schemas.microsoft.com/office/powerpoint/2010/main" val="2403767235"/>
              </p:ext>
            </p:extLst>
          </p:nvPr>
        </p:nvGraphicFramePr>
        <p:xfrm>
          <a:off x="152403" y="1382311"/>
          <a:ext cx="8839197" cy="3108720"/>
        </p:xfrm>
        <a:graphic>
          <a:graphicData uri="http://schemas.openxmlformats.org/drawingml/2006/table">
            <a:tbl>
              <a:tblPr firstRow="1" firstCol="1" bandRow="1">
                <a:gradFill>
                  <a:gsLst>
                    <a:gs pos="0">
                      <a:srgbClr val="9BE9FF"/>
                    </a:gs>
                    <a:gs pos="35000">
                      <a:srgbClr val="B8F1FF"/>
                    </a:gs>
                    <a:gs pos="100000">
                      <a:srgbClr val="E2FBFF"/>
                    </a:gs>
                  </a:gsLst>
                  <a:lin ang="16200000" scaled="0"/>
                </a:gradFill>
              </a:tblPr>
              <a:tblGrid>
                <a:gridCol w="1299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7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0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393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366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Test tube #</a:t>
                      </a:r>
                      <a:endParaRPr sz="1600" u="none" strike="noStrike" cap="none" dirty="0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Volume of the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stock solution (ml) V1</a:t>
                      </a:r>
                      <a:endParaRPr sz="1600" u="none" strike="noStrike" cap="none" dirty="0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Volume of water (ml)</a:t>
                      </a:r>
                      <a:endParaRPr sz="1600" u="none" strike="noStrike" cap="none" dirty="0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Concentration of diluted sample (M)</a:t>
                      </a:r>
                      <a:endParaRPr sz="1600" u="none" strike="noStrike" cap="none" dirty="0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M</a:t>
                      </a:r>
                      <a:r>
                        <a:rPr lang="en-US" sz="1600" u="none" strike="noStrike" cap="none" baseline="-25000" dirty="0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1</a:t>
                      </a:r>
                      <a:r>
                        <a:rPr lang="en-US" sz="1600" u="none" strike="noStrike" cap="none" dirty="0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V</a:t>
                      </a:r>
                      <a:r>
                        <a:rPr lang="en-US" sz="1600" u="none" strike="noStrike" cap="none" baseline="-25000" dirty="0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1</a:t>
                      </a:r>
                      <a:r>
                        <a:rPr lang="en-US" sz="1600" u="none" strike="noStrike" cap="none" dirty="0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=M</a:t>
                      </a:r>
                      <a:r>
                        <a:rPr lang="en-US" sz="1600" u="none" strike="noStrike" cap="none" baseline="-25000" dirty="0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2</a:t>
                      </a:r>
                      <a:r>
                        <a:rPr lang="en-US" sz="1600" u="none" strike="noStrike" cap="none" dirty="0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V</a:t>
                      </a:r>
                      <a:r>
                        <a:rPr lang="en-US" sz="1600" u="none" strike="noStrike" cap="none" baseline="-25000" dirty="0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2</a:t>
                      </a:r>
                      <a:endParaRPr sz="1600" u="none" strike="noStrike" cap="none" baseline="-25000" dirty="0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1 Blank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0</a:t>
                      </a:r>
                      <a:endParaRPr sz="2000" u="none" strike="noStrike" cap="none" dirty="0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10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0</a:t>
                      </a:r>
                      <a:endParaRPr sz="2000" u="none" strike="noStrike" cap="none" dirty="0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2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2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8</a:t>
                      </a:r>
                      <a:endParaRPr sz="2000" u="none" strike="noStrike" cap="none" dirty="0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  <a:sym typeface="Cambria Math"/>
                        </a:rPr>
                        <a:t>1.2 x 10 -6</a:t>
                      </a:r>
                      <a:endParaRPr sz="2000" u="none" strike="noStrike" cap="none" dirty="0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</a:endParaRPr>
                    </a:p>
                  </a:txBody>
                  <a:tcPr marL="68575" marR="68575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0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3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4</a:t>
                      </a:r>
                      <a:endParaRPr sz="2000" u="none" strike="noStrike" cap="none" dirty="0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6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  <a:sym typeface="Cambria Math"/>
                        </a:rPr>
                        <a:t>2.4 x 10-6</a:t>
                      </a:r>
                      <a:endParaRPr sz="2000" u="none" strike="noStrike" cap="none" dirty="0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</a:endParaRPr>
                    </a:p>
                  </a:txBody>
                  <a:tcPr marL="68575" marR="68575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0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4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6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4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  <a:sym typeface="Cambria Math"/>
                        </a:rPr>
                        <a:t>3.6 x 10-6</a:t>
                      </a:r>
                      <a:endParaRPr sz="2000" u="none" strike="noStrike" cap="none" dirty="0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</a:endParaRPr>
                    </a:p>
                  </a:txBody>
                  <a:tcPr marL="68575" marR="68575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0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5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8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2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Times New Roman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  <a:sym typeface="Cambria Math"/>
                        </a:rPr>
                        <a:t>4.8 x 10 -6</a:t>
                      </a:r>
                      <a:endParaRPr sz="2000" u="none" strike="noStrike" cap="none" dirty="0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</a:endParaRPr>
                    </a:p>
                  </a:txBody>
                  <a:tcPr marL="68575" marR="68575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35" name="Google Shape;235;p20"/>
          <p:cNvSpPr txBox="1"/>
          <p:nvPr/>
        </p:nvSpPr>
        <p:spPr>
          <a:xfrm>
            <a:off x="3342724" y="89465"/>
            <a:ext cx="266138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sng" strike="noStrike" cap="none" dirty="0">
                <a:solidFill>
                  <a:schemeClr val="hlink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  <a:hlinkClick r:id="rId3"/>
              </a:rPr>
              <a:t>Data Table</a:t>
            </a:r>
            <a:endParaRPr sz="32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Arial"/>
            </a:endParaRPr>
          </a:p>
        </p:txBody>
      </p:sp>
      <p:sp>
        <p:nvSpPr>
          <p:cNvPr id="236" name="Google Shape;236;p20"/>
          <p:cNvSpPr txBox="1"/>
          <p:nvPr/>
        </p:nvSpPr>
        <p:spPr>
          <a:xfrm>
            <a:off x="395475" y="674465"/>
            <a:ext cx="808299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M</a:t>
            </a:r>
            <a:r>
              <a:rPr lang="en-US" sz="2000" b="0" i="0" u="none" strike="noStrike" cap="none" baseline="-25000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1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= 6 x 10</a:t>
            </a:r>
            <a:r>
              <a:rPr lang="en-US" sz="2000" b="0" i="0" u="none" strike="noStrike" cap="none" baseline="30000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-6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(for all)   V2 = 10 ml (for all)</a:t>
            </a:r>
            <a:endParaRPr sz="20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V</a:t>
            </a:r>
            <a:r>
              <a:rPr lang="en-US" sz="2000" b="0" i="0" u="none" strike="noStrike" cap="none" baseline="-25000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1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 (from the data table) Substitute and calculate M</a:t>
            </a:r>
            <a:r>
              <a:rPr lang="en-US" sz="2000" b="0" i="0" u="none" strike="noStrike" cap="none" baseline="-25000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2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 </a:t>
            </a:r>
            <a:endParaRPr sz="20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2"/>
          <p:cNvSpPr txBox="1"/>
          <p:nvPr/>
        </p:nvSpPr>
        <p:spPr>
          <a:xfrm>
            <a:off x="306766" y="538875"/>
            <a:ext cx="4436315" cy="13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0E8"/>
              </a:buClr>
              <a:buSzPts val="2400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Construct a spectrophotometer with the given popsicle sticks.</a:t>
            </a: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0E8"/>
              </a:buClr>
              <a:buSzPts val="2400"/>
            </a:pPr>
            <a:endParaRPr lang="en-US" sz="2400" dirty="0">
              <a:solidFill>
                <a:schemeClr val="dk1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0E8"/>
              </a:buClr>
              <a:buSzPts val="2400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Make a sample holder that holds the sample, the detector and light source at an appropriate distance.</a:t>
            </a:r>
            <a:endParaRPr sz="14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Arial"/>
            </a:endParaRPr>
          </a:p>
        </p:txBody>
      </p:sp>
      <p:pic>
        <p:nvPicPr>
          <p:cNvPr id="268" name="Google Shape;268;p22"/>
          <p:cNvPicPr preferRelativeResize="0"/>
          <p:nvPr/>
        </p:nvPicPr>
        <p:blipFill rotWithShape="1">
          <a:blip r:embed="rId3">
            <a:alphaModFix/>
          </a:blip>
          <a:srcRect t="7587" r="1" b="7277"/>
          <a:stretch/>
        </p:blipFill>
        <p:spPr>
          <a:xfrm>
            <a:off x="4856301" y="911227"/>
            <a:ext cx="4287699" cy="4232273"/>
          </a:xfrm>
          <a:custGeom>
            <a:avLst/>
            <a:gdLst/>
            <a:ahLst/>
            <a:cxnLst/>
            <a:rect l="l" t="t" r="r" b="b"/>
            <a:pathLst>
              <a:path w="5716932" h="5643030" extrusionOk="0">
                <a:moveTo>
                  <a:pt x="3371933" y="0"/>
                </a:moveTo>
                <a:cubicBezTo>
                  <a:pt x="4186675" y="0"/>
                  <a:pt x="4933927" y="288960"/>
                  <a:pt x="5516795" y="769986"/>
                </a:cubicBezTo>
                <a:lnTo>
                  <a:pt x="5716932" y="951882"/>
                </a:lnTo>
                <a:lnTo>
                  <a:pt x="5716932" y="5643030"/>
                </a:lnTo>
                <a:lnTo>
                  <a:pt x="884716" y="5643030"/>
                </a:lnTo>
                <a:lnTo>
                  <a:pt x="769986" y="5516796"/>
                </a:lnTo>
                <a:cubicBezTo>
                  <a:pt x="288960" y="4933927"/>
                  <a:pt x="0" y="4186675"/>
                  <a:pt x="0" y="3371933"/>
                </a:cubicBezTo>
                <a:cubicBezTo>
                  <a:pt x="0" y="1509666"/>
                  <a:pt x="1509666" y="0"/>
                  <a:pt x="3371933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3"/>
          <p:cNvSpPr txBox="1"/>
          <p:nvPr/>
        </p:nvSpPr>
        <p:spPr>
          <a:xfrm>
            <a:off x="1613630" y="283607"/>
            <a:ext cx="67397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Download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ColorimeterX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 on your </a:t>
            </a:r>
            <a:r>
              <a:rPr lang="en-US" sz="2000" dirty="0"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smartphone</a:t>
            </a:r>
            <a:endParaRPr lang="en-US" sz="20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Arial"/>
            </a:endParaRPr>
          </a:p>
        </p:txBody>
      </p:sp>
      <p:pic>
        <p:nvPicPr>
          <p:cNvPr id="274" name="Google Shape;27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3630" y="1014549"/>
            <a:ext cx="5635113" cy="3845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g1117429d95e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7250" y="442912"/>
            <a:ext cx="5469500" cy="425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g1117429d95e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9725" y="366712"/>
            <a:ext cx="592455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5"/>
          <p:cNvSpPr txBox="1"/>
          <p:nvPr/>
        </p:nvSpPr>
        <p:spPr>
          <a:xfrm>
            <a:off x="471948" y="657225"/>
            <a:ext cx="7922834" cy="357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1" i="0" u="sng" strike="noStrike" cap="none" dirty="0">
                <a:solidFill>
                  <a:srgbClr val="333333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Procedure to measure absorbance:</a:t>
            </a:r>
            <a:endParaRPr sz="20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Cambria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US" sz="2000" b="0" i="0" u="none" strike="noStrike" cap="none" dirty="0">
                <a:solidFill>
                  <a:srgbClr val="333333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Take 10 ml of the blank (distilled water) and wipe the side to make it clean and dry.</a:t>
            </a:r>
            <a:endParaRPr sz="20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Cambria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US" sz="2000" b="0" i="0" u="none" strike="noStrike" cap="none" dirty="0">
                <a:solidFill>
                  <a:srgbClr val="333333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Tap the color identifier on your smartphone and record the red value on your data sheet.</a:t>
            </a:r>
            <a:endParaRPr sz="20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Cambria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US" sz="2000" b="0" i="0" u="none" strike="noStrike" cap="none" dirty="0">
                <a:solidFill>
                  <a:srgbClr val="333333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Repeat steps 1-3 with diluted samples # 2-5.</a:t>
            </a:r>
            <a:endParaRPr sz="20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Cambria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US" sz="2000" b="0" i="0" u="none" strike="noStrike" cap="none" dirty="0">
                <a:solidFill>
                  <a:srgbClr val="333333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Record the data in the data table in the appropriate concentration row.</a:t>
            </a:r>
            <a:endParaRPr sz="20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Cambria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US" sz="2000" b="0" i="0" u="none" strike="noStrike" cap="none" dirty="0">
                <a:solidFill>
                  <a:srgbClr val="333333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Take a picture of your experimental setup and include it in your lab report.</a:t>
            </a:r>
            <a:endParaRPr sz="20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Cambria"/>
            </a:endParaRPr>
          </a:p>
          <a:p>
            <a:pPr marL="257175" marR="0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n-US" sz="2000" b="0" i="0" u="none" strike="noStrike" cap="none" dirty="0">
                <a:solidFill>
                  <a:srgbClr val="333333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Measure the absorbance of the unknown sample.</a:t>
            </a:r>
            <a:endParaRPr sz="20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Cambri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" name="Google Shape;296;p26"/>
          <p:cNvGraphicFramePr/>
          <p:nvPr>
            <p:extLst>
              <p:ext uri="{D42A27DB-BD31-4B8C-83A1-F6EECF244321}">
                <p14:modId xmlns:p14="http://schemas.microsoft.com/office/powerpoint/2010/main" val="4236371217"/>
              </p:ext>
            </p:extLst>
          </p:nvPr>
        </p:nvGraphicFramePr>
        <p:xfrm>
          <a:off x="396688" y="868022"/>
          <a:ext cx="8302036" cy="3664525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967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4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8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98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70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34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tx1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Test tube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tx1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Stock Solution 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tx1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(6 x 10</a:t>
                      </a:r>
                      <a:r>
                        <a:rPr lang="en-US" sz="1600" u="none" strike="noStrike" cap="none" baseline="30000" dirty="0">
                          <a:solidFill>
                            <a:schemeClr val="tx1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-6</a:t>
                      </a:r>
                      <a:r>
                        <a:rPr lang="en-US" sz="1600" u="none" strike="noStrike" cap="none" dirty="0">
                          <a:solidFill>
                            <a:schemeClr val="tx1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 M) 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tx1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H</a:t>
                      </a:r>
                      <a:r>
                        <a:rPr lang="en-US" sz="1600" u="none" strike="noStrike" cap="none" baseline="-25000" dirty="0">
                          <a:solidFill>
                            <a:schemeClr val="tx1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2</a:t>
                      </a:r>
                      <a:r>
                        <a:rPr lang="en-US" sz="1600" u="none" strike="noStrike" cap="none" dirty="0">
                          <a:solidFill>
                            <a:schemeClr val="tx1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O </a:t>
                      </a: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tx1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(ml)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tx1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Concentration </a:t>
                      </a: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tx1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(M)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tx1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R value</a:t>
                      </a:r>
                      <a:endParaRPr sz="1600" u="none" strike="noStrike" cap="none">
                        <a:solidFill>
                          <a:schemeClr val="tx1"/>
                        </a:solidFill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tx1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Absorbance = 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tx1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-log(I/I</a:t>
                      </a:r>
                      <a:r>
                        <a:rPr lang="en-US" sz="1600" u="none" strike="noStrike" cap="none" baseline="-25000" dirty="0">
                          <a:solidFill>
                            <a:schemeClr val="tx1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0</a:t>
                      </a:r>
                      <a:r>
                        <a:rPr lang="en-US" sz="1600" u="none" strike="noStrike" cap="none" dirty="0">
                          <a:solidFill>
                            <a:schemeClr val="tx1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)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1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0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10</a:t>
                      </a:r>
                      <a:endParaRPr sz="2000" u="none" strike="noStrike" cap="none" dirty="0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70C0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0.00</a:t>
                      </a:r>
                      <a:endParaRPr sz="2000" u="none" strike="noStrike" cap="none" dirty="0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 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rgbClr val="0070C0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 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2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2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8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70C0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 </a:t>
                      </a:r>
                      <a:endParaRPr sz="2000" u="none" strike="noStrike" cap="none" dirty="0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 </a:t>
                      </a:r>
                      <a:endParaRPr sz="2000" u="none" strike="noStrike" cap="none" dirty="0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rgbClr val="0070C0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 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3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4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6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rgbClr val="0070C0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 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 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rgbClr val="0070C0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 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5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4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6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4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70C0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 </a:t>
                      </a:r>
                      <a:endParaRPr sz="2000" u="none" strike="noStrike" cap="none" dirty="0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 </a:t>
                      </a:r>
                      <a:endParaRPr sz="2000" u="none" strike="noStrike" cap="none" dirty="0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70C0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 </a:t>
                      </a:r>
                      <a:endParaRPr sz="2000" u="none" strike="noStrike" cap="none" dirty="0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5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5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8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2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rgbClr val="0070C0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 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 </a:t>
                      </a:r>
                      <a:endParaRPr sz="2000" u="none" strike="noStrike" cap="none" dirty="0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70C0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 </a:t>
                      </a:r>
                      <a:endParaRPr sz="2000" u="none" strike="noStrike" cap="none" dirty="0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5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6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10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0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solidFill>
                            <a:srgbClr val="0070C0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6 x 10</a:t>
                      </a:r>
                      <a:r>
                        <a:rPr lang="en-US" sz="2000" u="none" strike="noStrike" cap="none" baseline="30000">
                          <a:solidFill>
                            <a:srgbClr val="0070C0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-6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 </a:t>
                      </a:r>
                      <a:endParaRPr sz="2000" u="none" strike="noStrike" cap="none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70C0"/>
                          </a:solidFill>
                          <a:latin typeface="Open Sans" panose="020B0806030504020204" pitchFamily="34" charset="0"/>
                          <a:ea typeface="Open Sans" panose="020B0806030504020204" pitchFamily="34" charset="0"/>
                          <a:cs typeface="Open Sans" panose="020B0806030504020204" pitchFamily="34" charset="0"/>
                        </a:rPr>
                        <a:t> </a:t>
                      </a:r>
                      <a:endParaRPr sz="2000" u="none" strike="noStrike" cap="none" dirty="0">
                        <a:latin typeface="Open Sans" panose="020B0806030504020204" pitchFamily="34" charset="0"/>
                        <a:ea typeface="Open Sans" panose="020B0806030504020204" pitchFamily="34" charset="0"/>
                        <a:cs typeface="Open Sans" panose="020B0806030504020204" pitchFamily="34" charset="0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97" name="Google Shape;297;p26"/>
          <p:cNvSpPr txBox="1"/>
          <p:nvPr/>
        </p:nvSpPr>
        <p:spPr>
          <a:xfrm>
            <a:off x="3379965" y="287879"/>
            <a:ext cx="18576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sng" strike="noStrike" cap="none" dirty="0">
                <a:solidFill>
                  <a:schemeClr val="hlink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  <a:hlinkClick r:id="rId3"/>
              </a:rPr>
              <a:t>Data Table</a:t>
            </a:r>
            <a:endParaRPr sz="24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00139" y="468558"/>
            <a:ext cx="3464114" cy="131279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7"/>
          <p:cNvSpPr txBox="1"/>
          <p:nvPr/>
        </p:nvSpPr>
        <p:spPr>
          <a:xfrm>
            <a:off x="152402" y="345053"/>
            <a:ext cx="5095875" cy="2267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</a:pPr>
            <a:r>
              <a:rPr lang="en-US" sz="1800" b="0" i="0" u="sng" strike="noStrike" cap="none" dirty="0">
                <a:solidFill>
                  <a:srgbClr val="333333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 Math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Plot a graph on Excel. </a:t>
            </a:r>
            <a:endParaRPr lang="en-US" sz="1800" dirty="0"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Times New Roman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rgbClr val="333333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 Math"/>
              </a:rPr>
              <a:t>Graph the data concentration (x-axis) vs. absorbance (y-axis).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rgbClr val="333333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 Math"/>
              </a:rPr>
              <a:t>Provide an appropriate title and label x and y axes. </a:t>
            </a:r>
            <a:endParaRPr sz="18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Times New Roman"/>
            </a:endParaRPr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rgbClr val="333333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 Math"/>
              </a:rPr>
              <a:t>Enter the values of concentration and absorbance into two columns.</a:t>
            </a:r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 panose="020B0604020202020204" pitchFamily="34" charset="0"/>
              <a:buChar char="•"/>
            </a:pPr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E18710-966F-E9EF-23ED-6CDEDDB6B0AE}"/>
              </a:ext>
            </a:extLst>
          </p:cNvPr>
          <p:cNvSpPr txBox="1"/>
          <p:nvPr/>
        </p:nvSpPr>
        <p:spPr>
          <a:xfrm>
            <a:off x="152402" y="2477702"/>
            <a:ext cx="8459453" cy="1856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rgbClr val="333333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 Math"/>
              </a:rPr>
              <a:t>Highlight the cells and click on scatter plot.</a:t>
            </a:r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33333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 Math"/>
              </a:rPr>
              <a:t>Right click on the graph and click on Trend Line.</a:t>
            </a:r>
            <a:endParaRPr lang="en-US" sz="1800" dirty="0"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Cambria"/>
            </a:endParaRPr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Then click on add equation and display equation. You will get an equation in y = mx +c format.</a:t>
            </a:r>
            <a:endParaRPr lang="en-US" sz="1800" dirty="0"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</a:endParaRPr>
          </a:p>
          <a:p>
            <a:pPr marL="285750" marR="0" lvl="0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Select Linear as the Fit Equation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Wingdings" panose="05000000000000000000" pitchFamily="2" charset="2"/>
              </a:rPr>
              <a:t>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"/>
              </a:rPr>
              <a:t>The best -fit linear regression line will be shown on the graph for your five data points.</a:t>
            </a:r>
            <a:endParaRPr lang="en-US" sz="18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CE824B-5ED6-CA86-1304-2C70271405CA}"/>
              </a:ext>
            </a:extLst>
          </p:cNvPr>
          <p:cNvSpPr txBox="1"/>
          <p:nvPr/>
        </p:nvSpPr>
        <p:spPr>
          <a:xfrm>
            <a:off x="672704" y="475396"/>
            <a:ext cx="779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</a:rPr>
              <a:t>Additional Pictures of Experimental Set up </a:t>
            </a:r>
          </a:p>
        </p:txBody>
      </p: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06BA1BC0-20FC-CE6F-5F09-CE8875BB2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76" y="1501571"/>
            <a:ext cx="2607310" cy="1955800"/>
          </a:xfrm>
          <a:prstGeom prst="rect">
            <a:avLst/>
          </a:prstGeom>
        </p:spPr>
      </p:pic>
      <p:pic>
        <p:nvPicPr>
          <p:cNvPr id="4" name="Picture 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4160B1F-2884-300E-C20F-04593D363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112" y="1501520"/>
            <a:ext cx="2607945" cy="1955799"/>
          </a:xfrm>
          <a:prstGeom prst="rect">
            <a:avLst/>
          </a:prstGeom>
        </p:spPr>
      </p:pic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C180576-12C3-DA1C-2D2E-ABA91C46D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476" y="1501520"/>
            <a:ext cx="2607945" cy="195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65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03;p7" descr="Colorado Springs experiencing part of nationwide Gatorade shortage - KRDO">
            <a:extLst>
              <a:ext uri="{FF2B5EF4-FFF2-40B4-BE49-F238E27FC236}">
                <a16:creationId xmlns:a16="http://schemas.microsoft.com/office/drawing/2014/main" id="{52417313-CDC3-7AE9-C5B4-31E9E2FD17A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9229" b="17391"/>
          <a:stretch/>
        </p:blipFill>
        <p:spPr>
          <a:xfrm>
            <a:off x="1036319" y="341383"/>
            <a:ext cx="7766305" cy="40477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6914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08;p8" descr="A group of plastic bottles&#10;&#10;Description automatically generated with low confidence">
            <a:extLst>
              <a:ext uri="{FF2B5EF4-FFF2-40B4-BE49-F238E27FC236}">
                <a16:creationId xmlns:a16="http://schemas.microsoft.com/office/drawing/2014/main" id="{F69B8354-0E53-F1C4-9322-5F7710F0E68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9854" r="1" b="14981"/>
          <a:stretch/>
        </p:blipFill>
        <p:spPr>
          <a:xfrm>
            <a:off x="4032032" y="674879"/>
            <a:ext cx="3477478" cy="2266093"/>
          </a:xfrm>
          <a:custGeom>
            <a:avLst/>
            <a:gdLst/>
            <a:ahLst/>
            <a:cxnLst/>
            <a:rect l="l" t="t" r="r" b="b"/>
            <a:pathLst>
              <a:path w="6015567" h="3920044" extrusionOk="0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" name="Google Shape;109;p8" descr="A group of blue bottles&#10;&#10;Description automatically generated with low confidence">
            <a:extLst>
              <a:ext uri="{FF2B5EF4-FFF2-40B4-BE49-F238E27FC236}">
                <a16:creationId xmlns:a16="http://schemas.microsoft.com/office/drawing/2014/main" id="{BE9F1ED5-6813-ADB5-400D-86377A09CE0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6142" r="-3" b="4992"/>
          <a:stretch/>
        </p:blipFill>
        <p:spPr>
          <a:xfrm>
            <a:off x="612644" y="2677814"/>
            <a:ext cx="2043692" cy="161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10;p8">
            <a:extLst>
              <a:ext uri="{FF2B5EF4-FFF2-40B4-BE49-F238E27FC236}">
                <a16:creationId xmlns:a16="http://schemas.microsoft.com/office/drawing/2014/main" id="{18672D5A-E5A6-A3E5-7F67-1DE232AAC39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9557" b="-2"/>
          <a:stretch/>
        </p:blipFill>
        <p:spPr>
          <a:xfrm>
            <a:off x="2772150" y="2442882"/>
            <a:ext cx="2768479" cy="2081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1;p8" descr="A group of water bottles&#10;&#10;Description automatically generated with medium confidence">
            <a:extLst>
              <a:ext uri="{FF2B5EF4-FFF2-40B4-BE49-F238E27FC236}">
                <a16:creationId xmlns:a16="http://schemas.microsoft.com/office/drawing/2014/main" id="{25A3CEF6-14AB-20FF-8845-DDDD998D092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10544" r="1" b="6177"/>
          <a:stretch/>
        </p:blipFill>
        <p:spPr>
          <a:xfrm>
            <a:off x="535120" y="411721"/>
            <a:ext cx="3477478" cy="2266093"/>
          </a:xfrm>
          <a:custGeom>
            <a:avLst/>
            <a:gdLst/>
            <a:ahLst/>
            <a:cxnLst/>
            <a:rect l="l" t="t" r="r" b="b"/>
            <a:pathLst>
              <a:path w="6015567" h="3920044" extrusionOk="0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7" name="Google Shape;112;p8" descr="A group of plastic bottles&#10;&#10;Description automatically generated with low confidence">
            <a:extLst>
              <a:ext uri="{FF2B5EF4-FFF2-40B4-BE49-F238E27FC236}">
                <a16:creationId xmlns:a16="http://schemas.microsoft.com/office/drawing/2014/main" id="{7BE5C38B-9AFA-B9B5-661F-4200EB59E83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10929" r="-1" b="10440"/>
          <a:stretch/>
        </p:blipFill>
        <p:spPr>
          <a:xfrm>
            <a:off x="5540629" y="2912745"/>
            <a:ext cx="2049779" cy="16117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388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7;g111bf159f55_0_31" descr="What&amp;#39;s in This?: Gatorade">
            <a:extLst>
              <a:ext uri="{FF2B5EF4-FFF2-40B4-BE49-F238E27FC236}">
                <a16:creationId xmlns:a16="http://schemas.microsoft.com/office/drawing/2014/main" id="{3559F6F6-C789-2262-2832-9010D4DDE8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2" y="443485"/>
            <a:ext cx="8457799" cy="39822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4827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11bf159f55_0_0"/>
          <p:cNvSpPr txBox="1"/>
          <p:nvPr/>
        </p:nvSpPr>
        <p:spPr>
          <a:xfrm>
            <a:off x="2609088" y="1137479"/>
            <a:ext cx="5705856" cy="1631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 Math"/>
              </a:rPr>
              <a:t>Have you ever thought about what makes a good food coloring? </a:t>
            </a:r>
            <a:endParaRPr sz="2800" b="0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Arial"/>
            </a:endParaRPr>
          </a:p>
        </p:txBody>
      </p:sp>
      <p:pic>
        <p:nvPicPr>
          <p:cNvPr id="124" name="Google Shape;124;g111bf159f55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6278" y="2571750"/>
            <a:ext cx="2152810" cy="203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11bf159f55_0_6"/>
          <p:cNvSpPr txBox="1"/>
          <p:nvPr/>
        </p:nvSpPr>
        <p:spPr>
          <a:xfrm>
            <a:off x="389357" y="295994"/>
            <a:ext cx="8023123" cy="193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 Math"/>
              </a:rPr>
              <a:t>A good food coloring needs to be: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 Math"/>
              </a:rPr>
              <a:t>Soluble in water </a:t>
            </a:r>
            <a:endParaRPr sz="2800" b="0" i="0" u="none" strike="noStrike" cap="none" dirty="0">
              <a:solidFill>
                <a:schemeClr val="dk1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Cambria Math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 panose="020B0604020202020204" pitchFamily="34" charset="0"/>
              <a:buChar char="•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 Math"/>
              </a:rPr>
              <a:t>Able to retain their color for a long time </a:t>
            </a:r>
            <a:endParaRPr sz="2800" b="0" i="0" u="none" strike="noStrike" cap="none" dirty="0">
              <a:solidFill>
                <a:schemeClr val="dk1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Arial"/>
            </a:endParaRPr>
          </a:p>
        </p:txBody>
      </p:sp>
      <p:pic>
        <p:nvPicPr>
          <p:cNvPr id="131" name="Google Shape;131;g111bf159f55_0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7831" y="2664277"/>
            <a:ext cx="3020007" cy="1855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11bf159f55_0_12"/>
          <p:cNvSpPr txBox="1"/>
          <p:nvPr/>
        </p:nvSpPr>
        <p:spPr>
          <a:xfrm>
            <a:off x="2429656" y="1802339"/>
            <a:ext cx="4045102" cy="769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 Math"/>
              </a:rPr>
              <a:t>How is that possible?</a:t>
            </a:r>
            <a:endParaRPr sz="2800" b="0" i="0" u="none" strike="noStrike" cap="none" dirty="0">
              <a:solidFill>
                <a:schemeClr val="dk1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Arial"/>
            </a:endParaRPr>
          </a:p>
        </p:txBody>
      </p:sp>
      <p:pic>
        <p:nvPicPr>
          <p:cNvPr id="5" name="Google Shape;124;g111bf159f55_0_0">
            <a:extLst>
              <a:ext uri="{FF2B5EF4-FFF2-40B4-BE49-F238E27FC236}">
                <a16:creationId xmlns:a16="http://schemas.microsoft.com/office/drawing/2014/main" id="{DF742890-B847-D486-2BE8-FD8D04DB29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6278" y="2571750"/>
            <a:ext cx="2152810" cy="203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11bf159f55_0_35"/>
          <p:cNvSpPr txBox="1"/>
          <p:nvPr/>
        </p:nvSpPr>
        <p:spPr>
          <a:xfrm>
            <a:off x="2360884" y="725925"/>
            <a:ext cx="4422231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300" b="1" i="0" u="none" strike="noStrike" cap="none" dirty="0">
                <a:solidFill>
                  <a:srgbClr val="000000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Arial"/>
              </a:rPr>
              <a:t>FD&amp;C blue dye #1</a:t>
            </a:r>
            <a:endParaRPr sz="3300" b="1" i="0" u="none" strike="noStrike" cap="none" dirty="0">
              <a:solidFill>
                <a:srgbClr val="000000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Arial"/>
            </a:endParaRPr>
          </a:p>
        </p:txBody>
      </p:sp>
      <p:pic>
        <p:nvPicPr>
          <p:cNvPr id="144" name="Google Shape;144;g111bf159f55_0_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357" y="1576071"/>
            <a:ext cx="4314414" cy="307495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111bf159f55_0_35"/>
          <p:cNvSpPr txBox="1"/>
          <p:nvPr/>
        </p:nvSpPr>
        <p:spPr>
          <a:xfrm>
            <a:off x="517356" y="1206754"/>
            <a:ext cx="7913949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Open Sans" panose="020B0806030504020204" pitchFamily="34" charset="0"/>
                <a:ea typeface="Open Sans" panose="020B0806030504020204" pitchFamily="34" charset="0"/>
                <a:cs typeface="Open Sans" panose="020B0806030504020204" pitchFamily="34" charset="0"/>
                <a:sym typeface="Cambria Math"/>
              </a:rPr>
              <a:t>Ionic compounds that dissolve in water are polar. </a:t>
            </a:r>
            <a:endParaRPr sz="2400" b="0" i="0" u="none" strike="noStrike" cap="none" dirty="0">
              <a:solidFill>
                <a:schemeClr val="dk1"/>
              </a:solidFill>
              <a:latin typeface="Open Sans" panose="020B0806030504020204" pitchFamily="34" charset="0"/>
              <a:ea typeface="Open Sans" panose="020B0806030504020204" pitchFamily="34" charset="0"/>
              <a:cs typeface="Open Sans" panose="020B0806030504020204" pitchFamily="34" charset="0"/>
              <a:sym typeface="Cambria Math"/>
            </a:endParaRPr>
          </a:p>
        </p:txBody>
      </p:sp>
      <p:pic>
        <p:nvPicPr>
          <p:cNvPr id="146" name="Google Shape;146;g111bf159f55_0_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96725" y="2859050"/>
            <a:ext cx="3064975" cy="182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707</Words>
  <Application>Microsoft Office PowerPoint</Application>
  <PresentationFormat>On-screen Show (16:9)</PresentationFormat>
  <Paragraphs>146</Paragraphs>
  <Slides>28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Open Sans</vt:lpstr>
      <vt:lpstr>Calibri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Ellen Parrish</dc:creator>
  <cp:lastModifiedBy>Zain Alexander Iqbal</cp:lastModifiedBy>
  <cp:revision>7</cp:revision>
  <dcterms:modified xsi:type="dcterms:W3CDTF">2023-03-01T23:02:05Z</dcterms:modified>
</cp:coreProperties>
</file>