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2" r:id="rId4"/>
    <p:sldId id="267" r:id="rId5"/>
    <p:sldId id="271" r:id="rId6"/>
    <p:sldId id="272" r:id="rId7"/>
    <p:sldId id="281" r:id="rId8"/>
    <p:sldId id="282" r:id="rId9"/>
    <p:sldId id="284" r:id="rId10"/>
    <p:sldId id="286" r:id="rId11"/>
    <p:sldId id="287" r:id="rId12"/>
    <p:sldId id="288" r:id="rId13"/>
    <p:sldId id="289" r:id="rId14"/>
    <p:sldId id="283" r:id="rId15"/>
    <p:sldId id="290" r:id="rId16"/>
    <p:sldId id="291" r:id="rId17"/>
    <p:sldId id="29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19" autoAdjust="0"/>
  </p:normalViewPr>
  <p:slideViewPr>
    <p:cSldViewPr snapToGrid="0">
      <p:cViewPr varScale="1">
        <p:scale>
          <a:sx n="88" d="100"/>
          <a:sy n="88" d="100"/>
        </p:scale>
        <p:origin x="78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BA511-2227-48CE-BA08-51951FEBD2C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204E49-9421-4554-AFB9-A67BA3FA6596}">
      <dgm:prSet/>
      <dgm:spPr/>
      <dgm:t>
        <a:bodyPr/>
        <a:lstStyle/>
        <a:p>
          <a:r>
            <a:rPr lang="en-US" b="1"/>
            <a:t>Model</a:t>
          </a:r>
          <a:r>
            <a:rPr lang="en-US"/>
            <a:t> </a:t>
          </a:r>
        </a:p>
      </dgm:t>
    </dgm:pt>
    <dgm:pt modelId="{6A045034-C221-4B14-861C-1E525F3FE3D4}" type="parTrans" cxnId="{127F9F6F-A882-414B-B12A-F682CFF5D146}">
      <dgm:prSet/>
      <dgm:spPr/>
      <dgm:t>
        <a:bodyPr/>
        <a:lstStyle/>
        <a:p>
          <a:endParaRPr lang="en-US"/>
        </a:p>
      </dgm:t>
    </dgm:pt>
    <dgm:pt modelId="{960A1CDC-F540-439B-A96E-06CE1D4DCE79}" type="sibTrans" cxnId="{127F9F6F-A882-414B-B12A-F682CFF5D146}">
      <dgm:prSet/>
      <dgm:spPr/>
      <dgm:t>
        <a:bodyPr/>
        <a:lstStyle/>
        <a:p>
          <a:endParaRPr lang="en-US"/>
        </a:p>
      </dgm:t>
    </dgm:pt>
    <dgm:pt modelId="{8368334B-9589-4434-9F2C-B75B97922DDF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Not necessarily functional (does not need to work).</a:t>
          </a:r>
        </a:p>
      </dgm:t>
    </dgm:pt>
    <dgm:pt modelId="{C1264643-EC4E-4BA7-9982-65522F808606}" type="parTrans" cxnId="{1E61D55F-1C7D-4C51-B09C-105EBD2DDF7E}">
      <dgm:prSet/>
      <dgm:spPr/>
      <dgm:t>
        <a:bodyPr/>
        <a:lstStyle/>
        <a:p>
          <a:endParaRPr lang="en-US"/>
        </a:p>
      </dgm:t>
    </dgm:pt>
    <dgm:pt modelId="{05948368-DDED-4782-B004-E43A1CACBA87}" type="sibTrans" cxnId="{1E61D55F-1C7D-4C51-B09C-105EBD2DDF7E}">
      <dgm:prSet/>
      <dgm:spPr/>
      <dgm:t>
        <a:bodyPr/>
        <a:lstStyle/>
        <a:p>
          <a:endParaRPr lang="en-US"/>
        </a:p>
      </dgm:t>
    </dgm:pt>
    <dgm:pt modelId="{5825FF3E-68AC-4D27-9D41-19D6152D8C83}">
      <dgm:prSet/>
      <dgm:spPr/>
      <dgm:t>
        <a:bodyPr/>
        <a:lstStyle/>
        <a:p>
          <a:r>
            <a:rPr lang="en-US" b="1"/>
            <a:t>Prototype</a:t>
          </a:r>
          <a:r>
            <a:rPr lang="en-US"/>
            <a:t> </a:t>
          </a:r>
        </a:p>
      </dgm:t>
    </dgm:pt>
    <dgm:pt modelId="{2B78091B-3207-485C-B078-236B23E02B65}" type="parTrans" cxnId="{BB9C8715-751B-488E-A42E-E79FCE8CCF05}">
      <dgm:prSet/>
      <dgm:spPr/>
      <dgm:t>
        <a:bodyPr/>
        <a:lstStyle/>
        <a:p>
          <a:endParaRPr lang="en-US"/>
        </a:p>
      </dgm:t>
    </dgm:pt>
    <dgm:pt modelId="{10FB9180-F8D6-4CA2-86CA-68EBBA75BAA4}" type="sibTrans" cxnId="{BB9C8715-751B-488E-A42E-E79FCE8CCF05}">
      <dgm:prSet/>
      <dgm:spPr/>
      <dgm:t>
        <a:bodyPr/>
        <a:lstStyle/>
        <a:p>
          <a:endParaRPr lang="en-US"/>
        </a:p>
      </dgm:t>
    </dgm:pt>
    <dgm:pt modelId="{D745BAEB-1EF7-418A-BECB-121516103CB7}">
      <dgm:prSet/>
      <dgm:spPr>
        <a:noFill/>
      </dgm:spPr>
      <dgm:t>
        <a:bodyPr/>
        <a:lstStyle/>
        <a:p>
          <a:r>
            <a:rPr lang="en-US" dirty="0"/>
            <a:t>Is fully functional, but not fault-proof. </a:t>
          </a:r>
        </a:p>
      </dgm:t>
    </dgm:pt>
    <dgm:pt modelId="{71819561-A7F3-4BC7-9B3A-69E7346059F7}" type="parTrans" cxnId="{A23369B0-9C03-43AA-A9DB-7354291EEC61}">
      <dgm:prSet/>
      <dgm:spPr/>
      <dgm:t>
        <a:bodyPr/>
        <a:lstStyle/>
        <a:p>
          <a:endParaRPr lang="en-US"/>
        </a:p>
      </dgm:t>
    </dgm:pt>
    <dgm:pt modelId="{7F154096-75EA-46F0-9943-FA3F7B4CD5B7}" type="sibTrans" cxnId="{A23369B0-9C03-43AA-A9DB-7354291EEC61}">
      <dgm:prSet/>
      <dgm:spPr/>
      <dgm:t>
        <a:bodyPr/>
        <a:lstStyle/>
        <a:p>
          <a:endParaRPr lang="en-US"/>
        </a:p>
      </dgm:t>
    </dgm:pt>
    <dgm:pt modelId="{67F9A70C-649B-4931-8966-FE90CAD420B9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Can be to any scale (usually smaller but can also be of the original size or bigger).</a:t>
          </a:r>
        </a:p>
      </dgm:t>
    </dgm:pt>
    <dgm:pt modelId="{65D28212-2891-4B2F-9E5D-B08C3A10F398}" type="parTrans" cxnId="{BA72A444-5DC9-41F4-B357-A9AAF0E7D7DB}">
      <dgm:prSet/>
      <dgm:spPr/>
      <dgm:t>
        <a:bodyPr/>
        <a:lstStyle/>
        <a:p>
          <a:endParaRPr lang="en-US"/>
        </a:p>
      </dgm:t>
    </dgm:pt>
    <dgm:pt modelId="{4CCEE17C-82B8-452C-A4FB-229067B84222}" type="sibTrans" cxnId="{BA72A444-5DC9-41F4-B357-A9AAF0E7D7DB}">
      <dgm:prSet/>
      <dgm:spPr/>
      <dgm:t>
        <a:bodyPr/>
        <a:lstStyle/>
        <a:p>
          <a:endParaRPr lang="en-US"/>
        </a:p>
      </dgm:t>
    </dgm:pt>
    <dgm:pt modelId="{E4106B13-93B5-46EB-AC86-916AF4790DF2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Used for Display or/and [Visual] Demonstration of product. </a:t>
          </a:r>
        </a:p>
      </dgm:t>
    </dgm:pt>
    <dgm:pt modelId="{7D2CF1D4-4DB6-4059-91FA-ACEAE0236E90}" type="parTrans" cxnId="{247E0719-6E26-4B84-8EF8-82D5A1350668}">
      <dgm:prSet/>
      <dgm:spPr/>
      <dgm:t>
        <a:bodyPr/>
        <a:lstStyle/>
        <a:p>
          <a:endParaRPr lang="en-US"/>
        </a:p>
      </dgm:t>
    </dgm:pt>
    <dgm:pt modelId="{AC126E08-361F-428E-B44F-6B1E6D48B182}" type="sibTrans" cxnId="{247E0719-6E26-4B84-8EF8-82D5A1350668}">
      <dgm:prSet/>
      <dgm:spPr/>
      <dgm:t>
        <a:bodyPr/>
        <a:lstStyle/>
        <a:p>
          <a:endParaRPr lang="en-US"/>
        </a:p>
      </dgm:t>
    </dgm:pt>
    <dgm:pt modelId="{F392C1E6-9B3B-4B6C-A5A8-6FE917637A9B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May consist of only the exterior of the object/product it replicates.</a:t>
          </a:r>
        </a:p>
      </dgm:t>
    </dgm:pt>
    <dgm:pt modelId="{0254639A-F79C-482C-BE6C-ACBCADA4BE7F}" type="parTrans" cxnId="{00CE8016-0AD4-422C-813B-1F4D6F17D600}">
      <dgm:prSet/>
      <dgm:spPr/>
      <dgm:t>
        <a:bodyPr/>
        <a:lstStyle/>
        <a:p>
          <a:endParaRPr lang="en-US"/>
        </a:p>
      </dgm:t>
    </dgm:pt>
    <dgm:pt modelId="{B86933F8-465D-4CD1-9BCB-678FF82FBCAE}" type="sibTrans" cxnId="{00CE8016-0AD4-422C-813B-1F4D6F17D600}">
      <dgm:prSet/>
      <dgm:spPr/>
      <dgm:t>
        <a:bodyPr/>
        <a:lstStyle/>
        <a:p>
          <a:endParaRPr lang="en-US"/>
        </a:p>
      </dgm:t>
    </dgm:pt>
    <dgm:pt modelId="{A175AA92-84C3-42E2-BC4C-E2379598ABF0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Relatively cheap to manufacture.</a:t>
          </a:r>
        </a:p>
      </dgm:t>
    </dgm:pt>
    <dgm:pt modelId="{680680ED-4133-4775-BE4D-7BEECE9EE53C}" type="parTrans" cxnId="{691B5A76-4380-48C7-BF24-7793D0D5A867}">
      <dgm:prSet/>
      <dgm:spPr/>
      <dgm:t>
        <a:bodyPr/>
        <a:lstStyle/>
        <a:p>
          <a:endParaRPr lang="en-US"/>
        </a:p>
      </dgm:t>
    </dgm:pt>
    <dgm:pt modelId="{0AAAC3F8-4134-4430-B544-4CB5F4519039}" type="sibTrans" cxnId="{691B5A76-4380-48C7-BF24-7793D0D5A867}">
      <dgm:prSet/>
      <dgm:spPr/>
      <dgm:t>
        <a:bodyPr/>
        <a:lstStyle/>
        <a:p>
          <a:endParaRPr lang="en-US"/>
        </a:p>
      </dgm:t>
    </dgm:pt>
    <dgm:pt modelId="{6AEED569-69DE-407C-9D63-D2ED84007923}">
      <dgm:prSet/>
      <dgm:spPr>
        <a:noFill/>
      </dgm:spPr>
      <dgm:t>
        <a:bodyPr/>
        <a:lstStyle/>
        <a:p>
          <a:r>
            <a:rPr lang="en-US" dirty="0"/>
            <a:t>Is an actual working version of the intended product.</a:t>
          </a:r>
        </a:p>
      </dgm:t>
    </dgm:pt>
    <dgm:pt modelId="{8179E052-C7D6-4978-9127-7CBBFB346760}" type="parTrans" cxnId="{B544CD9E-DA02-4FFD-BF5D-1939012991F7}">
      <dgm:prSet/>
      <dgm:spPr/>
      <dgm:t>
        <a:bodyPr/>
        <a:lstStyle/>
        <a:p>
          <a:endParaRPr lang="en-US"/>
        </a:p>
      </dgm:t>
    </dgm:pt>
    <dgm:pt modelId="{B7D76742-A886-4C86-87D3-CED9AF5D7D84}" type="sibTrans" cxnId="{B544CD9E-DA02-4FFD-BF5D-1939012991F7}">
      <dgm:prSet/>
      <dgm:spPr/>
      <dgm:t>
        <a:bodyPr/>
        <a:lstStyle/>
        <a:p>
          <a:endParaRPr lang="en-US"/>
        </a:p>
      </dgm:t>
    </dgm:pt>
    <dgm:pt modelId="{D21357AA-8EC7-4CDF-A4C0-28C89BE40AA1}">
      <dgm:prSet/>
      <dgm:spPr>
        <a:noFill/>
      </dgm:spPr>
      <dgm:t>
        <a:bodyPr/>
        <a:lstStyle/>
        <a:p>
          <a:r>
            <a:rPr lang="en-US" dirty="0"/>
            <a:t>Used for performance evaluation and further improvement of product. </a:t>
          </a:r>
        </a:p>
      </dgm:t>
    </dgm:pt>
    <dgm:pt modelId="{25B47C09-38C5-4C40-8799-2275C21FE163}" type="parTrans" cxnId="{6EFBE401-6058-475B-A5A7-82FE14709D13}">
      <dgm:prSet/>
      <dgm:spPr/>
      <dgm:t>
        <a:bodyPr/>
        <a:lstStyle/>
        <a:p>
          <a:endParaRPr lang="en-US"/>
        </a:p>
      </dgm:t>
    </dgm:pt>
    <dgm:pt modelId="{BC646030-E7DC-4F4E-92C0-A9FB4FFD6F8E}" type="sibTrans" cxnId="{6EFBE401-6058-475B-A5A7-82FE14709D13}">
      <dgm:prSet/>
      <dgm:spPr/>
      <dgm:t>
        <a:bodyPr/>
        <a:lstStyle/>
        <a:p>
          <a:endParaRPr lang="en-US"/>
        </a:p>
      </dgm:t>
    </dgm:pt>
    <dgm:pt modelId="{50945B46-7A25-4ADC-9772-D835650E77D6}">
      <dgm:prSet/>
      <dgm:spPr>
        <a:noFill/>
      </dgm:spPr>
      <dgm:t>
        <a:bodyPr/>
        <a:lstStyle/>
        <a:p>
          <a:r>
            <a:rPr lang="en-US" dirty="0"/>
            <a:t>Contains complete interior and exterior. </a:t>
          </a:r>
        </a:p>
      </dgm:t>
    </dgm:pt>
    <dgm:pt modelId="{9D83E2BE-A95A-4759-B5E8-1D5428E36B44}" type="parTrans" cxnId="{D0C1E007-1B22-4028-98BF-F033041A61A0}">
      <dgm:prSet/>
      <dgm:spPr/>
      <dgm:t>
        <a:bodyPr/>
        <a:lstStyle/>
        <a:p>
          <a:endParaRPr lang="en-US"/>
        </a:p>
      </dgm:t>
    </dgm:pt>
    <dgm:pt modelId="{A21C07AF-E6D8-433B-80D1-51CDA3DB2E81}" type="sibTrans" cxnId="{D0C1E007-1B22-4028-98BF-F033041A61A0}">
      <dgm:prSet/>
      <dgm:spPr/>
      <dgm:t>
        <a:bodyPr/>
        <a:lstStyle/>
        <a:p>
          <a:endParaRPr lang="en-US"/>
        </a:p>
      </dgm:t>
    </dgm:pt>
    <dgm:pt modelId="{52A6402F-B77A-48EB-BBD8-ACA72441DAD5}">
      <dgm:prSet/>
      <dgm:spPr>
        <a:noFill/>
      </dgm:spPr>
      <dgm:t>
        <a:bodyPr/>
        <a:lstStyle/>
        <a:p>
          <a:r>
            <a:rPr lang="en-US" dirty="0"/>
            <a:t>Is relatively expensive to produce.</a:t>
          </a:r>
        </a:p>
      </dgm:t>
    </dgm:pt>
    <dgm:pt modelId="{A499F111-D43D-423D-9902-5B111C450723}" type="parTrans" cxnId="{D40459F2-FB5B-4ECA-85D8-7D3C15FE5666}">
      <dgm:prSet/>
      <dgm:spPr/>
      <dgm:t>
        <a:bodyPr/>
        <a:lstStyle/>
        <a:p>
          <a:endParaRPr lang="en-US"/>
        </a:p>
      </dgm:t>
    </dgm:pt>
    <dgm:pt modelId="{672290A8-40CF-4A80-82FA-06360C850C1F}" type="sibTrans" cxnId="{D40459F2-FB5B-4ECA-85D8-7D3C15FE5666}">
      <dgm:prSet/>
      <dgm:spPr/>
      <dgm:t>
        <a:bodyPr/>
        <a:lstStyle/>
        <a:p>
          <a:endParaRPr lang="en-US"/>
        </a:p>
      </dgm:t>
    </dgm:pt>
    <dgm:pt modelId="{F04A1759-C4BA-4C68-ACF0-2C7DC4A65BF5}">
      <dgm:prSet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2928B49B-1D70-4C26-9EA5-C97C3BCE6E53}" type="parTrans" cxnId="{C341A381-5373-4644-8505-3730961D2D4D}">
      <dgm:prSet/>
      <dgm:spPr/>
      <dgm:t>
        <a:bodyPr/>
        <a:lstStyle/>
        <a:p>
          <a:endParaRPr lang="en-US"/>
        </a:p>
      </dgm:t>
    </dgm:pt>
    <dgm:pt modelId="{879D6841-95D9-417F-8FD7-64EDDFA39816}" type="sibTrans" cxnId="{C341A381-5373-4644-8505-3730961D2D4D}">
      <dgm:prSet/>
      <dgm:spPr/>
      <dgm:t>
        <a:bodyPr/>
        <a:lstStyle/>
        <a:p>
          <a:endParaRPr lang="en-US"/>
        </a:p>
      </dgm:t>
    </dgm:pt>
    <dgm:pt modelId="{F7017154-F73C-40C8-91EC-7E9987E01856}" type="pres">
      <dgm:prSet presAssocID="{3B9BA511-2227-48CE-BA08-51951FEBD2CD}" presName="linear" presStyleCnt="0">
        <dgm:presLayoutVars>
          <dgm:animLvl val="lvl"/>
          <dgm:resizeHandles val="exact"/>
        </dgm:presLayoutVars>
      </dgm:prSet>
      <dgm:spPr/>
    </dgm:pt>
    <dgm:pt modelId="{118A5415-7850-435E-9A3F-BC4AA34872BE}" type="pres">
      <dgm:prSet presAssocID="{0C204E49-9421-4554-AFB9-A67BA3FA6596}" presName="parentText" presStyleLbl="node1" presStyleIdx="0" presStyleCnt="2" custLinFactNeighborY="-1851">
        <dgm:presLayoutVars>
          <dgm:chMax val="0"/>
          <dgm:bulletEnabled val="1"/>
        </dgm:presLayoutVars>
      </dgm:prSet>
      <dgm:spPr/>
    </dgm:pt>
    <dgm:pt modelId="{29A6175E-4B7A-43ED-981B-A7FFBC1A1B15}" type="pres">
      <dgm:prSet presAssocID="{0C204E49-9421-4554-AFB9-A67BA3FA6596}" presName="childText" presStyleLbl="revTx" presStyleIdx="0" presStyleCnt="2">
        <dgm:presLayoutVars>
          <dgm:bulletEnabled val="1"/>
        </dgm:presLayoutVars>
      </dgm:prSet>
      <dgm:spPr/>
    </dgm:pt>
    <dgm:pt modelId="{FEDE9D24-E6EF-4C99-A290-F4E1EE59AB3A}" type="pres">
      <dgm:prSet presAssocID="{5825FF3E-68AC-4D27-9D41-19D6152D8C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7F564AC-898C-4116-B9AF-23A54A5BC0E1}" type="pres">
      <dgm:prSet presAssocID="{5825FF3E-68AC-4D27-9D41-19D6152D8C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FBE401-6058-475B-A5A7-82FE14709D13}" srcId="{5825FF3E-68AC-4D27-9D41-19D6152D8C83}" destId="{D21357AA-8EC7-4CDF-A4C0-28C89BE40AA1}" srcOrd="2" destOrd="0" parTransId="{25B47C09-38C5-4C40-8799-2275C21FE163}" sibTransId="{BC646030-E7DC-4F4E-92C0-A9FB4FFD6F8E}"/>
    <dgm:cxn modelId="{D0C1E007-1B22-4028-98BF-F033041A61A0}" srcId="{5825FF3E-68AC-4D27-9D41-19D6152D8C83}" destId="{50945B46-7A25-4ADC-9772-D835650E77D6}" srcOrd="3" destOrd="0" parTransId="{9D83E2BE-A95A-4759-B5E8-1D5428E36B44}" sibTransId="{A21C07AF-E6D8-433B-80D1-51CDA3DB2E81}"/>
    <dgm:cxn modelId="{BB9C8715-751B-488E-A42E-E79FCE8CCF05}" srcId="{3B9BA511-2227-48CE-BA08-51951FEBD2CD}" destId="{5825FF3E-68AC-4D27-9D41-19D6152D8C83}" srcOrd="1" destOrd="0" parTransId="{2B78091B-3207-485C-B078-236B23E02B65}" sibTransId="{10FB9180-F8D6-4CA2-86CA-68EBBA75BAA4}"/>
    <dgm:cxn modelId="{00CE8016-0AD4-422C-813B-1F4D6F17D600}" srcId="{0C204E49-9421-4554-AFB9-A67BA3FA6596}" destId="{F392C1E6-9B3B-4B6C-A5A8-6FE917637A9B}" srcOrd="3" destOrd="0" parTransId="{0254639A-F79C-482C-BE6C-ACBCADA4BE7F}" sibTransId="{B86933F8-465D-4CD1-9BCB-678FF82FBCAE}"/>
    <dgm:cxn modelId="{247E0719-6E26-4B84-8EF8-82D5A1350668}" srcId="{0C204E49-9421-4554-AFB9-A67BA3FA6596}" destId="{E4106B13-93B5-46EB-AC86-916AF4790DF2}" srcOrd="2" destOrd="0" parTransId="{7D2CF1D4-4DB6-4059-91FA-ACEAE0236E90}" sibTransId="{AC126E08-361F-428E-B44F-6B1E6D48B182}"/>
    <dgm:cxn modelId="{A364E02C-555E-4CB9-BAEA-D141DE8AA77E}" type="presOf" srcId="{8368334B-9589-4434-9F2C-B75B97922DDF}" destId="{29A6175E-4B7A-43ED-981B-A7FFBC1A1B15}" srcOrd="0" destOrd="0" presId="urn:microsoft.com/office/officeart/2005/8/layout/vList2"/>
    <dgm:cxn modelId="{8291972F-E119-4818-BACE-EE1C70103977}" type="presOf" srcId="{52A6402F-B77A-48EB-BBD8-ACA72441DAD5}" destId="{D7F564AC-898C-4116-B9AF-23A54A5BC0E1}" srcOrd="0" destOrd="4" presId="urn:microsoft.com/office/officeart/2005/8/layout/vList2"/>
    <dgm:cxn modelId="{3BDA8A32-B98E-4DFA-944F-DF1AAC8B7F36}" type="presOf" srcId="{A175AA92-84C3-42E2-BC4C-E2379598ABF0}" destId="{29A6175E-4B7A-43ED-981B-A7FFBC1A1B15}" srcOrd="0" destOrd="4" presId="urn:microsoft.com/office/officeart/2005/8/layout/vList2"/>
    <dgm:cxn modelId="{2BFDF233-7313-4280-9163-32059B95F44B}" type="presOf" srcId="{6AEED569-69DE-407C-9D63-D2ED84007923}" destId="{D7F564AC-898C-4116-B9AF-23A54A5BC0E1}" srcOrd="0" destOrd="1" presId="urn:microsoft.com/office/officeart/2005/8/layout/vList2"/>
    <dgm:cxn modelId="{1E61D55F-1C7D-4C51-B09C-105EBD2DDF7E}" srcId="{0C204E49-9421-4554-AFB9-A67BA3FA6596}" destId="{8368334B-9589-4434-9F2C-B75B97922DDF}" srcOrd="0" destOrd="0" parTransId="{C1264643-EC4E-4BA7-9982-65522F808606}" sibTransId="{05948368-DDED-4782-B004-E43A1CACBA87}"/>
    <dgm:cxn modelId="{BA72A444-5DC9-41F4-B357-A9AAF0E7D7DB}" srcId="{0C204E49-9421-4554-AFB9-A67BA3FA6596}" destId="{67F9A70C-649B-4931-8966-FE90CAD420B9}" srcOrd="1" destOrd="0" parTransId="{65D28212-2891-4B2F-9E5D-B08C3A10F398}" sibTransId="{4CCEE17C-82B8-452C-A4FB-229067B84222}"/>
    <dgm:cxn modelId="{D4B06066-124D-440E-AD01-F7D0E52DF362}" type="presOf" srcId="{50945B46-7A25-4ADC-9772-D835650E77D6}" destId="{D7F564AC-898C-4116-B9AF-23A54A5BC0E1}" srcOrd="0" destOrd="3" presId="urn:microsoft.com/office/officeart/2005/8/layout/vList2"/>
    <dgm:cxn modelId="{127F9F6F-A882-414B-B12A-F682CFF5D146}" srcId="{3B9BA511-2227-48CE-BA08-51951FEBD2CD}" destId="{0C204E49-9421-4554-AFB9-A67BA3FA6596}" srcOrd="0" destOrd="0" parTransId="{6A045034-C221-4B14-861C-1E525F3FE3D4}" sibTransId="{960A1CDC-F540-439B-A96E-06CE1D4DCE79}"/>
    <dgm:cxn modelId="{691B5A76-4380-48C7-BF24-7793D0D5A867}" srcId="{0C204E49-9421-4554-AFB9-A67BA3FA6596}" destId="{A175AA92-84C3-42E2-BC4C-E2379598ABF0}" srcOrd="4" destOrd="0" parTransId="{680680ED-4133-4775-BE4D-7BEECE9EE53C}" sibTransId="{0AAAC3F8-4134-4430-B544-4CB5F4519039}"/>
    <dgm:cxn modelId="{7015107E-EBF6-4CAA-997B-D49953EE449F}" type="presOf" srcId="{D745BAEB-1EF7-418A-BECB-121516103CB7}" destId="{D7F564AC-898C-4116-B9AF-23A54A5BC0E1}" srcOrd="0" destOrd="0" presId="urn:microsoft.com/office/officeart/2005/8/layout/vList2"/>
    <dgm:cxn modelId="{C341A381-5373-4644-8505-3730961D2D4D}" srcId="{0C204E49-9421-4554-AFB9-A67BA3FA6596}" destId="{F04A1759-C4BA-4C68-ACF0-2C7DC4A65BF5}" srcOrd="5" destOrd="0" parTransId="{2928B49B-1D70-4C26-9EA5-C97C3BCE6E53}" sibTransId="{879D6841-95D9-417F-8FD7-64EDDFA39816}"/>
    <dgm:cxn modelId="{524AFF87-8F61-4E3D-8A89-EEC69064B35B}" type="presOf" srcId="{5825FF3E-68AC-4D27-9D41-19D6152D8C83}" destId="{FEDE9D24-E6EF-4C99-A290-F4E1EE59AB3A}" srcOrd="0" destOrd="0" presId="urn:microsoft.com/office/officeart/2005/8/layout/vList2"/>
    <dgm:cxn modelId="{DA7BD989-12D5-4297-922E-8E36BB96281C}" type="presOf" srcId="{D21357AA-8EC7-4CDF-A4C0-28C89BE40AA1}" destId="{D7F564AC-898C-4116-B9AF-23A54A5BC0E1}" srcOrd="0" destOrd="2" presId="urn:microsoft.com/office/officeart/2005/8/layout/vList2"/>
    <dgm:cxn modelId="{A8393E8E-8577-4B58-88D6-E31AC7A62B42}" type="presOf" srcId="{0C204E49-9421-4554-AFB9-A67BA3FA6596}" destId="{118A5415-7850-435E-9A3F-BC4AA34872BE}" srcOrd="0" destOrd="0" presId="urn:microsoft.com/office/officeart/2005/8/layout/vList2"/>
    <dgm:cxn modelId="{3462AD94-77CE-408D-9FB7-B5FC439E3CB3}" type="presOf" srcId="{E4106B13-93B5-46EB-AC86-916AF4790DF2}" destId="{29A6175E-4B7A-43ED-981B-A7FFBC1A1B15}" srcOrd="0" destOrd="2" presId="urn:microsoft.com/office/officeart/2005/8/layout/vList2"/>
    <dgm:cxn modelId="{B544CD9E-DA02-4FFD-BF5D-1939012991F7}" srcId="{5825FF3E-68AC-4D27-9D41-19D6152D8C83}" destId="{6AEED569-69DE-407C-9D63-D2ED84007923}" srcOrd="1" destOrd="0" parTransId="{8179E052-C7D6-4978-9127-7CBBFB346760}" sibTransId="{B7D76742-A886-4C86-87D3-CED9AF5D7D84}"/>
    <dgm:cxn modelId="{17900AAC-0584-4CDD-A650-EE3967C5857A}" type="presOf" srcId="{67F9A70C-649B-4931-8966-FE90CAD420B9}" destId="{29A6175E-4B7A-43ED-981B-A7FFBC1A1B15}" srcOrd="0" destOrd="1" presId="urn:microsoft.com/office/officeart/2005/8/layout/vList2"/>
    <dgm:cxn modelId="{A23369B0-9C03-43AA-A9DB-7354291EEC61}" srcId="{5825FF3E-68AC-4D27-9D41-19D6152D8C83}" destId="{D745BAEB-1EF7-418A-BECB-121516103CB7}" srcOrd="0" destOrd="0" parTransId="{71819561-A7F3-4BC7-9B3A-69E7346059F7}" sibTransId="{7F154096-75EA-46F0-9943-FA3F7B4CD5B7}"/>
    <dgm:cxn modelId="{D77D51BC-2F8E-4996-B716-AC60E6F1A917}" type="presOf" srcId="{3B9BA511-2227-48CE-BA08-51951FEBD2CD}" destId="{F7017154-F73C-40C8-91EC-7E9987E01856}" srcOrd="0" destOrd="0" presId="urn:microsoft.com/office/officeart/2005/8/layout/vList2"/>
    <dgm:cxn modelId="{99C78EBE-1743-4F30-870A-6E6F7921BE5D}" type="presOf" srcId="{F04A1759-C4BA-4C68-ACF0-2C7DC4A65BF5}" destId="{29A6175E-4B7A-43ED-981B-A7FFBC1A1B15}" srcOrd="0" destOrd="5" presId="urn:microsoft.com/office/officeart/2005/8/layout/vList2"/>
    <dgm:cxn modelId="{3442EAD7-1464-4D98-AF61-5511CEF74FEA}" type="presOf" srcId="{F392C1E6-9B3B-4B6C-A5A8-6FE917637A9B}" destId="{29A6175E-4B7A-43ED-981B-A7FFBC1A1B15}" srcOrd="0" destOrd="3" presId="urn:microsoft.com/office/officeart/2005/8/layout/vList2"/>
    <dgm:cxn modelId="{D40459F2-FB5B-4ECA-85D8-7D3C15FE5666}" srcId="{5825FF3E-68AC-4D27-9D41-19D6152D8C83}" destId="{52A6402F-B77A-48EB-BBD8-ACA72441DAD5}" srcOrd="4" destOrd="0" parTransId="{A499F111-D43D-423D-9902-5B111C450723}" sibTransId="{672290A8-40CF-4A80-82FA-06360C850C1F}"/>
    <dgm:cxn modelId="{2C36ED82-A97E-41EC-B3CE-9C72FEFB9C49}" type="presParOf" srcId="{F7017154-F73C-40C8-91EC-7E9987E01856}" destId="{118A5415-7850-435E-9A3F-BC4AA34872BE}" srcOrd="0" destOrd="0" presId="urn:microsoft.com/office/officeart/2005/8/layout/vList2"/>
    <dgm:cxn modelId="{2ACC995F-BC8F-47F1-8F0E-757E8C9D69DE}" type="presParOf" srcId="{F7017154-F73C-40C8-91EC-7E9987E01856}" destId="{29A6175E-4B7A-43ED-981B-A7FFBC1A1B15}" srcOrd="1" destOrd="0" presId="urn:microsoft.com/office/officeart/2005/8/layout/vList2"/>
    <dgm:cxn modelId="{F26E5B12-A1B3-4DA5-9CB2-A741E8F3B727}" type="presParOf" srcId="{F7017154-F73C-40C8-91EC-7E9987E01856}" destId="{FEDE9D24-E6EF-4C99-A290-F4E1EE59AB3A}" srcOrd="2" destOrd="0" presId="urn:microsoft.com/office/officeart/2005/8/layout/vList2"/>
    <dgm:cxn modelId="{D8353F99-4D16-4AB9-9D40-E5114DB45C4B}" type="presParOf" srcId="{F7017154-F73C-40C8-91EC-7E9987E01856}" destId="{D7F564AC-898C-4116-B9AF-23A54A5BC0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520F-73DA-4460-8A73-03C3E66C5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0AFCA1-ED95-476F-B8E5-6048562DD3E3}">
      <dgm:prSet/>
      <dgm:spPr/>
      <dgm:t>
        <a:bodyPr/>
        <a:lstStyle/>
        <a:p>
          <a:r>
            <a:rPr lang="en-US" b="1" dirty="0"/>
            <a:t>“Throw away” </a:t>
          </a:r>
          <a:r>
            <a:rPr lang="en-US" dirty="0"/>
            <a:t>(“Rapid Prototyping”)</a:t>
          </a:r>
        </a:p>
      </dgm:t>
    </dgm:pt>
    <dgm:pt modelId="{17BC5695-056F-4BC8-975B-5A88F85CC80C}" type="parTrans" cxnId="{737AF179-0082-4B81-8F7E-95E5773D5840}">
      <dgm:prSet/>
      <dgm:spPr/>
      <dgm:t>
        <a:bodyPr/>
        <a:lstStyle/>
        <a:p>
          <a:endParaRPr lang="en-US"/>
        </a:p>
      </dgm:t>
    </dgm:pt>
    <dgm:pt modelId="{7DF469F5-0DB7-44EF-A4F5-7E91DC11B615}" type="sibTrans" cxnId="{737AF179-0082-4B81-8F7E-95E5773D5840}">
      <dgm:prSet/>
      <dgm:spPr/>
      <dgm:t>
        <a:bodyPr/>
        <a:lstStyle/>
        <a:p>
          <a:endParaRPr lang="en-US"/>
        </a:p>
      </dgm:t>
    </dgm:pt>
    <dgm:pt modelId="{CCCC87A9-03C0-4DA3-BD17-1E52072870B2}">
      <dgm:prSet/>
      <dgm:spPr/>
      <dgm:t>
        <a:bodyPr/>
        <a:lstStyle/>
        <a:p>
          <a:r>
            <a:rPr lang="en-US"/>
            <a:t>Used primarily in requirements gathering</a:t>
          </a:r>
        </a:p>
      </dgm:t>
    </dgm:pt>
    <dgm:pt modelId="{59A785C3-3099-4753-95C4-15FF3D2BEA50}" type="parTrans" cxnId="{594E7276-A295-4895-8C38-D50E02AC330D}">
      <dgm:prSet/>
      <dgm:spPr/>
      <dgm:t>
        <a:bodyPr/>
        <a:lstStyle/>
        <a:p>
          <a:endParaRPr lang="en-US"/>
        </a:p>
      </dgm:t>
    </dgm:pt>
    <dgm:pt modelId="{A3B77EEA-2589-4814-AE30-2413ECF6E0DB}" type="sibTrans" cxnId="{594E7276-A295-4895-8C38-D50E02AC330D}">
      <dgm:prSet/>
      <dgm:spPr/>
      <dgm:t>
        <a:bodyPr/>
        <a:lstStyle/>
        <a:p>
          <a:endParaRPr lang="en-US"/>
        </a:p>
      </dgm:t>
    </dgm:pt>
    <dgm:pt modelId="{2A339C0D-5AD3-4FCA-A61F-DCD2FDDAC06F}">
      <dgm:prSet/>
      <dgm:spPr/>
      <dgm:t>
        <a:bodyPr/>
        <a:lstStyle/>
        <a:p>
          <a:r>
            <a:rPr lang="en-US"/>
            <a:t>Low cost with limited quality &amp; functionality</a:t>
          </a:r>
        </a:p>
      </dgm:t>
    </dgm:pt>
    <dgm:pt modelId="{E0B83AE3-4987-4F34-B776-ADBB3BD8445C}" type="parTrans" cxnId="{05E313E9-B7C1-417A-BF13-4FB600BC08FE}">
      <dgm:prSet/>
      <dgm:spPr/>
      <dgm:t>
        <a:bodyPr/>
        <a:lstStyle/>
        <a:p>
          <a:endParaRPr lang="en-US"/>
        </a:p>
      </dgm:t>
    </dgm:pt>
    <dgm:pt modelId="{4A713137-37A4-4A6D-AC1F-9F7D2D6429CC}" type="sibTrans" cxnId="{05E313E9-B7C1-417A-BF13-4FB600BC08FE}">
      <dgm:prSet/>
      <dgm:spPr/>
      <dgm:t>
        <a:bodyPr/>
        <a:lstStyle/>
        <a:p>
          <a:endParaRPr lang="en-US"/>
        </a:p>
      </dgm:t>
    </dgm:pt>
    <dgm:pt modelId="{C2362FE4-DA1E-4FC8-B170-D0DF3E437456}">
      <dgm:prSet/>
      <dgm:spPr/>
      <dgm:t>
        <a:bodyPr/>
        <a:lstStyle/>
        <a:p>
          <a:r>
            <a:rPr lang="en-US" b="1" dirty="0"/>
            <a:t>Incremental</a:t>
          </a:r>
          <a:r>
            <a:rPr lang="en-US" dirty="0"/>
            <a:t> (Functional)</a:t>
          </a:r>
        </a:p>
      </dgm:t>
    </dgm:pt>
    <dgm:pt modelId="{8FBD2D5F-D856-41A5-A073-B147E4C67794}" type="parTrans" cxnId="{85FFB955-6239-4198-B4CC-7303FC42D65E}">
      <dgm:prSet/>
      <dgm:spPr/>
      <dgm:t>
        <a:bodyPr/>
        <a:lstStyle/>
        <a:p>
          <a:endParaRPr lang="en-US"/>
        </a:p>
      </dgm:t>
    </dgm:pt>
    <dgm:pt modelId="{B6223717-81E5-4B42-AE7F-F469CBFBE7DC}" type="sibTrans" cxnId="{85FFB955-6239-4198-B4CC-7303FC42D65E}">
      <dgm:prSet/>
      <dgm:spPr/>
      <dgm:t>
        <a:bodyPr/>
        <a:lstStyle/>
        <a:p>
          <a:endParaRPr lang="en-US"/>
        </a:p>
      </dgm:t>
    </dgm:pt>
    <dgm:pt modelId="{F9351306-67E8-45D8-95AC-D1EF610E3920}">
      <dgm:prSet/>
      <dgm:spPr/>
      <dgm:t>
        <a:bodyPr/>
        <a:lstStyle/>
        <a:p>
          <a:r>
            <a:rPr lang="en-US" dirty="0"/>
            <a:t>Working still needs variables added &amp;/or adjusted to integrate system</a:t>
          </a:r>
        </a:p>
      </dgm:t>
    </dgm:pt>
    <dgm:pt modelId="{C726BCE8-3B49-4E87-B75C-B2A1970BF2C7}" type="parTrans" cxnId="{57700EFB-6536-4AE7-B40B-152CC1FB1BD4}">
      <dgm:prSet/>
      <dgm:spPr/>
      <dgm:t>
        <a:bodyPr/>
        <a:lstStyle/>
        <a:p>
          <a:endParaRPr lang="en-US"/>
        </a:p>
      </dgm:t>
    </dgm:pt>
    <dgm:pt modelId="{C72BA1AB-5B4F-4072-8CFA-32372B296784}" type="sibTrans" cxnId="{57700EFB-6536-4AE7-B40B-152CC1FB1BD4}">
      <dgm:prSet/>
      <dgm:spPr/>
      <dgm:t>
        <a:bodyPr/>
        <a:lstStyle/>
        <a:p>
          <a:endParaRPr lang="en-US"/>
        </a:p>
      </dgm:t>
    </dgm:pt>
    <dgm:pt modelId="{AFD4ED84-A0C7-45B8-BCA3-C45060385150}">
      <dgm:prSet/>
      <dgm:spPr/>
      <dgm:t>
        <a:bodyPr/>
        <a:lstStyle/>
        <a:p>
          <a:r>
            <a:rPr lang="en-US"/>
            <a:t>Delivery of prioritized functions incrementally added &amp;/or adjusted to the single, overall design</a:t>
          </a:r>
        </a:p>
      </dgm:t>
    </dgm:pt>
    <dgm:pt modelId="{7BCAE9AA-43F1-4542-9BA2-49FFE220C12D}" type="parTrans" cxnId="{15735AD3-D401-44CA-922E-60D8283D2DED}">
      <dgm:prSet/>
      <dgm:spPr/>
      <dgm:t>
        <a:bodyPr/>
        <a:lstStyle/>
        <a:p>
          <a:endParaRPr lang="en-US"/>
        </a:p>
      </dgm:t>
    </dgm:pt>
    <dgm:pt modelId="{3B9EA060-462B-4D9F-B987-2DD34844523B}" type="sibTrans" cxnId="{15735AD3-D401-44CA-922E-60D8283D2DED}">
      <dgm:prSet/>
      <dgm:spPr/>
      <dgm:t>
        <a:bodyPr/>
        <a:lstStyle/>
        <a:p>
          <a:endParaRPr lang="en-US"/>
        </a:p>
      </dgm:t>
    </dgm:pt>
    <dgm:pt modelId="{2DF9BD55-9018-45C5-AADF-BD0C6C87B81E}">
      <dgm:prSet/>
      <dgm:spPr/>
      <dgm:t>
        <a:bodyPr/>
        <a:lstStyle/>
        <a:p>
          <a:r>
            <a:rPr lang="en-US" b="1" dirty="0"/>
            <a:t>Evolutionary </a:t>
          </a:r>
          <a:r>
            <a:rPr lang="en-US" dirty="0"/>
            <a:t>(“Rapid Application Development”, RAD)</a:t>
          </a:r>
        </a:p>
      </dgm:t>
    </dgm:pt>
    <dgm:pt modelId="{BDA823CE-431F-45F0-B22A-9360813035ED}" type="parTrans" cxnId="{3C3C8C53-C113-418D-A03D-DAC3C3787110}">
      <dgm:prSet/>
      <dgm:spPr/>
      <dgm:t>
        <a:bodyPr/>
        <a:lstStyle/>
        <a:p>
          <a:endParaRPr lang="en-US"/>
        </a:p>
      </dgm:t>
    </dgm:pt>
    <dgm:pt modelId="{6A741326-3347-4990-B304-82B938AE25E6}" type="sibTrans" cxnId="{3C3C8C53-C113-418D-A03D-DAC3C3787110}">
      <dgm:prSet/>
      <dgm:spPr/>
      <dgm:t>
        <a:bodyPr/>
        <a:lstStyle/>
        <a:p>
          <a:endParaRPr lang="en-US"/>
        </a:p>
      </dgm:t>
    </dgm:pt>
    <dgm:pt modelId="{B4C87204-E841-4B24-84E8-AA0F17D2B35B}">
      <dgm:prSet/>
      <dgm:spPr/>
      <dgm:t>
        <a:bodyPr/>
        <a:lstStyle/>
        <a:p>
          <a:r>
            <a:rPr lang="en-US" dirty="0"/>
            <a:t>Performs original functions and is “state of the art” but will continue to evolve in design </a:t>
          </a:r>
        </a:p>
      </dgm:t>
    </dgm:pt>
    <dgm:pt modelId="{CD4349D7-3CF2-47C9-A65B-0C3982A977C6}" type="parTrans" cxnId="{AEDBAE60-35F4-4631-9ABF-471E95C2BBF3}">
      <dgm:prSet/>
      <dgm:spPr/>
      <dgm:t>
        <a:bodyPr/>
        <a:lstStyle/>
        <a:p>
          <a:endParaRPr lang="en-US"/>
        </a:p>
      </dgm:t>
    </dgm:pt>
    <dgm:pt modelId="{E75EC1A3-0511-4EDC-9EA5-98441F0EB6CD}" type="sibTrans" cxnId="{AEDBAE60-35F4-4631-9ABF-471E95C2BBF3}">
      <dgm:prSet/>
      <dgm:spPr/>
      <dgm:t>
        <a:bodyPr/>
        <a:lstStyle/>
        <a:p>
          <a:endParaRPr lang="en-US"/>
        </a:p>
      </dgm:t>
    </dgm:pt>
    <dgm:pt modelId="{E54D7F40-55FC-4A80-8C42-05D15900D7D5}">
      <dgm:prSet/>
      <dgm:spPr/>
      <dgm:t>
        <a:bodyPr/>
        <a:lstStyle/>
        <a:p>
          <a:r>
            <a:rPr lang="en-US" dirty="0"/>
            <a:t>Evolution dependent on internal components and interactions with environment</a:t>
          </a:r>
        </a:p>
      </dgm:t>
    </dgm:pt>
    <dgm:pt modelId="{4D72B3E3-45CE-44A0-8566-F8278267D4C8}" type="parTrans" cxnId="{016214EE-417C-4366-9E15-F71C184BEDF8}">
      <dgm:prSet/>
      <dgm:spPr/>
      <dgm:t>
        <a:bodyPr/>
        <a:lstStyle/>
        <a:p>
          <a:endParaRPr lang="en-US"/>
        </a:p>
      </dgm:t>
    </dgm:pt>
    <dgm:pt modelId="{CE200A97-9B34-468C-B477-F6ABE0A4DE8D}" type="sibTrans" cxnId="{016214EE-417C-4366-9E15-F71C184BEDF8}">
      <dgm:prSet/>
      <dgm:spPr/>
      <dgm:t>
        <a:bodyPr/>
        <a:lstStyle/>
        <a:p>
          <a:endParaRPr lang="en-US"/>
        </a:p>
      </dgm:t>
    </dgm:pt>
    <dgm:pt modelId="{31AA1E76-4BF2-404A-81EE-3FD7B931F4B1}" type="pres">
      <dgm:prSet presAssocID="{4F6C520F-73DA-4460-8A73-03C3E66C5A1B}" presName="linear" presStyleCnt="0">
        <dgm:presLayoutVars>
          <dgm:animLvl val="lvl"/>
          <dgm:resizeHandles val="exact"/>
        </dgm:presLayoutVars>
      </dgm:prSet>
      <dgm:spPr/>
    </dgm:pt>
    <dgm:pt modelId="{9B12E2CE-0BEA-430B-BF36-DC84D011B19C}" type="pres">
      <dgm:prSet presAssocID="{BD0AFCA1-ED95-476F-B8E5-6048562DD3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559C6D-6BE0-4607-909C-D38661CC1A0D}" type="pres">
      <dgm:prSet presAssocID="{BD0AFCA1-ED95-476F-B8E5-6048562DD3E3}" presName="childText" presStyleLbl="revTx" presStyleIdx="0" presStyleCnt="3">
        <dgm:presLayoutVars>
          <dgm:bulletEnabled val="1"/>
        </dgm:presLayoutVars>
      </dgm:prSet>
      <dgm:spPr/>
    </dgm:pt>
    <dgm:pt modelId="{800CD2BE-C7F8-4184-9F0D-D37F8CD8966A}" type="pres">
      <dgm:prSet presAssocID="{C2362FE4-DA1E-4FC8-B170-D0DF3E4374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FB9A8F-71CD-4FBB-B2F2-4CEC52216F65}" type="pres">
      <dgm:prSet presAssocID="{C2362FE4-DA1E-4FC8-B170-D0DF3E437456}" presName="childText" presStyleLbl="revTx" presStyleIdx="1" presStyleCnt="3">
        <dgm:presLayoutVars>
          <dgm:bulletEnabled val="1"/>
        </dgm:presLayoutVars>
      </dgm:prSet>
      <dgm:spPr/>
    </dgm:pt>
    <dgm:pt modelId="{7771B718-AF69-4000-8ECD-0B260D3FEFBB}" type="pres">
      <dgm:prSet presAssocID="{2DF9BD55-9018-45C5-AADF-BD0C6C87B8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88972B-6CD8-429B-93F9-F0F97305FD46}" type="pres">
      <dgm:prSet presAssocID="{2DF9BD55-9018-45C5-AADF-BD0C6C87B8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4FAFD16-D874-472F-8C0E-1349C0ED0777}" type="presOf" srcId="{F9351306-67E8-45D8-95AC-D1EF610E3920}" destId="{21FB9A8F-71CD-4FBB-B2F2-4CEC52216F65}" srcOrd="0" destOrd="0" presId="urn:microsoft.com/office/officeart/2005/8/layout/vList2"/>
    <dgm:cxn modelId="{EE600923-FD1F-499A-86FB-1483CC252516}" type="presOf" srcId="{4F6C520F-73DA-4460-8A73-03C3E66C5A1B}" destId="{31AA1E76-4BF2-404A-81EE-3FD7B931F4B1}" srcOrd="0" destOrd="0" presId="urn:microsoft.com/office/officeart/2005/8/layout/vList2"/>
    <dgm:cxn modelId="{AEDBAE60-35F4-4631-9ABF-471E95C2BBF3}" srcId="{2DF9BD55-9018-45C5-AADF-BD0C6C87B81E}" destId="{B4C87204-E841-4B24-84E8-AA0F17D2B35B}" srcOrd="0" destOrd="0" parTransId="{CD4349D7-3CF2-47C9-A65B-0C3982A977C6}" sibTransId="{E75EC1A3-0511-4EDC-9EA5-98441F0EB6CD}"/>
    <dgm:cxn modelId="{DD99E26A-1D22-48A7-B5FA-CF3AC835027F}" type="presOf" srcId="{CCCC87A9-03C0-4DA3-BD17-1E52072870B2}" destId="{37559C6D-6BE0-4607-909C-D38661CC1A0D}" srcOrd="0" destOrd="0" presId="urn:microsoft.com/office/officeart/2005/8/layout/vList2"/>
    <dgm:cxn modelId="{32CB914E-48C6-45D7-A994-7A985FEA0994}" type="presOf" srcId="{2A339C0D-5AD3-4FCA-A61F-DCD2FDDAC06F}" destId="{37559C6D-6BE0-4607-909C-D38661CC1A0D}" srcOrd="0" destOrd="1" presId="urn:microsoft.com/office/officeart/2005/8/layout/vList2"/>
    <dgm:cxn modelId="{3C3C8C53-C113-418D-A03D-DAC3C3787110}" srcId="{4F6C520F-73DA-4460-8A73-03C3E66C5A1B}" destId="{2DF9BD55-9018-45C5-AADF-BD0C6C87B81E}" srcOrd="2" destOrd="0" parTransId="{BDA823CE-431F-45F0-B22A-9360813035ED}" sibTransId="{6A741326-3347-4990-B304-82B938AE25E6}"/>
    <dgm:cxn modelId="{85FFB955-6239-4198-B4CC-7303FC42D65E}" srcId="{4F6C520F-73DA-4460-8A73-03C3E66C5A1B}" destId="{C2362FE4-DA1E-4FC8-B170-D0DF3E437456}" srcOrd="1" destOrd="0" parTransId="{8FBD2D5F-D856-41A5-A073-B147E4C67794}" sibTransId="{B6223717-81E5-4B42-AE7F-F469CBFBE7DC}"/>
    <dgm:cxn modelId="{594E7276-A295-4895-8C38-D50E02AC330D}" srcId="{BD0AFCA1-ED95-476F-B8E5-6048562DD3E3}" destId="{CCCC87A9-03C0-4DA3-BD17-1E52072870B2}" srcOrd="0" destOrd="0" parTransId="{59A785C3-3099-4753-95C4-15FF3D2BEA50}" sibTransId="{A3B77EEA-2589-4814-AE30-2413ECF6E0DB}"/>
    <dgm:cxn modelId="{279AB778-164E-4C90-A196-B76BB091E2B4}" type="presOf" srcId="{B4C87204-E841-4B24-84E8-AA0F17D2B35B}" destId="{FD88972B-6CD8-429B-93F9-F0F97305FD46}" srcOrd="0" destOrd="0" presId="urn:microsoft.com/office/officeart/2005/8/layout/vList2"/>
    <dgm:cxn modelId="{737AF179-0082-4B81-8F7E-95E5773D5840}" srcId="{4F6C520F-73DA-4460-8A73-03C3E66C5A1B}" destId="{BD0AFCA1-ED95-476F-B8E5-6048562DD3E3}" srcOrd="0" destOrd="0" parTransId="{17BC5695-056F-4BC8-975B-5A88F85CC80C}" sibTransId="{7DF469F5-0DB7-44EF-A4F5-7E91DC11B615}"/>
    <dgm:cxn modelId="{8CA2827C-14AF-40A2-BC21-04B0DD9326A0}" type="presOf" srcId="{AFD4ED84-A0C7-45B8-BCA3-C45060385150}" destId="{21FB9A8F-71CD-4FBB-B2F2-4CEC52216F65}" srcOrd="0" destOrd="1" presId="urn:microsoft.com/office/officeart/2005/8/layout/vList2"/>
    <dgm:cxn modelId="{0D8F4D83-9D09-447F-9B85-AF8EBFCD00A4}" type="presOf" srcId="{E54D7F40-55FC-4A80-8C42-05D15900D7D5}" destId="{FD88972B-6CD8-429B-93F9-F0F97305FD46}" srcOrd="0" destOrd="1" presId="urn:microsoft.com/office/officeart/2005/8/layout/vList2"/>
    <dgm:cxn modelId="{35D94B89-9624-499E-B41C-8502C0272354}" type="presOf" srcId="{C2362FE4-DA1E-4FC8-B170-D0DF3E437456}" destId="{800CD2BE-C7F8-4184-9F0D-D37F8CD8966A}" srcOrd="0" destOrd="0" presId="urn:microsoft.com/office/officeart/2005/8/layout/vList2"/>
    <dgm:cxn modelId="{BCECC2A8-5ADC-4E57-A248-06854F567B37}" type="presOf" srcId="{2DF9BD55-9018-45C5-AADF-BD0C6C87B81E}" destId="{7771B718-AF69-4000-8ECD-0B260D3FEFBB}" srcOrd="0" destOrd="0" presId="urn:microsoft.com/office/officeart/2005/8/layout/vList2"/>
    <dgm:cxn modelId="{15735AD3-D401-44CA-922E-60D8283D2DED}" srcId="{C2362FE4-DA1E-4FC8-B170-D0DF3E437456}" destId="{AFD4ED84-A0C7-45B8-BCA3-C45060385150}" srcOrd="1" destOrd="0" parTransId="{7BCAE9AA-43F1-4542-9BA2-49FFE220C12D}" sibTransId="{3B9EA060-462B-4D9F-B987-2DD34844523B}"/>
    <dgm:cxn modelId="{05E313E9-B7C1-417A-BF13-4FB600BC08FE}" srcId="{BD0AFCA1-ED95-476F-B8E5-6048562DD3E3}" destId="{2A339C0D-5AD3-4FCA-A61F-DCD2FDDAC06F}" srcOrd="1" destOrd="0" parTransId="{E0B83AE3-4987-4F34-B776-ADBB3BD8445C}" sibTransId="{4A713137-37A4-4A6D-AC1F-9F7D2D6429CC}"/>
    <dgm:cxn modelId="{016214EE-417C-4366-9E15-F71C184BEDF8}" srcId="{2DF9BD55-9018-45C5-AADF-BD0C6C87B81E}" destId="{E54D7F40-55FC-4A80-8C42-05D15900D7D5}" srcOrd="1" destOrd="0" parTransId="{4D72B3E3-45CE-44A0-8566-F8278267D4C8}" sibTransId="{CE200A97-9B34-468C-B477-F6ABE0A4DE8D}"/>
    <dgm:cxn modelId="{3FB330F5-0B83-4758-86A0-C9EC97775DD7}" type="presOf" srcId="{BD0AFCA1-ED95-476F-B8E5-6048562DD3E3}" destId="{9B12E2CE-0BEA-430B-BF36-DC84D011B19C}" srcOrd="0" destOrd="0" presId="urn:microsoft.com/office/officeart/2005/8/layout/vList2"/>
    <dgm:cxn modelId="{57700EFB-6536-4AE7-B40B-152CC1FB1BD4}" srcId="{C2362FE4-DA1E-4FC8-B170-D0DF3E437456}" destId="{F9351306-67E8-45D8-95AC-D1EF610E3920}" srcOrd="0" destOrd="0" parTransId="{C726BCE8-3B49-4E87-B75C-B2A1970BF2C7}" sibTransId="{C72BA1AB-5B4F-4072-8CFA-32372B296784}"/>
    <dgm:cxn modelId="{2B34BD04-378D-4D19-B077-730FAFE95651}" type="presParOf" srcId="{31AA1E76-4BF2-404A-81EE-3FD7B931F4B1}" destId="{9B12E2CE-0BEA-430B-BF36-DC84D011B19C}" srcOrd="0" destOrd="0" presId="urn:microsoft.com/office/officeart/2005/8/layout/vList2"/>
    <dgm:cxn modelId="{DE7DF04A-5CE9-4E27-8182-C9583CCC3B92}" type="presParOf" srcId="{31AA1E76-4BF2-404A-81EE-3FD7B931F4B1}" destId="{37559C6D-6BE0-4607-909C-D38661CC1A0D}" srcOrd="1" destOrd="0" presId="urn:microsoft.com/office/officeart/2005/8/layout/vList2"/>
    <dgm:cxn modelId="{CDA4A5FC-3B9B-4EAA-B83F-179DE3EF90BA}" type="presParOf" srcId="{31AA1E76-4BF2-404A-81EE-3FD7B931F4B1}" destId="{800CD2BE-C7F8-4184-9F0D-D37F8CD8966A}" srcOrd="2" destOrd="0" presId="urn:microsoft.com/office/officeart/2005/8/layout/vList2"/>
    <dgm:cxn modelId="{4E49AF14-FC4A-4CD9-94C9-494093B9545E}" type="presParOf" srcId="{31AA1E76-4BF2-404A-81EE-3FD7B931F4B1}" destId="{21FB9A8F-71CD-4FBB-B2F2-4CEC52216F65}" srcOrd="3" destOrd="0" presId="urn:microsoft.com/office/officeart/2005/8/layout/vList2"/>
    <dgm:cxn modelId="{0CB3FBB3-1F68-4025-A2FF-70BF483083A7}" type="presParOf" srcId="{31AA1E76-4BF2-404A-81EE-3FD7B931F4B1}" destId="{7771B718-AF69-4000-8ECD-0B260D3FEFBB}" srcOrd="4" destOrd="0" presId="urn:microsoft.com/office/officeart/2005/8/layout/vList2"/>
    <dgm:cxn modelId="{E48DD733-2E24-44C3-AA04-95BAE0D3AE63}" type="presParOf" srcId="{31AA1E76-4BF2-404A-81EE-3FD7B931F4B1}" destId="{FD88972B-6CD8-429B-93F9-F0F97305FD4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A5415-7850-435E-9A3F-BC4AA34872BE}">
      <dsp:nvSpPr>
        <dsp:cNvPr id="0" name=""/>
        <dsp:cNvSpPr/>
      </dsp:nvSpPr>
      <dsp:spPr>
        <a:xfrm>
          <a:off x="0" y="189595"/>
          <a:ext cx="5879103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Model</a:t>
          </a:r>
          <a:r>
            <a:rPr lang="en-US" sz="2100" kern="1200"/>
            <a:t> </a:t>
          </a:r>
        </a:p>
      </dsp:txBody>
      <dsp:txXfrm>
        <a:off x="23988" y="213583"/>
        <a:ext cx="5831127" cy="443423"/>
      </dsp:txXfrm>
    </dsp:sp>
    <dsp:sp modelId="{29A6175E-4B7A-43ED-981B-A7FFBC1A1B15}">
      <dsp:nvSpPr>
        <dsp:cNvPr id="0" name=""/>
        <dsp:cNvSpPr/>
      </dsp:nvSpPr>
      <dsp:spPr>
        <a:xfrm>
          <a:off x="0" y="718008"/>
          <a:ext cx="5879103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6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Not necessarily functional (does not need to work).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Can be to any scale (usually smaller but can also be of the original size or bigger).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Used for Display or/and [Visual] Demonstration of product.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May consist of only the exterior of the object/product it replicates.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Relatively cheap to manufacture.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1600" kern="1200" dirty="0"/>
        </a:p>
      </dsp:txBody>
      <dsp:txXfrm>
        <a:off x="0" y="718008"/>
        <a:ext cx="5879103" cy="1999619"/>
      </dsp:txXfrm>
    </dsp:sp>
    <dsp:sp modelId="{FEDE9D24-E6EF-4C99-A290-F4E1EE59AB3A}">
      <dsp:nvSpPr>
        <dsp:cNvPr id="0" name=""/>
        <dsp:cNvSpPr/>
      </dsp:nvSpPr>
      <dsp:spPr>
        <a:xfrm>
          <a:off x="0" y="2717628"/>
          <a:ext cx="5879103" cy="491399"/>
        </a:xfrm>
        <a:prstGeom prst="roundRect">
          <a:avLst/>
        </a:prstGeom>
        <a:gradFill rotWithShape="0">
          <a:gsLst>
            <a:gs pos="0">
              <a:schemeClr val="accent2">
                <a:hueOff val="12000070"/>
                <a:satOff val="15385"/>
                <a:lumOff val="41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000070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Prototype</a:t>
          </a:r>
          <a:r>
            <a:rPr lang="en-US" sz="2100" kern="1200"/>
            <a:t> </a:t>
          </a:r>
        </a:p>
      </dsp:txBody>
      <dsp:txXfrm>
        <a:off x="23988" y="2741616"/>
        <a:ext cx="5831127" cy="443423"/>
      </dsp:txXfrm>
    </dsp:sp>
    <dsp:sp modelId="{D7F564AC-898C-4116-B9AF-23A54A5BC0E1}">
      <dsp:nvSpPr>
        <dsp:cNvPr id="0" name=""/>
        <dsp:cNvSpPr/>
      </dsp:nvSpPr>
      <dsp:spPr>
        <a:xfrm>
          <a:off x="0" y="3209028"/>
          <a:ext cx="5879103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6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fully functional, but not fault-proof.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an actual working version of the intended product.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Used for performance evaluation and further improvement of product.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Contains complete interior and exterior.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relatively expensive to produce.</a:t>
          </a:r>
        </a:p>
      </dsp:txBody>
      <dsp:txXfrm>
        <a:off x="0" y="3209028"/>
        <a:ext cx="5879103" cy="1521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2E2CE-0BEA-430B-BF36-DC84D011B19C}">
      <dsp:nvSpPr>
        <dsp:cNvPr id="0" name=""/>
        <dsp:cNvSpPr/>
      </dsp:nvSpPr>
      <dsp:spPr>
        <a:xfrm>
          <a:off x="0" y="21722"/>
          <a:ext cx="5650817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“Throw away” </a:t>
          </a:r>
          <a:r>
            <a:rPr lang="en-US" sz="2000" kern="1200" dirty="0"/>
            <a:t>(“Rapid Prototyping”)</a:t>
          </a:r>
        </a:p>
      </dsp:txBody>
      <dsp:txXfrm>
        <a:off x="37125" y="58847"/>
        <a:ext cx="5576567" cy="686250"/>
      </dsp:txXfrm>
    </dsp:sp>
    <dsp:sp modelId="{37559C6D-6BE0-4607-909C-D38661CC1A0D}">
      <dsp:nvSpPr>
        <dsp:cNvPr id="0" name=""/>
        <dsp:cNvSpPr/>
      </dsp:nvSpPr>
      <dsp:spPr>
        <a:xfrm>
          <a:off x="0" y="782222"/>
          <a:ext cx="5650817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1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Used primarily in requirements gathering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Low cost with limited quality &amp; functionality</a:t>
          </a:r>
        </a:p>
      </dsp:txBody>
      <dsp:txXfrm>
        <a:off x="0" y="782222"/>
        <a:ext cx="5650817" cy="527850"/>
      </dsp:txXfrm>
    </dsp:sp>
    <dsp:sp modelId="{800CD2BE-C7F8-4184-9F0D-D37F8CD8966A}">
      <dsp:nvSpPr>
        <dsp:cNvPr id="0" name=""/>
        <dsp:cNvSpPr/>
      </dsp:nvSpPr>
      <dsp:spPr>
        <a:xfrm>
          <a:off x="0" y="1310072"/>
          <a:ext cx="5650817" cy="760500"/>
        </a:xfrm>
        <a:prstGeom prst="roundRect">
          <a:avLst/>
        </a:prstGeom>
        <a:gradFill rotWithShape="0">
          <a:gsLst>
            <a:gs pos="0">
              <a:schemeClr val="accent2">
                <a:hueOff val="6000035"/>
                <a:satOff val="7693"/>
                <a:lumOff val="20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000035"/>
                <a:satOff val="7693"/>
                <a:lumOff val="20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Incremental</a:t>
          </a:r>
          <a:r>
            <a:rPr lang="en-US" sz="2000" kern="1200" dirty="0"/>
            <a:t> (Functional)</a:t>
          </a:r>
        </a:p>
      </dsp:txBody>
      <dsp:txXfrm>
        <a:off x="37125" y="1347197"/>
        <a:ext cx="5576567" cy="686250"/>
      </dsp:txXfrm>
    </dsp:sp>
    <dsp:sp modelId="{21FB9A8F-71CD-4FBB-B2F2-4CEC52216F65}">
      <dsp:nvSpPr>
        <dsp:cNvPr id="0" name=""/>
        <dsp:cNvSpPr/>
      </dsp:nvSpPr>
      <dsp:spPr>
        <a:xfrm>
          <a:off x="0" y="2070572"/>
          <a:ext cx="5650817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1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Working still needs variables added &amp;/or adjusted to integrate 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Delivery of prioritized functions incrementally added &amp;/or adjusted to the single, overall design</a:t>
          </a:r>
        </a:p>
      </dsp:txBody>
      <dsp:txXfrm>
        <a:off x="0" y="2070572"/>
        <a:ext cx="5650817" cy="952200"/>
      </dsp:txXfrm>
    </dsp:sp>
    <dsp:sp modelId="{7771B718-AF69-4000-8ECD-0B260D3FEFBB}">
      <dsp:nvSpPr>
        <dsp:cNvPr id="0" name=""/>
        <dsp:cNvSpPr/>
      </dsp:nvSpPr>
      <dsp:spPr>
        <a:xfrm>
          <a:off x="0" y="3022772"/>
          <a:ext cx="5650817" cy="760500"/>
        </a:xfrm>
        <a:prstGeom prst="roundRect">
          <a:avLst/>
        </a:prstGeom>
        <a:gradFill rotWithShape="0">
          <a:gsLst>
            <a:gs pos="0">
              <a:schemeClr val="accent2">
                <a:hueOff val="12000070"/>
                <a:satOff val="15385"/>
                <a:lumOff val="41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000070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Evolutionary </a:t>
          </a:r>
          <a:r>
            <a:rPr lang="en-US" sz="2000" kern="1200" dirty="0"/>
            <a:t>(“Rapid Application Development”, RAD)</a:t>
          </a:r>
        </a:p>
      </dsp:txBody>
      <dsp:txXfrm>
        <a:off x="37125" y="3059897"/>
        <a:ext cx="5576567" cy="686250"/>
      </dsp:txXfrm>
    </dsp:sp>
    <dsp:sp modelId="{FD88972B-6CD8-429B-93F9-F0F97305FD46}">
      <dsp:nvSpPr>
        <dsp:cNvPr id="0" name=""/>
        <dsp:cNvSpPr/>
      </dsp:nvSpPr>
      <dsp:spPr>
        <a:xfrm>
          <a:off x="0" y="3783272"/>
          <a:ext cx="5650817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1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Performs original functions and is “state of the art” but will continue to evolve in design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Evolution dependent on internal components and interactions with environment</a:t>
          </a:r>
        </a:p>
      </dsp:txBody>
      <dsp:txXfrm>
        <a:off x="0" y="3783272"/>
        <a:ext cx="5650817" cy="95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1)C,E  2)A,F  3)B,D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7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Keyrings and keychains help prevent loss of loose keys. Many designs shown here. 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sz="1800" dirty="0">
                <a:effectLst/>
                <a:latin typeface="Open Sans" panose="020B0606030504020204" pitchFamily="34" charset="0"/>
                <a:ea typeface="Cambria" panose="02040503050406030204" pitchFamily="18" charset="0"/>
              </a:rPr>
              <a:t>Design-for-assembly focuses mostly on fabricating products with the end goal of low-cost assembly.</a:t>
            </a:r>
          </a:p>
          <a:p>
            <a:pPr marL="158750" indent="0">
              <a:buNone/>
            </a:pPr>
            <a:r>
              <a:rPr lang="en-US" sz="1800" dirty="0">
                <a:effectLst/>
                <a:latin typeface="Open Sans" panose="020B0606030504020204" pitchFamily="34" charset="0"/>
                <a:ea typeface="Cambria" panose="02040503050406030204" pitchFamily="18" charset="0"/>
              </a:rPr>
              <a:t>Design-for-manufacture focuses more on simplifying, optimizing and refining the product design with an end goal of producing a better product at a lower cost.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Note: Stop Tutorial video at 16:40 (language warning) </a:t>
            </a:r>
          </a:p>
        </p:txBody>
      </p:sp>
    </p:spTree>
    <p:extLst>
      <p:ext uri="{BB962C8B-B14F-4D97-AF65-F5344CB8AC3E}">
        <p14:creationId xmlns:p14="http://schemas.microsoft.com/office/powerpoint/2010/main" val="176844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07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D; 2) D; 3) D; 4) D; 5) B; 6) B; 7)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Resin Polymer = Bisphenol A </a:t>
            </a:r>
            <a:r>
              <a:rPr lang="en-US" dirty="0" err="1"/>
              <a:t>diglycidyl</a:t>
            </a:r>
            <a:r>
              <a:rPr lang="en-US" dirty="0"/>
              <a:t> ether; Carbon rings = organic polymer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Viscous resin liquid crosslinked by polypropylene glycol into a solid. (change in Young Modulus)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– Good for Related Research Paper/Project = Chemical Engineering of Plastics (Big/Active Business)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(1)F (2)D (3)B (4)A (5)G (6)E  (7)F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BC18-467C-4F22-BD24-18ED18EC25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3365-96F6-4B45-879B-BFF30C4B3CC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D6AA-CC83-4230-A003-DE975F2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Uf6z3SIzn9w" TargetMode="External"/><Relationship Id="rId5" Type="http://schemas.openxmlformats.org/officeDocument/2006/relationships/hyperlink" Target="https://www.youtube.com/watch?v=Oee8VfjR1CE" TargetMode="External"/><Relationship Id="rId4" Type="http://schemas.openxmlformats.org/officeDocument/2006/relationships/hyperlink" Target="https://www.youtube.com/watch?v=owHF9iLyx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Fabrication of a Resin Keychain or Key Ring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474E-4D50-4B1F-B4CC-BCCC888A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84892"/>
            <a:ext cx="7543800" cy="529273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Curing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1E701-A3E6-4A32-82B1-ABF7E6A7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CC6600"/>
                </a:solidFill>
              </a:rPr>
              <a:t>Polypropylene glycol or polypropylene oxide (C</a:t>
            </a:r>
            <a:r>
              <a:rPr lang="en-US" b="1" baseline="-25000" dirty="0">
                <a:solidFill>
                  <a:srgbClr val="CC6600"/>
                </a:solidFill>
              </a:rPr>
              <a:t>3</a:t>
            </a:r>
            <a:r>
              <a:rPr lang="en-US" b="1" dirty="0">
                <a:solidFill>
                  <a:srgbClr val="CC6600"/>
                </a:solidFill>
              </a:rPr>
              <a:t>H</a:t>
            </a:r>
            <a:r>
              <a:rPr lang="en-US" b="1" baseline="-25000" dirty="0">
                <a:solidFill>
                  <a:srgbClr val="CC6600"/>
                </a:solidFill>
              </a:rPr>
              <a:t>8</a:t>
            </a:r>
            <a:r>
              <a:rPr lang="en-US" b="1" dirty="0">
                <a:solidFill>
                  <a:srgbClr val="CC6600"/>
                </a:solidFill>
              </a:rPr>
              <a:t>O</a:t>
            </a:r>
            <a:r>
              <a:rPr lang="en-US" b="1" baseline="-25000" dirty="0">
                <a:solidFill>
                  <a:srgbClr val="CC6600"/>
                </a:solidFill>
              </a:rPr>
              <a:t>2</a:t>
            </a:r>
            <a:r>
              <a:rPr lang="en-US" b="1" dirty="0">
                <a:solidFill>
                  <a:srgbClr val="CC6600"/>
                </a:solidFill>
              </a:rPr>
              <a:t>)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organic polymer of propylene glycol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often used as curing agent for hardening resin into a solid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A9D2-92A3-45D7-9350-7D50F063C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3195060"/>
            <a:ext cx="2288858" cy="89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0ABFA-4FF8-4ECA-AFD9-93E1C20156C0}"/>
              </a:ext>
            </a:extLst>
          </p:cNvPr>
          <p:cNvSpPr txBox="1"/>
          <p:nvPr/>
        </p:nvSpPr>
        <p:spPr>
          <a:xfrm>
            <a:off x="2691765" y="4092754"/>
            <a:ext cx="3540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Poly(propylene glycol) bis(2-aminopropyl ether) </a:t>
            </a: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35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B6CE-464C-4203-93D3-FBC5F3DB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90687"/>
            <a:ext cx="7543800" cy="52740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Resin Crosslinked by Curing Agent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0148A0-5CA2-4D8B-8C4B-5EDC1F1B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275" y="2577640"/>
            <a:ext cx="6643450" cy="19712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2383F3-FD26-44DF-A792-D38820024051}"/>
              </a:ext>
            </a:extLst>
          </p:cNvPr>
          <p:cNvSpPr/>
          <p:nvPr/>
        </p:nvSpPr>
        <p:spPr>
          <a:xfrm>
            <a:off x="460150" y="4548938"/>
            <a:ext cx="78837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 Okabe et.al. Molecular dynamics simulation of crosslinked epoxy resins: Curing and mechanical properties. European Polymer Journal 80:78-88 (2016)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7D3E3-F038-454E-B3DC-9C6E72049320}"/>
              </a:ext>
            </a:extLst>
          </p:cNvPr>
          <p:cNvSpPr txBox="1"/>
          <p:nvPr/>
        </p:nvSpPr>
        <p:spPr>
          <a:xfrm>
            <a:off x="1250275" y="1347744"/>
            <a:ext cx="7289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C6600"/>
                </a:solidFill>
              </a:rPr>
              <a:t>Crosslink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covalent or ionic bond that links one polymer chain to another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cross-links to promote a change in the polymers' physical properties</a:t>
            </a: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96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3BBE-0C70-4C47-9DFC-D2304534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03809"/>
            <a:ext cx="7543800" cy="534766"/>
          </a:xfr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Resin – Component in Making Plastics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BB32-FDB4-40CD-B7AD-86CFDEF3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593" y="1370160"/>
            <a:ext cx="7002836" cy="336186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950" b="1" dirty="0">
                <a:solidFill>
                  <a:schemeClr val="accent1">
                    <a:lumMod val="75000"/>
                  </a:schemeClr>
                </a:solidFill>
              </a:rPr>
              <a:t>esin Polymers - two types depending on reaction to heat</a:t>
            </a:r>
          </a:p>
          <a:p>
            <a:pPr>
              <a:lnSpc>
                <a:spcPct val="100000"/>
              </a:lnSpc>
            </a:pPr>
            <a:endParaRPr lang="en-US" sz="1950" b="1" dirty="0">
              <a:solidFill>
                <a:srgbClr val="CC6600"/>
              </a:solidFill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CC6600"/>
                </a:solidFill>
              </a:rPr>
              <a:t>Thermoplastic polymer </a:t>
            </a:r>
            <a:r>
              <a:rPr lang="en-US" sz="1950" dirty="0">
                <a:solidFill>
                  <a:schemeClr val="tx1"/>
                </a:solidFill>
              </a:rPr>
              <a:t>– </a:t>
            </a:r>
          </a:p>
          <a:p>
            <a:pPr>
              <a:lnSpc>
                <a:spcPct val="100000"/>
              </a:lnSpc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can repeat softening by heating and hardening by cooling for reshaping and recycling</a:t>
            </a:r>
          </a:p>
          <a:p>
            <a:pPr>
              <a:lnSpc>
                <a:spcPct val="100000"/>
              </a:lnSpc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original chemical structure as no chemical reaction changes structure </a:t>
            </a:r>
          </a:p>
          <a:p>
            <a:pPr>
              <a:lnSpc>
                <a:spcPct val="100000"/>
              </a:lnSpc>
            </a:pPr>
            <a:endParaRPr lang="en-US" sz="1950" dirty="0">
              <a:solidFill>
                <a:schemeClr val="tx1"/>
              </a:solidFill>
            </a:endParaRPr>
          </a:p>
          <a:p>
            <a:pPr marL="114300" indent="0">
              <a:lnSpc>
                <a:spcPct val="100000"/>
              </a:lnSpc>
              <a:buClr>
                <a:srgbClr val="D34817"/>
              </a:buClr>
              <a:buNone/>
            </a:pPr>
            <a:r>
              <a:rPr lang="en-US" sz="1950" b="1" dirty="0">
                <a:solidFill>
                  <a:srgbClr val="CC6600"/>
                </a:solidFill>
              </a:rPr>
              <a:t>Thermoset polymer </a:t>
            </a:r>
            <a:r>
              <a:rPr lang="en-US" sz="1950" dirty="0">
                <a:solidFill>
                  <a:prstClr val="black"/>
                </a:solidFill>
              </a:rPr>
              <a:t>– </a:t>
            </a:r>
          </a:p>
          <a:p>
            <a:pPr>
              <a:lnSpc>
                <a:spcPct val="100000"/>
              </a:lnSpc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prepolymers in a soft solid or viscous state that change irreversibly when heated </a:t>
            </a:r>
          </a:p>
          <a:p>
            <a:pPr>
              <a:lnSpc>
                <a:spcPct val="100000"/>
              </a:lnSpc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process called </a:t>
            </a:r>
            <a:r>
              <a:rPr lang="en-US" sz="1700" b="1" dirty="0">
                <a:solidFill>
                  <a:srgbClr val="7030A0"/>
                </a:solidFill>
              </a:rPr>
              <a:t>curing</a:t>
            </a:r>
            <a:r>
              <a:rPr lang="en-US" sz="1700" dirty="0">
                <a:solidFill>
                  <a:schemeClr val="tx1"/>
                </a:solidFill>
              </a:rPr>
              <a:t> results in covalent crosslinks that change chemical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E6BDA-FC7A-4754-9386-2837B538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5" y="2028247"/>
            <a:ext cx="740807" cy="725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4D0BE-25C5-429E-A6ED-2E834837A5C4}"/>
              </a:ext>
            </a:extLst>
          </p:cNvPr>
          <p:cNvSpPr txBox="1"/>
          <p:nvPr/>
        </p:nvSpPr>
        <p:spPr>
          <a:xfrm>
            <a:off x="4289821" y="2904650"/>
            <a:ext cx="2923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34B35-05AF-40C6-84A8-6BC363AD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11" y="3147819"/>
            <a:ext cx="940475" cy="641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FF11F-0217-4823-B976-B720EABC6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3871258"/>
            <a:ext cx="1005840" cy="725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1997A-70D3-430D-A221-063BF409B16F}"/>
              </a:ext>
            </a:extLst>
          </p:cNvPr>
          <p:cNvSpPr txBox="1"/>
          <p:nvPr/>
        </p:nvSpPr>
        <p:spPr>
          <a:xfrm>
            <a:off x="270210" y="3691793"/>
            <a:ext cx="12210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natural resin</a:t>
            </a:r>
          </a:p>
        </p:txBody>
      </p:sp>
      <p:pic>
        <p:nvPicPr>
          <p:cNvPr id="10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7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2A66-96A7-4BD9-AD6D-7C5976B0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18" y="515251"/>
            <a:ext cx="4039857" cy="526727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Embedded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8C53BC-E9DB-4AC4-B137-983F906CE3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297" y="2094076"/>
          <a:ext cx="2662937" cy="1963104"/>
        </p:xfrm>
        <a:graphic>
          <a:graphicData uri="http://schemas.openxmlformats.org/drawingml/2006/table">
            <a:tbl>
              <a:tblPr/>
              <a:tblGrid>
                <a:gridCol w="2662937">
                  <a:extLst>
                    <a:ext uri="{9D8B030D-6E8A-4147-A177-3AD203B41FA5}">
                      <a16:colId xmlns:a16="http://schemas.microsoft.com/office/drawing/2014/main" val="3284029102"/>
                    </a:ext>
                  </a:extLst>
                </a:gridCol>
              </a:tblGrid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Thermoset polymer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6124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Copolymer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128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Monomer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1005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Polymer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576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Plant resin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72657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Synthetic resin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7) Thermoplastic polymer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513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A8D28AF-C9F1-4582-8EB5-B860EF87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256975"/>
            <a:ext cx="985837" cy="969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5B0EE-3652-45C3-92BA-EBE1EBDB625C}"/>
              </a:ext>
            </a:extLst>
          </p:cNvPr>
          <p:cNvSpPr txBox="1"/>
          <p:nvPr/>
        </p:nvSpPr>
        <p:spPr>
          <a:xfrm>
            <a:off x="862552" y="1459877"/>
            <a:ext cx="482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Provide the best match the following: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4678D4-E8F6-4C81-BBB2-C04A32CBC0C2}"/>
              </a:ext>
            </a:extLst>
          </p:cNvPr>
          <p:cNvGraphicFramePr>
            <a:graphicFrameLocks noGrp="1"/>
          </p:cNvGraphicFramePr>
          <p:nvPr/>
        </p:nvGraphicFramePr>
        <p:xfrm>
          <a:off x="2948233" y="2094076"/>
          <a:ext cx="6136850" cy="2237424"/>
        </p:xfrm>
        <a:graphic>
          <a:graphicData uri="http://schemas.openxmlformats.org/drawingml/2006/table">
            <a:tbl>
              <a:tblPr/>
              <a:tblGrid>
                <a:gridCol w="6136850">
                  <a:extLst>
                    <a:ext uri="{9D8B030D-6E8A-4147-A177-3AD203B41FA5}">
                      <a16:colId xmlns:a16="http://schemas.microsoft.com/office/drawing/2014/main" val="4157982831"/>
                    </a:ext>
                  </a:extLst>
                </a:gridCol>
              </a:tblGrid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many monomers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01767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single unit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43287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 can be reshaped after cooling and heating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71532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 two or more monomers of different species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8697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E)</a:t>
                      </a:r>
                      <a:r>
                        <a:rPr lang="en-US" sz="1800" dirty="0"/>
                        <a:t> used as basis of plastics, adhesives, varnishes &amp; other products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754630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F)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covalent crosslinks during curing changes structure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G)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tree fluid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21044"/>
                  </a:ext>
                </a:extLst>
              </a:tr>
            </a:tbl>
          </a:graphicData>
        </a:graphic>
      </p:graphicFrame>
      <p:pic>
        <p:nvPicPr>
          <p:cNvPr id="8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35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F973-507D-44FB-9472-B3FCA34A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9" y="502781"/>
            <a:ext cx="7543800" cy="476843"/>
          </a:xfr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Silicone Mold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BB25F-E1D1-406C-9442-649D06A0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85372">
            <a:off x="8189367" y="4043108"/>
            <a:ext cx="641971" cy="516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5D14C-476D-44ED-9182-CE577845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850" y="3634740"/>
            <a:ext cx="823910" cy="365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9352E5-F69E-4F68-8808-17802563F661}"/>
              </a:ext>
            </a:extLst>
          </p:cNvPr>
          <p:cNvSpPr txBox="1"/>
          <p:nvPr/>
        </p:nvSpPr>
        <p:spPr>
          <a:xfrm>
            <a:off x="247410" y="1259730"/>
            <a:ext cx="8119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C6600"/>
                </a:solidFill>
              </a:rPr>
              <a:t>Silicon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chemical element with the symbol Si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mineral   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CC6600"/>
                </a:solidFill>
              </a:rPr>
              <a:t>Siloxane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 functional group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characterized by chain of alternating silicon and oxygen atoms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solidFill>
                  <a:srgbClr val="CC6600"/>
                </a:solidFill>
              </a:rPr>
              <a:t>Silicone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 polymer material made from polymerized siloxanes or </a:t>
            </a:r>
            <a:r>
              <a:rPr lang="en-US" sz="1800" dirty="0" err="1"/>
              <a:t>polysiloxanes</a:t>
            </a:r>
            <a:r>
              <a:rPr lang="en-US" sz="1800" dirty="0"/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consist of an inorganic silicon–oxygen backbone chain (⋯−</a:t>
            </a:r>
            <a:r>
              <a:rPr lang="en-US" sz="1800" dirty="0" err="1"/>
              <a:t>SiO</a:t>
            </a:r>
            <a:r>
              <a:rPr lang="en-US" sz="1800" dirty="0"/>
              <a:t>−Si−O−Si−O−⋯)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31AC1-250F-44C1-86F2-1579FBF84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40" y="2430688"/>
            <a:ext cx="970121" cy="527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FE554-1FE9-4762-A17E-A210FECCC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688" y="1327538"/>
            <a:ext cx="3447574" cy="1400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D0D40-1D4F-4753-AAB1-B8C53608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3" y="1859196"/>
            <a:ext cx="714375" cy="494658"/>
          </a:xfrm>
          <a:prstGeom prst="rect">
            <a:avLst/>
          </a:prstGeom>
        </p:spPr>
      </p:pic>
      <p:pic>
        <p:nvPicPr>
          <p:cNvPr id="9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52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472E-D467-4D09-937C-F7812ECB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51" y="568948"/>
            <a:ext cx="4288778" cy="497028"/>
          </a:xfr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</a:rPr>
              <a:t>Embedded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18697-C67D-426D-8299-DAAEF371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54" y="275331"/>
            <a:ext cx="987638" cy="969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BDCF0-C2B0-42FA-BBC4-C34A2690553D}"/>
              </a:ext>
            </a:extLst>
          </p:cNvPr>
          <p:cNvSpPr/>
          <p:nvPr/>
        </p:nvSpPr>
        <p:spPr>
          <a:xfrm>
            <a:off x="401570" y="2530349"/>
            <a:ext cx="146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2) Silicon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56454-7139-4501-9419-57041289BF45}"/>
              </a:ext>
            </a:extLst>
          </p:cNvPr>
          <p:cNvSpPr/>
          <p:nvPr/>
        </p:nvSpPr>
        <p:spPr>
          <a:xfrm>
            <a:off x="365573" y="209377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1)</a:t>
            </a:r>
            <a:r>
              <a:rPr lang="en-US" sz="1800" dirty="0">
                <a:solidFill>
                  <a:prstClr val="black"/>
                </a:solidFill>
              </a:rPr>
              <a:t> Silicone 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39B37-3A65-4927-93FF-2282946D5FCB}"/>
              </a:ext>
            </a:extLst>
          </p:cNvPr>
          <p:cNvSpPr/>
          <p:nvPr/>
        </p:nvSpPr>
        <p:spPr>
          <a:xfrm>
            <a:off x="401570" y="29180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3) </a:t>
            </a:r>
            <a:r>
              <a:rPr lang="en-US" sz="1800" dirty="0">
                <a:solidFill>
                  <a:prstClr val="black"/>
                </a:solidFill>
              </a:rPr>
              <a:t>Siloxane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540A3-75CF-4F3D-8412-8FCC3DAA45DC}"/>
              </a:ext>
            </a:extLst>
          </p:cNvPr>
          <p:cNvSpPr txBox="1"/>
          <p:nvPr/>
        </p:nvSpPr>
        <p:spPr>
          <a:xfrm>
            <a:off x="473697" y="1428161"/>
            <a:ext cx="67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Match the following terms (use terms twice)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41301-2955-4081-B33C-502E19B5685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56262" y="1904807"/>
            <a:ext cx="102870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D6A65B-4D02-4412-BE22-00CB11D8609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68089" y="1904807"/>
            <a:ext cx="1028700" cy="54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F558C2-3523-4457-A47C-412DC2894F8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73" y="1902209"/>
            <a:ext cx="1028700" cy="548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9F59A-C18A-47C2-A767-4E15BF950E19}"/>
              </a:ext>
            </a:extLst>
          </p:cNvPr>
          <p:cNvSpPr txBox="1"/>
          <p:nvPr/>
        </p:nvSpPr>
        <p:spPr>
          <a:xfrm>
            <a:off x="3313678" y="1842675"/>
            <a:ext cx="347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D5F22-99EF-4649-9C64-CDF466082878}"/>
              </a:ext>
            </a:extLst>
          </p:cNvPr>
          <p:cNvSpPr txBox="1"/>
          <p:nvPr/>
        </p:nvSpPr>
        <p:spPr>
          <a:xfrm>
            <a:off x="4924256" y="1828700"/>
            <a:ext cx="347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3800D-04DF-47A7-9F1B-FF8BBE93B9D7}"/>
              </a:ext>
            </a:extLst>
          </p:cNvPr>
          <p:cNvSpPr txBox="1"/>
          <p:nvPr/>
        </p:nvSpPr>
        <p:spPr>
          <a:xfrm>
            <a:off x="6560096" y="1826311"/>
            <a:ext cx="347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1D4D7-6774-43DA-B2DE-6E0CD3381BFD}"/>
              </a:ext>
            </a:extLst>
          </p:cNvPr>
          <p:cNvSpPr txBox="1"/>
          <p:nvPr/>
        </p:nvSpPr>
        <p:spPr>
          <a:xfrm>
            <a:off x="3394930" y="2744874"/>
            <a:ext cx="2041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D) functional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69D2D-4FAA-4F9C-BDB8-0E59CFB784A4}"/>
              </a:ext>
            </a:extLst>
          </p:cNvPr>
          <p:cNvSpPr txBox="1"/>
          <p:nvPr/>
        </p:nvSpPr>
        <p:spPr>
          <a:xfrm>
            <a:off x="5137166" y="274487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E) material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FD4D5-107A-45F9-8B15-1E6B0747CECC}"/>
              </a:ext>
            </a:extLst>
          </p:cNvPr>
          <p:cNvSpPr txBox="1"/>
          <p:nvPr/>
        </p:nvSpPr>
        <p:spPr>
          <a:xfrm>
            <a:off x="6560097" y="2736869"/>
            <a:ext cx="10286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F) element </a:t>
            </a:r>
          </a:p>
        </p:txBody>
      </p:sp>
      <p:pic>
        <p:nvPicPr>
          <p:cNvPr id="20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9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4FD7-D5F5-456D-874B-B50AF1B4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75" y="494202"/>
            <a:ext cx="4880068" cy="608736"/>
          </a:xfr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</a:rPr>
              <a:t>Keychain Designed for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3773DB-B9FD-4B1A-8B9F-07B4CFCF2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982" y="1463511"/>
            <a:ext cx="1298074" cy="810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7E235-9C69-4867-B381-89E2E21D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81" y="2571751"/>
            <a:ext cx="1298073" cy="885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92CA5-FA82-49F1-846E-73CC990E5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885" y="1659702"/>
            <a:ext cx="1108446" cy="1088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B5A83-CDDC-4425-8CF1-9810863BA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10" y="2906794"/>
            <a:ext cx="1077022" cy="130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E06DF-AC42-4367-8DB3-4778F97AB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20981" y="3589845"/>
            <a:ext cx="1298074" cy="885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94E36-0925-447E-ABB8-2168528D2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032" y="1376598"/>
            <a:ext cx="1298074" cy="897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A55442-EB57-4930-AF61-1B36853EB4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7031" y="2420419"/>
            <a:ext cx="1298074" cy="897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CFBE6-3C77-4E8E-B723-ED15975AD5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358" y="1488772"/>
            <a:ext cx="807244" cy="152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18B51-10C4-4D54-AF56-6BB57643A2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031" y="3431552"/>
            <a:ext cx="1298074" cy="1043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D160F2-4490-4688-A765-2A2CD9D6C0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9213" y="325226"/>
            <a:ext cx="1121849" cy="777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98C48-3CF7-4BE2-B88D-B5C3A64CE8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9191" y="3123555"/>
            <a:ext cx="811857" cy="1525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03B143-19E5-43A7-988C-3EE6006037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0299" y="3014515"/>
            <a:ext cx="807243" cy="1525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66769-74F2-4915-A5D6-A5168F3F27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8851" y="1362491"/>
            <a:ext cx="807244" cy="15443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D36232-ED4F-4C7D-BCF0-2287676E6DB3}"/>
              </a:ext>
            </a:extLst>
          </p:cNvPr>
          <p:cNvSpPr/>
          <p:nvPr/>
        </p:nvSpPr>
        <p:spPr>
          <a:xfrm rot="20944730">
            <a:off x="6551995" y="1692481"/>
            <a:ext cx="2287429" cy="323165"/>
          </a:xfrm>
          <a:prstGeom prst="rect">
            <a:avLst/>
          </a:prstGeom>
          <a:solidFill>
            <a:srgbClr val="D5FDA5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Design-for-assembly</a:t>
            </a:r>
            <a:endParaRPr lang="en-US" sz="15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E7771B-9A60-4160-AB85-FC9DC62B1DD4}"/>
              </a:ext>
            </a:extLst>
          </p:cNvPr>
          <p:cNvSpPr/>
          <p:nvPr/>
        </p:nvSpPr>
        <p:spPr>
          <a:xfrm rot="309601">
            <a:off x="6339393" y="3954760"/>
            <a:ext cx="2595132" cy="323165"/>
          </a:xfrm>
          <a:prstGeom prst="rect">
            <a:avLst/>
          </a:prstGeom>
          <a:solidFill>
            <a:srgbClr val="CAFCFE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Design-for-manufacture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1F78B-695C-4BCF-AF56-989A1D1233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4120" y="2367681"/>
            <a:ext cx="899877" cy="1235954"/>
          </a:xfrm>
          <a:prstGeom prst="rect">
            <a:avLst/>
          </a:prstGeom>
        </p:spPr>
      </p:pic>
      <p:pic>
        <p:nvPicPr>
          <p:cNvPr id="20" name="Google Shape;64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64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ACBF-5756-45ED-A517-DA645A2D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31613"/>
            <a:ext cx="7648673" cy="561341"/>
          </a:xfr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</a:rPr>
              <a:t>Suggested Videos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59CFE-D590-4CD0-ADD1-8CE83BE1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81" y="1765697"/>
            <a:ext cx="2321248" cy="12534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9E53-3374-4636-B948-5FAF3EDC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800" y="1384301"/>
            <a:ext cx="4886960" cy="3017520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What's an Engineer? Crash Course Kids #12.1</a:t>
            </a:r>
          </a:p>
          <a:p>
            <a:pPr marL="0" indent="0"/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https://www.youtube.com/watch?v=owHF9iLyxic</a:t>
            </a:r>
            <a:endParaRPr lang="en-US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Prototyping and Model making - Students of Product Design Episode 6</a:t>
            </a:r>
          </a:p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https://www.youtube.com/watch?v=Oee8VfjR1CE</a:t>
            </a:r>
            <a:endParaRPr lang="en-US" dirty="0">
              <a:solidFill>
                <a:schemeClr val="tx1"/>
              </a:solidFill>
            </a:endParaRPr>
          </a:p>
          <a:p>
            <a:pPr marL="0"/>
            <a:endParaRPr lang="en-US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Resin Keychains Tutorial - First Time Making Resin Keychains </a:t>
            </a:r>
          </a:p>
          <a:p>
            <a:pPr marL="0"/>
            <a:r>
              <a:rPr lang="en-US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https://www.youtube.com/watch?v=Uf6z3SIzn9w</a:t>
            </a:r>
            <a:endParaRPr lang="en-US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85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490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Engineering – defined</a:t>
            </a: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400" dirty="0"/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3;p14">
            <a:extLst>
              <a:ext uri="{FF2B5EF4-FFF2-40B4-BE49-F238E27FC236}">
                <a16:creationId xmlns:a16="http://schemas.microsoft.com/office/drawing/2014/main" id="{E38967E2-F5DD-4C82-8651-EE72DC38D640}"/>
              </a:ext>
            </a:extLst>
          </p:cNvPr>
          <p:cNvSpPr txBox="1">
            <a:spLocks/>
          </p:cNvSpPr>
          <p:nvPr/>
        </p:nvSpPr>
        <p:spPr>
          <a:xfrm>
            <a:off x="311699" y="700632"/>
            <a:ext cx="8201069" cy="315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creative application of </a:t>
            </a:r>
            <a:r>
              <a:rPr lang="en-US" sz="1600" b="1" dirty="0"/>
              <a:t>math and science principles </a:t>
            </a:r>
            <a:r>
              <a:rPr lang="en-US" sz="1600" dirty="0"/>
              <a:t>to design or develop structures, machines, apparatus, or manufacturing processes, or actions of using them singly or in combination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construct or operate the same objects with full thought about their </a:t>
            </a:r>
            <a:r>
              <a:rPr lang="en-US" sz="1600" b="1" dirty="0"/>
              <a:t>design structures </a:t>
            </a:r>
            <a:r>
              <a:rPr lang="en-US" sz="1600" dirty="0"/>
              <a:t>and </a:t>
            </a:r>
            <a:r>
              <a:rPr lang="en-US" sz="1600" b="1" dirty="0"/>
              <a:t>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predict how objects will behave under specific environmental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engineer a design that provides the intended function with consideration given to the cost of operation and safety to life and property</a:t>
            </a:r>
          </a:p>
          <a:p>
            <a:pPr algn="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American Engineers' Council for Professional Development. Wikipedia.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ngineering Design Process">
            <a:extLst>
              <a:ext uri="{FF2B5EF4-FFF2-40B4-BE49-F238E27FC236}">
                <a16:creationId xmlns:a16="http://schemas.microsoft.com/office/drawing/2014/main" id="{623E5812-0386-4740-A2BB-95A4E2E8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" y="-16602"/>
            <a:ext cx="4667627" cy="46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88DC37-7E6F-40A8-8F0F-CAB9BAB623EE}"/>
              </a:ext>
            </a:extLst>
          </p:cNvPr>
          <p:cNvSpPr/>
          <p:nvPr/>
        </p:nvSpPr>
        <p:spPr>
          <a:xfrm>
            <a:off x="5279923" y="1"/>
            <a:ext cx="3864078" cy="45896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Thumbnail Sketch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quick, abbreviated drawings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remember important features of a subject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Model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non-working representation that illustrates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may be constructed at any stage </a:t>
            </a:r>
            <a:r>
              <a:rPr lang="en-US" sz="1400" b="1" dirty="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product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Prototype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full scale working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working representation which detect flaws or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occurs in advance of production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23228A-2E3E-46CF-AD35-38DBA59A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07" y="89464"/>
            <a:ext cx="3658839" cy="464337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n-lt"/>
              </a:rPr>
              <a:t>Steps in the Engineering Process</a:t>
            </a:r>
          </a:p>
        </p:txBody>
      </p:sp>
    </p:spTree>
    <p:extLst>
      <p:ext uri="{BB962C8B-B14F-4D97-AF65-F5344CB8AC3E}">
        <p14:creationId xmlns:p14="http://schemas.microsoft.com/office/powerpoint/2010/main" val="21773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7E615-E349-4AED-B02B-BD27556FA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5" y="757418"/>
            <a:ext cx="1743075" cy="1185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58929-B7B0-4B63-8F95-EB3761EB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7" y="287623"/>
            <a:ext cx="2843216" cy="4577913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Model vs. Prototype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58A14B-8C26-4BC9-B1E5-56F1762D3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9624"/>
              </p:ext>
            </p:extLst>
          </p:nvPr>
        </p:nvGraphicFramePr>
        <p:xfrm>
          <a:off x="3164621" y="98037"/>
          <a:ext cx="5879104" cy="495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0571BA-C1BE-4B2E-A8AB-129A1C9B2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65" y="3200219"/>
            <a:ext cx="1741189" cy="1185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E5D8A-61C0-4818-AD6E-CC4D2A3F91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064" y="4673704"/>
            <a:ext cx="1741189" cy="96203"/>
          </a:xfrm>
          <a:prstGeom prst="rect">
            <a:avLst/>
          </a:prstGeom>
        </p:spPr>
      </p:pic>
      <p:pic>
        <p:nvPicPr>
          <p:cNvPr id="9" name="Google Shape;6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7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056E-5A30-4930-8E68-1D1A0F4A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4" y="468144"/>
            <a:ext cx="3845378" cy="904517"/>
          </a:xfrm>
          <a:solidFill>
            <a:schemeClr val="accent1">
              <a:lumMod val="75000"/>
            </a:schemeClr>
          </a:solidFill>
        </p:spPr>
        <p:txBody>
          <a:bodyPr spcFirstLastPara="1" vert="horz" wrap="square" lIns="68580" tIns="34290" rIns="68580" bIns="34290" rtlCol="0" anchor="b" anchorCtr="0">
            <a:normAutofit fontScale="90000"/>
          </a:bodyPr>
          <a:lstStyle/>
          <a:p>
            <a:pPr algn="ctr"/>
            <a:r>
              <a:rPr lang="en-US" sz="2775" dirty="0">
                <a:solidFill>
                  <a:schemeClr val="bg1"/>
                </a:solidFill>
              </a:rPr>
              <a:t>Early vs. Late Prototyping Varied Purposes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702F4-8FE4-4E73-892E-74EA25977B27}"/>
              </a:ext>
            </a:extLst>
          </p:cNvPr>
          <p:cNvSpPr txBox="1"/>
          <p:nvPr/>
        </p:nvSpPr>
        <p:spPr>
          <a:xfrm>
            <a:off x="4808763" y="1614140"/>
            <a:ext cx="4014726" cy="2752635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Prototyping  </a:t>
            </a:r>
          </a:p>
          <a:p>
            <a:pPr marL="342900" indent="-342900"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Evaluates function to solve problem or complete a task </a:t>
            </a:r>
          </a:p>
          <a:p>
            <a:pPr marL="342900" indent="-342900"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Determines interface with internal components and external environment 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 Prototyping </a:t>
            </a:r>
          </a:p>
          <a:p>
            <a:pPr marL="342900" indent="-342900"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evaluate performance level or process of carrying out or accomplishing an action, task, or function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62548-4D33-42FA-80B3-A3247381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7" y="1102946"/>
            <a:ext cx="4365323" cy="2419434"/>
          </a:xfrm>
          <a:prstGeom prst="rect">
            <a:avLst/>
          </a:prstGeom>
        </p:spPr>
      </p:pic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6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5FEF7-96CC-478B-8344-12E5F658DA41}"/>
              </a:ext>
            </a:extLst>
          </p:cNvPr>
          <p:cNvSpPr/>
          <p:nvPr/>
        </p:nvSpPr>
        <p:spPr>
          <a:xfrm>
            <a:off x="369278" y="387626"/>
            <a:ext cx="2521406" cy="43296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spc="-38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Throwaway vs. Evolutionary vs. Incremental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EF05C2F-34D1-4989-B70A-8131E59785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94706" y="147577"/>
          <a:ext cx="5650817" cy="47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2" y="4665893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5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8B53-02F3-457B-9932-A3679DAA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lang="en-US" altLang="en-US" sz="13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8EB75B-1444-4955-B8A8-290FF1512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088" y="1533004"/>
            <a:ext cx="2876204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 dirty="0">
                <a:solidFill>
                  <a:prstClr val="black"/>
                </a:solidFill>
                <a:latin typeface="Arial" panose="020B0604020202020204" pitchFamily="34" charset="0"/>
              </a:rPr>
              <a:t>1) </a:t>
            </a:r>
            <a:r>
              <a:rPr lang="en-US" altLang="en-US" sz="1050" b="1" dirty="0">
                <a:solidFill>
                  <a:prstClr val="black"/>
                </a:solidFill>
              </a:rPr>
              <a:t>What is a characteristic of all designed products and services?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257175" indent="-257175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</a:pPr>
            <a:r>
              <a:rPr lang="en-US" altLang="en-US" sz="1050" dirty="0">
                <a:solidFill>
                  <a:schemeClr val="tx1"/>
                </a:solidFill>
              </a:rPr>
              <a:t>How a product will work</a:t>
            </a:r>
          </a:p>
          <a:p>
            <a:pPr marL="257175" indent="-257175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</a:pPr>
            <a:r>
              <a:rPr lang="en-US" altLang="en-US" sz="1050" dirty="0">
                <a:solidFill>
                  <a:schemeClr val="tx1"/>
                </a:solidFill>
              </a:rPr>
              <a:t>What are the best materials </a:t>
            </a:r>
          </a:p>
          <a:p>
            <a:pPr marL="257175" indent="-257175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</a:pPr>
            <a:r>
              <a:rPr lang="en-US" altLang="en-US" sz="1050" dirty="0">
                <a:solidFill>
                  <a:schemeClr val="tx1"/>
                </a:solidFill>
              </a:rPr>
              <a:t>How product will be designed</a:t>
            </a:r>
          </a:p>
          <a:p>
            <a:pPr marL="257175" indent="-257175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</a:pPr>
            <a:r>
              <a:rPr lang="en-US" altLang="en-US" sz="1050" dirty="0">
                <a:solidFill>
                  <a:schemeClr val="tx1"/>
                </a:solidFill>
              </a:rPr>
              <a:t>All of the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04DD9-E866-4006-8B0C-72723A4BCB38}"/>
              </a:ext>
            </a:extLst>
          </p:cNvPr>
          <p:cNvSpPr txBox="1"/>
          <p:nvPr/>
        </p:nvSpPr>
        <p:spPr>
          <a:xfrm>
            <a:off x="144087" y="2735857"/>
            <a:ext cx="2552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2) When designing an object, a person must use:</a:t>
            </a:r>
          </a:p>
          <a:p>
            <a:pPr marL="257175" indent="-257175">
              <a:buAutoNum type="alphaUcParenR"/>
            </a:pPr>
            <a:r>
              <a:rPr lang="en-US" sz="1050" dirty="0"/>
              <a:t>Creativity</a:t>
            </a:r>
          </a:p>
          <a:p>
            <a:pPr marL="257175" indent="-257175">
              <a:buAutoNum type="alphaUcParenR"/>
            </a:pPr>
            <a:r>
              <a:rPr lang="en-US" sz="1050" dirty="0"/>
              <a:t>Imagination</a:t>
            </a:r>
          </a:p>
          <a:p>
            <a:pPr marL="257175" indent="-257175">
              <a:buAutoNum type="alphaUcParenR"/>
            </a:pPr>
            <a:r>
              <a:rPr lang="en-US" sz="1050" dirty="0"/>
              <a:t>Inspiration</a:t>
            </a:r>
          </a:p>
          <a:p>
            <a:pPr marL="257175" indent="-257175">
              <a:buAutoNum type="alphaUcParenR"/>
            </a:pPr>
            <a:r>
              <a:rPr lang="en-US" sz="1050" dirty="0"/>
              <a:t>All of the above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0437-C4C5-4A7E-BCD7-B82C3613F094}"/>
              </a:ext>
            </a:extLst>
          </p:cNvPr>
          <p:cNvSpPr txBox="1"/>
          <p:nvPr/>
        </p:nvSpPr>
        <p:spPr>
          <a:xfrm>
            <a:off x="2874818" y="1511392"/>
            <a:ext cx="27165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3) Step 1 of the engineering process is: </a:t>
            </a:r>
          </a:p>
          <a:p>
            <a:pPr marL="257175" indent="-257175">
              <a:buAutoNum type="alphaUcParenR"/>
            </a:pPr>
            <a:r>
              <a:rPr lang="en-US" sz="1050" dirty="0"/>
              <a:t>Plan &amp; design</a:t>
            </a:r>
          </a:p>
          <a:p>
            <a:pPr marL="257175" indent="-257175">
              <a:buAutoNum type="alphaUcParenR"/>
            </a:pPr>
            <a:r>
              <a:rPr lang="en-US" sz="1050" dirty="0"/>
              <a:t>Make a model</a:t>
            </a:r>
          </a:p>
          <a:p>
            <a:pPr marL="257175" indent="-257175">
              <a:buAutoNum type="alphaUcParenR"/>
            </a:pPr>
            <a:r>
              <a:rPr lang="en-US" sz="1050" dirty="0"/>
              <a:t>Make a prototype</a:t>
            </a:r>
          </a:p>
          <a:p>
            <a:pPr marL="257175" indent="-257175">
              <a:buAutoNum type="alphaUcParenR"/>
            </a:pPr>
            <a:r>
              <a:rPr lang="en-US" sz="1050" dirty="0"/>
              <a:t>Identify &amp; describe the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70FB2-A58A-438B-8234-A169A5A57F05}"/>
              </a:ext>
            </a:extLst>
          </p:cNvPr>
          <p:cNvSpPr txBox="1"/>
          <p:nvPr/>
        </p:nvSpPr>
        <p:spPr>
          <a:xfrm>
            <a:off x="2874817" y="2731863"/>
            <a:ext cx="266007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4) A model is:</a:t>
            </a:r>
          </a:p>
          <a:p>
            <a:r>
              <a:rPr lang="en-US" sz="1050" dirty="0"/>
              <a:t>A) The final working object</a:t>
            </a:r>
          </a:p>
          <a:p>
            <a:r>
              <a:rPr lang="en-US" sz="1050" dirty="0"/>
              <a:t>B) Never changed</a:t>
            </a:r>
          </a:p>
          <a:p>
            <a:r>
              <a:rPr lang="en-US" sz="1050" dirty="0"/>
              <a:t>C) Is full scale</a:t>
            </a:r>
          </a:p>
          <a:p>
            <a:r>
              <a:rPr lang="en-US" sz="1050" dirty="0"/>
              <a:t>D) None of the above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426BF-8818-4C9F-BBD7-CB4F380822D5}"/>
              </a:ext>
            </a:extLst>
          </p:cNvPr>
          <p:cNvSpPr txBox="1"/>
          <p:nvPr/>
        </p:nvSpPr>
        <p:spPr>
          <a:xfrm>
            <a:off x="5751021" y="1537601"/>
            <a:ext cx="31248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5) The Engineering Process is the same as the Scientific Process.</a:t>
            </a:r>
          </a:p>
          <a:p>
            <a:r>
              <a:rPr lang="en-US" sz="1050" dirty="0"/>
              <a:t>A) True      B) False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5997D-1A45-47A4-BA16-A1A464AFDCF0}"/>
              </a:ext>
            </a:extLst>
          </p:cNvPr>
          <p:cNvSpPr txBox="1"/>
          <p:nvPr/>
        </p:nvSpPr>
        <p:spPr>
          <a:xfrm>
            <a:off x="5769379" y="2571750"/>
            <a:ext cx="3124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6) Materials used in new models and prototypes do not need to be tested in different environments. </a:t>
            </a:r>
          </a:p>
          <a:p>
            <a:r>
              <a:rPr lang="en-US" sz="1050" dirty="0"/>
              <a:t>A) True       B) False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489C9-6639-493A-85D6-FE8EE071A968}"/>
              </a:ext>
            </a:extLst>
          </p:cNvPr>
          <p:cNvSpPr txBox="1"/>
          <p:nvPr/>
        </p:nvSpPr>
        <p:spPr>
          <a:xfrm>
            <a:off x="5769379" y="3632109"/>
            <a:ext cx="323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7) Successful engineers are good in creative and critical thinking that involves math, reading, writing and communication.</a:t>
            </a:r>
          </a:p>
          <a:p>
            <a:r>
              <a:rPr lang="en-US" sz="1050" dirty="0"/>
              <a:t>A) True      B) False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29CD6-2190-418F-A6B5-CE76BF1B29CB}"/>
              </a:ext>
            </a:extLst>
          </p:cNvPr>
          <p:cNvSpPr txBox="1"/>
          <p:nvPr/>
        </p:nvSpPr>
        <p:spPr>
          <a:xfrm>
            <a:off x="1002890" y="414790"/>
            <a:ext cx="4748131" cy="602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Embedded Assessment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29899-0A56-4286-8161-39B95A96A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48" y="214953"/>
            <a:ext cx="972432" cy="956225"/>
          </a:xfrm>
          <a:prstGeom prst="rect">
            <a:avLst/>
          </a:prstGeom>
        </p:spPr>
      </p:pic>
      <p:pic>
        <p:nvPicPr>
          <p:cNvPr id="1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6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45A8-4549-446C-83AB-66071679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33" y="607137"/>
            <a:ext cx="7543800" cy="67107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are these pictures related?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65C4F-DB54-4ED2-BD93-C5EA26253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0966" y="1595679"/>
            <a:ext cx="5910607" cy="10561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B87904-7C4B-4E7E-B524-7D69FFC83392}"/>
              </a:ext>
            </a:extLst>
          </p:cNvPr>
          <p:cNvSpPr/>
          <p:nvPr/>
        </p:nvSpPr>
        <p:spPr>
          <a:xfrm>
            <a:off x="2126329" y="3019736"/>
            <a:ext cx="5362365" cy="84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show either natural tree resin or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made from natural or synthetic resin. </a:t>
            </a: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3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726A-7028-4AEC-8EF6-05FD06D8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24817"/>
            <a:ext cx="7543800" cy="56037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Resin – Organic Polymer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29515-3243-4222-99D1-C1D19CFF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1340327"/>
            <a:ext cx="8787254" cy="3378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C6600"/>
                </a:solidFill>
                <a:latin typeface="Calibri" panose="020F0502020204030204" pitchFamily="34" charset="0"/>
              </a:rPr>
              <a:t>Monomer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– single unit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6600"/>
                </a:solidFill>
              </a:rPr>
              <a:t>Polymer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– usually many units of same type of monomer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Polymerization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occurs through a series of chemical reactions by which the polymer (a macromolecule) is formed by the linking of monomers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Types :  Condensation Polymerization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Addition Polymerization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6600"/>
                </a:solidFill>
              </a:rPr>
              <a:t>Copolymer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– possible two or more monomer species; different monomers with diverse  chemical functionalities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results in variation of resin properties (</a:t>
            </a:r>
            <a:r>
              <a:rPr lang="en-US" i="1" dirty="0">
                <a:solidFill>
                  <a:schemeClr val="tx1"/>
                </a:solidFill>
              </a:rPr>
              <a:t>active engineering research area ex. Exxon Mobil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961B1-22C6-4C0C-9511-C87CCB843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10" y="1340327"/>
            <a:ext cx="2900363" cy="87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9EDBD-2BD4-4B22-B48E-A3C92FB0DF90}"/>
              </a:ext>
            </a:extLst>
          </p:cNvPr>
          <p:cNvSpPr txBox="1"/>
          <p:nvPr/>
        </p:nvSpPr>
        <p:spPr>
          <a:xfrm>
            <a:off x="5660708" y="2289938"/>
            <a:ext cx="3040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Bisphenol A </a:t>
            </a:r>
            <a:r>
              <a:rPr lang="en-US" sz="10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diglycidyl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ether; ‎C</a:t>
            </a:r>
            <a:r>
              <a:rPr lang="en-US" sz="105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05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05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050" b="1" dirty="0"/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8945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1296</Words>
  <Application>Microsoft Office PowerPoint</Application>
  <PresentationFormat>On-screen Show (16:9)</PresentationFormat>
  <Paragraphs>187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Open Sans</vt:lpstr>
      <vt:lpstr>Arial</vt:lpstr>
      <vt:lpstr>Simple Light</vt:lpstr>
      <vt:lpstr>PowerPoint Presentation</vt:lpstr>
      <vt:lpstr>Engineering – defined    </vt:lpstr>
      <vt:lpstr>Steps in the Engineering Process</vt:lpstr>
      <vt:lpstr>Model vs. Prototype</vt:lpstr>
      <vt:lpstr>Early vs. Late Prototyping Varied Purposes</vt:lpstr>
      <vt:lpstr>PowerPoint Presentation</vt:lpstr>
      <vt:lpstr>  </vt:lpstr>
      <vt:lpstr>How are these pictures related?</vt:lpstr>
      <vt:lpstr>Resin – Organic Polymer</vt:lpstr>
      <vt:lpstr>Curing Agent</vt:lpstr>
      <vt:lpstr>Resin Crosslinked by Curing Agent</vt:lpstr>
      <vt:lpstr>Resin – Component in Making Plastics</vt:lpstr>
      <vt:lpstr>Embedded Assessment</vt:lpstr>
      <vt:lpstr>Silicone Mold</vt:lpstr>
      <vt:lpstr>Embedded Assessment</vt:lpstr>
      <vt:lpstr>Keychain Designed for Function</vt:lpstr>
      <vt:lpstr>Suggested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Sabina Anne Schill</cp:lastModifiedBy>
  <cp:revision>8</cp:revision>
  <dcterms:modified xsi:type="dcterms:W3CDTF">2021-02-03T21:52:37Z</dcterms:modified>
</cp:coreProperties>
</file>