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0"/>
  </p:notesMasterIdLst>
  <p:sldIdLst>
    <p:sldId id="262" r:id="rId2"/>
    <p:sldId id="316" r:id="rId3"/>
    <p:sldId id="317" r:id="rId4"/>
    <p:sldId id="324" r:id="rId5"/>
    <p:sldId id="318" r:id="rId6"/>
    <p:sldId id="320" r:id="rId7"/>
    <p:sldId id="323" r:id="rId8"/>
    <p:sldId id="315" r:id="rId9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1"/>
      <p:italic r:id="rId12"/>
    </p:embeddedFont>
    <p:embeddedFont>
      <p:font typeface="游ゴシック Light" panose="020B0300000000000000" pitchFamily="34" charset="-128"/>
      <p:regular r:id="rId13"/>
    </p:embeddedFont>
    <p:embeddedFont>
      <p:font typeface="Lato Black" panose="020B0604020202020204" charset="0"/>
      <p:bold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S PGothic" panose="020B0600070205080204" pitchFamily="34" charset="-128"/>
      <p:regular r:id="rId20"/>
    </p:embeddedFont>
    <p:embeddedFont>
      <p:font typeface="Tahoma" panose="020B0604030504040204" pitchFamily="3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2D19D3-D24A-48CB-8D9D-E4F7374F0D9B}">
  <a:tblStyle styleId="{F02D19D3-D24A-48CB-8D9D-E4F7374F0D9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4EE8FBE-C4D1-4EF0-A58F-455804D760EB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5405" autoAdjust="0"/>
  </p:normalViewPr>
  <p:slideViewPr>
    <p:cSldViewPr snapToGrid="0">
      <p:cViewPr varScale="1">
        <p:scale>
          <a:sx n="125" d="100"/>
          <a:sy n="125" d="100"/>
        </p:scale>
        <p:origin x="121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85423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3465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3062E71-DD71-4F24-A78F-1F0326D3D68E}" type="slidenum">
              <a:rPr lang="en-US" altLang="en-US" sz="1200">
                <a:latin typeface="Times New Roman" panose="02020603050405020304" pitchFamily="18" charset="0"/>
              </a:rPr>
              <a:pPr/>
              <a:t>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Ask for some definitions.</a:t>
            </a:r>
          </a:p>
          <a:p>
            <a:r>
              <a:rPr lang="en-US" altLang="en-US" dirty="0" smtClean="0"/>
              <a:t>Reveal page.</a:t>
            </a:r>
          </a:p>
          <a:p>
            <a:r>
              <a:rPr lang="en-US" altLang="en-US" dirty="0" smtClean="0"/>
              <a:t>Give definition</a:t>
            </a:r>
            <a:r>
              <a:rPr lang="en-US" altLang="en-US" dirty="0" smtClean="0"/>
              <a:t>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7785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49B1488-28EC-4592-A777-854167AA9269}" type="slidenum">
              <a:rPr lang="en-US" altLang="en-US" sz="1200">
                <a:latin typeface="Times New Roman" panose="02020603050405020304" pitchFamily="18" charset="0"/>
              </a:rPr>
              <a:pPr/>
              <a:t>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Extend it upwards: </a:t>
            </a:r>
          </a:p>
          <a:p>
            <a:r>
              <a:rPr lang="en-US" altLang="en-US" dirty="0" smtClean="0"/>
              <a:t>	1 Mm : Texas</a:t>
            </a:r>
          </a:p>
          <a:p>
            <a:r>
              <a:rPr lang="en-US" altLang="en-US" dirty="0" smtClean="0"/>
              <a:t>	1 Gm : Orbit of moon</a:t>
            </a:r>
          </a:p>
          <a:p>
            <a:r>
              <a:rPr lang="en-US" altLang="en-US" dirty="0" smtClean="0"/>
              <a:t>	1 Tm : Orbit of Jupiter</a:t>
            </a:r>
          </a:p>
          <a:p>
            <a:r>
              <a:rPr lang="en-US" altLang="en-US" dirty="0" smtClean="0"/>
              <a:t>Use</a:t>
            </a:r>
            <a:r>
              <a:rPr lang="en-US" altLang="en-US" baseline="0" dirty="0" smtClean="0"/>
              <a:t> interactive art display on next page to further illustrate size.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7812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BA0095-184A-412A-A905-E2F19398E7B1}" type="slidenum">
              <a:rPr lang="en-US" altLang="en-US" sz="1200">
                <a:latin typeface="Times New Roman" panose="02020603050405020304" pitchFamily="18" charset="0"/>
              </a:rPr>
              <a:pPr/>
              <a:t>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676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These </a:t>
            </a:r>
            <a:r>
              <a:rPr lang="en-US" altLang="en-US" dirty="0" smtClean="0"/>
              <a:t>transistors reach feature sizes of only 22 </a:t>
            </a:r>
            <a:r>
              <a:rPr lang="en-US" altLang="en-US" dirty="0" smtClean="0"/>
              <a:t>nanometers, </a:t>
            </a:r>
            <a:r>
              <a:rPr lang="en-US" altLang="en-US" dirty="0" smtClean="0"/>
              <a:t>down from 32 nm. To give you some </a:t>
            </a:r>
            <a:r>
              <a:rPr lang="en-US" altLang="en-US" dirty="0" smtClean="0"/>
              <a:t>perspective</a:t>
            </a:r>
            <a:r>
              <a:rPr lang="en-US" altLang="en-US" baseline="0" dirty="0" smtClean="0"/>
              <a:t> on what this exceptionally </a:t>
            </a:r>
            <a:r>
              <a:rPr lang="en-US" altLang="en-US" dirty="0" smtClean="0"/>
              <a:t>high </a:t>
            </a:r>
            <a:r>
              <a:rPr lang="en-US" altLang="en-US" dirty="0" smtClean="0"/>
              <a:t>integration means: 4,000 of those 22 nm structures fit across the </a:t>
            </a:r>
            <a:r>
              <a:rPr lang="en-US" altLang="en-US" i="1" dirty="0" smtClean="0"/>
              <a:t>width</a:t>
            </a:r>
            <a:r>
              <a:rPr lang="en-US" altLang="en-US" dirty="0" smtClean="0"/>
              <a:t> of a human hair, or similarly, 100 million of these transistors fit on the head of a pin.</a:t>
            </a:r>
          </a:p>
          <a:p>
            <a:endParaRPr lang="en-US" altLang="en-US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52795DF-FDBF-4CF4-8DD1-C788CF647DE8}" type="slidenum">
              <a:rPr lang="en-US" altLang="en-US" sz="1200">
                <a:latin typeface="Times New Roman" panose="02020603050405020304" pitchFamily="18" charset="0"/>
              </a:rPr>
              <a:pPr/>
              <a:t>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7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992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4350-2679-41E8-80C4-7AB59C36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9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4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84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700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295400"/>
            <a:ext cx="3810000" cy="4837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295400"/>
            <a:ext cx="3810000" cy="4837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72F7F3B-4F44-4BED-8A97-E10A8F2697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52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3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Shape 26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85800" y="381000"/>
            <a:ext cx="197167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97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4350-2679-41E8-80C4-7AB59C36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787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2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6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8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9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4350-2679-41E8-80C4-7AB59C36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6956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F4350-2679-41E8-80C4-7AB59C36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5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caleofuniverse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 Black"/>
              <a:buNone/>
            </a:pP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 Light" panose="020F0302020204030204" pitchFamily="34" charset="0"/>
                <a:ea typeface="Lato Black"/>
                <a:cs typeface="Calibri Light" panose="020F0302020204030204" pitchFamily="34" charset="0"/>
                <a:sym typeface="Lato Black"/>
              </a:rPr>
              <a:t>Introduction to Nanotechnology  </a:t>
            </a:r>
            <a:endParaRPr sz="3600" b="0" i="0" u="none" strike="noStrike" cap="none" dirty="0">
              <a:solidFill>
                <a:schemeClr val="dk1"/>
              </a:solidFill>
              <a:latin typeface="Calibri Light" panose="020F0302020204030204" pitchFamily="34" charset="0"/>
              <a:ea typeface="Lato Black"/>
              <a:cs typeface="Calibri Light" panose="020F0302020204030204" pitchFamily="34" charset="0"/>
              <a:sym typeface="Lato Black"/>
            </a:endParaRPr>
          </a:p>
        </p:txBody>
      </p:sp>
      <p:pic>
        <p:nvPicPr>
          <p:cNvPr id="155" name="Shape 155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1657350" y="1958067"/>
            <a:ext cx="5715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1600200" y="5410200"/>
            <a:ext cx="5829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70192"/>
            <a:ext cx="7793037" cy="7000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What is Nanotechnology?</a:t>
            </a:r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609600" y="2446934"/>
            <a:ext cx="7273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000" dirty="0">
                <a:latin typeface="+mj-lt"/>
              </a:rPr>
              <a:t>Nanotechnology is the creation of functional </a:t>
            </a:r>
            <a:r>
              <a:rPr lang="en-US" altLang="en-US" sz="2000" dirty="0">
                <a:solidFill>
                  <a:schemeClr val="folHlink"/>
                </a:solidFill>
                <a:latin typeface="+mj-lt"/>
              </a:rPr>
              <a:t>materials</a:t>
            </a:r>
            <a:r>
              <a:rPr lang="en-US" altLang="en-US" sz="2000" dirty="0">
                <a:latin typeface="+mj-lt"/>
              </a:rPr>
              <a:t>, </a:t>
            </a:r>
            <a:r>
              <a:rPr lang="en-US" altLang="en-US" sz="2000" dirty="0">
                <a:solidFill>
                  <a:schemeClr val="folHlink"/>
                </a:solidFill>
                <a:latin typeface="+mj-lt"/>
              </a:rPr>
              <a:t>devices</a:t>
            </a:r>
            <a:r>
              <a:rPr lang="en-US" altLang="en-US" sz="2000" dirty="0">
                <a:latin typeface="+mj-lt"/>
              </a:rPr>
              <a:t>, and </a:t>
            </a:r>
            <a:r>
              <a:rPr lang="en-US" altLang="en-US" sz="2000" dirty="0">
                <a:solidFill>
                  <a:schemeClr val="folHlink"/>
                </a:solidFill>
                <a:latin typeface="+mj-lt"/>
              </a:rPr>
              <a:t>systems</a:t>
            </a:r>
            <a:r>
              <a:rPr lang="en-US" altLang="en-US" sz="2000" dirty="0">
                <a:latin typeface="+mj-lt"/>
              </a:rPr>
              <a:t> through </a:t>
            </a:r>
            <a:r>
              <a:rPr lang="en-US" altLang="en-US" sz="2000" dirty="0">
                <a:solidFill>
                  <a:srgbClr val="FF0000"/>
                </a:solidFill>
                <a:latin typeface="+mj-lt"/>
              </a:rPr>
              <a:t>control of matter</a:t>
            </a:r>
            <a:r>
              <a:rPr lang="en-US" altLang="en-US" sz="2000" dirty="0">
                <a:latin typeface="+mj-lt"/>
              </a:rPr>
              <a:t> on the </a:t>
            </a:r>
            <a:r>
              <a:rPr lang="en-US" altLang="en-US" sz="2000" dirty="0">
                <a:solidFill>
                  <a:schemeClr val="hlink"/>
                </a:solidFill>
                <a:latin typeface="+mj-lt"/>
              </a:rPr>
              <a:t>nanometer length </a:t>
            </a:r>
            <a:r>
              <a:rPr lang="en-US" altLang="en-US" sz="2000" dirty="0" smtClean="0">
                <a:solidFill>
                  <a:schemeClr val="hlink"/>
                </a:solidFill>
                <a:latin typeface="+mj-lt"/>
              </a:rPr>
              <a:t>scale</a:t>
            </a:r>
            <a:r>
              <a:rPr lang="en-US" altLang="en-US" sz="2000" dirty="0" smtClean="0">
                <a:latin typeface="+mj-lt"/>
              </a:rPr>
              <a:t> by exploiting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novel</a:t>
            </a:r>
            <a:r>
              <a:rPr lang="en-US" altLang="en-US" sz="2000" dirty="0">
                <a:latin typeface="+mj-lt"/>
              </a:rPr>
              <a:t> phenomena and properties (physical, chemical, biological) present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only</a:t>
            </a:r>
            <a:r>
              <a:rPr lang="en-US" altLang="en-US" sz="2000" dirty="0">
                <a:latin typeface="+mj-lt"/>
              </a:rPr>
              <a:t> at that length scale.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586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900404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3600" dirty="0" smtClean="0"/>
              <a:t>“</a:t>
            </a:r>
            <a:r>
              <a:rPr lang="en-US" altLang="ja-JP" sz="3600" dirty="0" smtClean="0"/>
              <a:t>Nano</a:t>
            </a:r>
            <a:r>
              <a:rPr lang="ja-JP" altLang="en-US" sz="3600" dirty="0" smtClean="0"/>
              <a:t>”</a:t>
            </a:r>
            <a:r>
              <a:rPr lang="en-US" altLang="ja-JP" sz="3600" dirty="0" smtClean="0"/>
              <a:t>: How small is that, really?</a:t>
            </a:r>
            <a:endParaRPr lang="en-US" altLang="en-US" sz="3600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58514" y="1546546"/>
            <a:ext cx="2884488" cy="2292350"/>
            <a:chOff x="286" y="956"/>
            <a:chExt cx="1817" cy="1444"/>
          </a:xfrm>
        </p:grpSpPr>
        <p:pic>
          <p:nvPicPr>
            <p:cNvPr id="24591" name="Picture 4" descr="Mountai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" y="960"/>
              <a:ext cx="962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Text Box 5"/>
            <p:cNvSpPr txBox="1">
              <a:spLocks noChangeArrowheads="1"/>
            </p:cNvSpPr>
            <p:nvPr/>
          </p:nvSpPr>
          <p:spPr bwMode="auto">
            <a:xfrm>
              <a:off x="1296" y="956"/>
              <a:ext cx="807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1" dirty="0">
                  <a:solidFill>
                    <a:srgbClr val="000000"/>
                  </a:solidFill>
                  <a:latin typeface="+mj-lt"/>
                </a:rPr>
                <a:t>Mountain</a:t>
              </a:r>
            </a:p>
            <a:p>
              <a:pPr eaLnBrk="1" hangingPunct="1"/>
              <a:r>
                <a:rPr lang="en-US" altLang="en-US" sz="1400" b="1" dirty="0">
                  <a:solidFill>
                    <a:srgbClr val="000000"/>
                  </a:solidFill>
                  <a:latin typeface="+mj-lt"/>
                </a:rPr>
                <a:t>1 km</a:t>
              </a:r>
            </a:p>
            <a:p>
              <a:pPr eaLnBrk="1" hangingPunct="1"/>
              <a:r>
                <a:rPr lang="en-US" altLang="en-US" sz="1400" b="1" dirty="0">
                  <a:solidFill>
                    <a:srgbClr val="000000"/>
                  </a:solidFill>
                  <a:latin typeface="+mj-lt"/>
                </a:rPr>
                <a:t>1000 m</a:t>
              </a:r>
            </a:p>
            <a:p>
              <a:pPr eaLnBrk="1" hangingPunct="1"/>
              <a:endParaRPr lang="en-US" altLang="en-US" sz="1400" b="1" dirty="0">
                <a:solidFill>
                  <a:srgbClr val="000000"/>
                </a:solidFill>
                <a:latin typeface="+mj-lt"/>
              </a:endParaRPr>
            </a:p>
            <a:p>
              <a:pPr eaLnBrk="1" hangingPunct="1"/>
              <a:r>
                <a:rPr lang="en-US" altLang="en-US" sz="1400" b="1" dirty="0">
                  <a:solidFill>
                    <a:srgbClr val="000000"/>
                  </a:solidFill>
                  <a:latin typeface="+mj-lt"/>
                </a:rPr>
                <a:t>0.001 km = 1 m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575305" y="1524000"/>
            <a:ext cx="2138363" cy="2292350"/>
            <a:chOff x="2208" y="956"/>
            <a:chExt cx="1347" cy="1444"/>
          </a:xfrm>
        </p:grpSpPr>
        <p:pic>
          <p:nvPicPr>
            <p:cNvPr id="24589" name="Picture 7" descr="Chil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960"/>
              <a:ext cx="962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0" name="Text Box 8"/>
            <p:cNvSpPr txBox="1">
              <a:spLocks noChangeArrowheads="1"/>
            </p:cNvSpPr>
            <p:nvPr/>
          </p:nvSpPr>
          <p:spPr bwMode="auto">
            <a:xfrm>
              <a:off x="3216" y="956"/>
              <a:ext cx="33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1" dirty="0">
                  <a:solidFill>
                    <a:srgbClr val="000000"/>
                  </a:solidFill>
                  <a:latin typeface="+mj-lt"/>
                </a:rPr>
                <a:t>Child</a:t>
              </a:r>
            </a:p>
            <a:p>
              <a:pPr eaLnBrk="1" hangingPunct="1"/>
              <a:r>
                <a:rPr lang="en-US" altLang="en-US" sz="1400" b="1" dirty="0">
                  <a:solidFill>
                    <a:srgbClr val="000000"/>
                  </a:solidFill>
                  <a:latin typeface="+mj-lt"/>
                </a:rPr>
                <a:t>1 m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958681" y="1497457"/>
            <a:ext cx="2916238" cy="2292350"/>
            <a:chOff x="4032" y="956"/>
            <a:chExt cx="1837" cy="1444"/>
          </a:xfrm>
        </p:grpSpPr>
        <p:pic>
          <p:nvPicPr>
            <p:cNvPr id="24587" name="Picture 10" descr="An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960"/>
              <a:ext cx="962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8" name="Text Box 11"/>
            <p:cNvSpPr txBox="1">
              <a:spLocks noChangeArrowheads="1"/>
            </p:cNvSpPr>
            <p:nvPr/>
          </p:nvSpPr>
          <p:spPr bwMode="auto">
            <a:xfrm>
              <a:off x="5023" y="956"/>
              <a:ext cx="846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1" dirty="0">
                  <a:solidFill>
                    <a:srgbClr val="000000"/>
                  </a:solidFill>
                  <a:latin typeface="+mj-lt"/>
                </a:rPr>
                <a:t>Ant</a:t>
              </a:r>
            </a:p>
            <a:p>
              <a:pPr eaLnBrk="1" hangingPunct="1"/>
              <a:r>
                <a:rPr lang="en-US" altLang="en-US" sz="1400" b="1" dirty="0">
                  <a:solidFill>
                    <a:srgbClr val="000000"/>
                  </a:solidFill>
                  <a:latin typeface="+mj-lt"/>
                </a:rPr>
                <a:t>1 mm</a:t>
              </a:r>
            </a:p>
            <a:p>
              <a:pPr eaLnBrk="1" hangingPunct="1"/>
              <a:r>
                <a:rPr lang="en-US" altLang="en-US" sz="1400" b="1" dirty="0">
                  <a:solidFill>
                    <a:srgbClr val="000000"/>
                  </a:solidFill>
                  <a:latin typeface="+mj-lt"/>
                </a:rPr>
                <a:t>0.001 m</a:t>
              </a:r>
            </a:p>
            <a:p>
              <a:pPr eaLnBrk="1" hangingPunct="1"/>
              <a:endParaRPr lang="en-US" altLang="en-US" sz="1400" b="1" dirty="0">
                <a:solidFill>
                  <a:srgbClr val="000000"/>
                </a:solidFill>
                <a:latin typeface="+mj-lt"/>
              </a:endParaRPr>
            </a:p>
            <a:p>
              <a:pPr eaLnBrk="1" hangingPunct="1"/>
              <a:r>
                <a:rPr lang="en-US" altLang="en-US" sz="1400" b="1" dirty="0">
                  <a:solidFill>
                    <a:srgbClr val="000000"/>
                  </a:solidFill>
                  <a:latin typeface="+mj-lt"/>
                </a:rPr>
                <a:t>1,000 mm = 1 m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43264" y="4260850"/>
            <a:ext cx="4090636" cy="1454478"/>
            <a:chOff x="96" y="2684"/>
            <a:chExt cx="2700" cy="944"/>
          </a:xfrm>
        </p:grpSpPr>
        <p:pic>
          <p:nvPicPr>
            <p:cNvPr id="24585" name="Picture 13" descr="Bacteri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688"/>
              <a:ext cx="1440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6" name="Text Box 14"/>
            <p:cNvSpPr txBox="1">
              <a:spLocks noChangeArrowheads="1"/>
            </p:cNvSpPr>
            <p:nvPr/>
          </p:nvSpPr>
          <p:spPr bwMode="auto">
            <a:xfrm>
              <a:off x="1584" y="2684"/>
              <a:ext cx="1212" cy="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Bacteria</a:t>
              </a:r>
            </a:p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 </a:t>
              </a:r>
              <a:r>
                <a:rPr lang="en-US" altLang="en-US" sz="1400" dirty="0">
                  <a:solidFill>
                    <a:srgbClr val="000000"/>
                  </a:solidFill>
                  <a:sym typeface="Symbol" panose="05050102010706020507" pitchFamily="18" charset="2"/>
                </a:rPr>
                <a:t></a:t>
              </a:r>
              <a:r>
                <a:rPr lang="en-US" altLang="en-US" sz="1400" dirty="0">
                  <a:solidFill>
                    <a:srgbClr val="000000"/>
                  </a:solidFill>
                </a:rPr>
                <a:t>m</a:t>
              </a:r>
            </a:p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0.000001 m</a:t>
              </a:r>
            </a:p>
            <a:p>
              <a:pPr eaLnBrk="1" hangingPunct="1"/>
              <a:endParaRPr lang="en-US" altLang="en-US" sz="1400" dirty="0">
                <a:solidFill>
                  <a:srgbClr val="000000"/>
                </a:solidFill>
              </a:endParaRPr>
            </a:p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1,000,000 </a:t>
              </a:r>
              <a:r>
                <a:rPr lang="en-US" altLang="en-US" sz="1400" dirty="0">
                  <a:solidFill>
                    <a:srgbClr val="000000"/>
                  </a:solidFill>
                  <a:sym typeface="Symbol" panose="05050102010706020507" pitchFamily="18" charset="2"/>
                </a:rPr>
                <a:t></a:t>
              </a:r>
              <a:r>
                <a:rPr lang="en-US" altLang="en-US" sz="1400" dirty="0">
                  <a:solidFill>
                    <a:srgbClr val="000000"/>
                  </a:solidFill>
                </a:rPr>
                <a:t>m = 1 m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4606622" y="4260850"/>
            <a:ext cx="4418013" cy="1500188"/>
            <a:chOff x="3001" y="2684"/>
            <a:chExt cx="2783" cy="945"/>
          </a:xfrm>
        </p:grpSpPr>
        <p:pic>
          <p:nvPicPr>
            <p:cNvPr id="24583" name="Picture 16" descr="Suga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" y="2688"/>
              <a:ext cx="1175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4" name="Text Box 17"/>
            <p:cNvSpPr txBox="1">
              <a:spLocks noChangeArrowheads="1"/>
            </p:cNvSpPr>
            <p:nvPr/>
          </p:nvSpPr>
          <p:spPr bwMode="auto">
            <a:xfrm>
              <a:off x="4224" y="2684"/>
              <a:ext cx="1560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1" dirty="0">
                  <a:solidFill>
                    <a:srgbClr val="000000"/>
                  </a:solidFill>
                  <a:latin typeface="+mj-lt"/>
                </a:rPr>
                <a:t>Sugar </a:t>
              </a:r>
              <a:r>
                <a:rPr lang="en-US" altLang="en-US" sz="1400" b="1" dirty="0" smtClean="0">
                  <a:solidFill>
                    <a:srgbClr val="000000"/>
                  </a:solidFill>
                  <a:latin typeface="+mj-lt"/>
                </a:rPr>
                <a:t>molecule</a:t>
              </a:r>
              <a:endParaRPr lang="en-US" altLang="en-US" sz="1400" b="1" dirty="0">
                <a:solidFill>
                  <a:srgbClr val="000000"/>
                </a:solidFill>
                <a:latin typeface="+mj-lt"/>
              </a:endParaRPr>
            </a:p>
            <a:p>
              <a:pPr eaLnBrk="1" hangingPunct="1"/>
              <a:r>
                <a:rPr lang="en-US" altLang="en-US" sz="1400" b="1" dirty="0">
                  <a:solidFill>
                    <a:srgbClr val="000000"/>
                  </a:solidFill>
                  <a:latin typeface="+mj-lt"/>
                </a:rPr>
                <a:t>1 nm</a:t>
              </a:r>
            </a:p>
            <a:p>
              <a:pPr eaLnBrk="1" hangingPunct="1"/>
              <a:r>
                <a:rPr lang="en-US" altLang="en-US" sz="1400" b="1" dirty="0">
                  <a:solidFill>
                    <a:srgbClr val="000000"/>
                  </a:solidFill>
                  <a:latin typeface="+mj-lt"/>
                </a:rPr>
                <a:t>0.000000001 m</a:t>
              </a:r>
            </a:p>
            <a:p>
              <a:pPr eaLnBrk="1" hangingPunct="1"/>
              <a:endParaRPr lang="en-US" altLang="en-US" sz="1400" b="1" dirty="0">
                <a:solidFill>
                  <a:srgbClr val="000000"/>
                </a:solidFill>
                <a:latin typeface="+mj-lt"/>
              </a:endParaRPr>
            </a:p>
            <a:p>
              <a:pPr eaLnBrk="1" hangingPunct="1"/>
              <a:r>
                <a:rPr lang="en-US" altLang="en-US" sz="1400" b="1" dirty="0">
                  <a:solidFill>
                    <a:srgbClr val="000000"/>
                  </a:solidFill>
                  <a:latin typeface="+mj-lt"/>
                </a:rPr>
                <a:t>1,000,000,000 nm = 1 m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32475" y="5881835"/>
            <a:ext cx="2110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km = kilometer</a:t>
            </a:r>
          </a:p>
          <a:p>
            <a:r>
              <a:rPr lang="en-US" sz="1400" b="1" dirty="0" smtClean="0">
                <a:latin typeface="+mj-lt"/>
              </a:rPr>
              <a:t>m = meter</a:t>
            </a:r>
            <a:endParaRPr lang="en-US" sz="14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75505" y="5974992"/>
            <a:ext cx="2110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1" dirty="0">
                <a:solidFill>
                  <a:srgbClr val="000000"/>
                </a:solidFill>
                <a:latin typeface="+mj-lt"/>
                <a:cs typeface="Calibri Light" panose="020F0302020204030204" pitchFamily="34" charset="0"/>
                <a:sym typeface="Symbol" panose="05050102010706020507" pitchFamily="18" charset="2"/>
              </a:rPr>
              <a:t></a:t>
            </a:r>
            <a:r>
              <a:rPr lang="en-US" altLang="en-US" sz="1400" b="1" dirty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m</a:t>
            </a:r>
            <a:r>
              <a:rPr lang="en-US" sz="1400" b="1" dirty="0" smtClean="0">
                <a:latin typeface="+mj-lt"/>
                <a:cs typeface="Calibri Light" panose="020F0302020204030204" pitchFamily="34" charset="0"/>
              </a:rPr>
              <a:t> = micrometer</a:t>
            </a:r>
          </a:p>
          <a:p>
            <a:r>
              <a:rPr lang="en-US" sz="1400" b="1" dirty="0" smtClean="0">
                <a:latin typeface="+mj-lt"/>
              </a:rPr>
              <a:t>nm = nanometer</a:t>
            </a:r>
            <a:endParaRPr lang="en-US" sz="1400" b="1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72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Scale of the Universe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Micro to Macro: perspectives from a Planck length to a </a:t>
            </a:r>
            <a:r>
              <a:rPr lang="en-US" dirty="0" err="1" smtClean="0"/>
              <a:t>Gigaparsec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://scaleofuniverse.com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4100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Nanoscale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45" y="1690689"/>
            <a:ext cx="6429109" cy="4016303"/>
          </a:xfrm>
        </p:spPr>
      </p:pic>
    </p:spTree>
    <p:extLst>
      <p:ext uri="{BB962C8B-B14F-4D97-AF65-F5344CB8AC3E}">
        <p14:creationId xmlns:p14="http://schemas.microsoft.com/office/powerpoint/2010/main" val="24308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15951" y="296070"/>
            <a:ext cx="779303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3600" dirty="0" smtClean="0">
                <a:latin typeface="+mj-lt"/>
              </a:rPr>
              <a:t>Types of Nanomaterials</a:t>
            </a:r>
            <a:endParaRPr lang="en-US" sz="3600" kern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723231" y="3421102"/>
            <a:ext cx="19715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/>
              <a:t>Carbon </a:t>
            </a:r>
            <a:r>
              <a:rPr lang="en-US" altLang="en-US" sz="1800" dirty="0" smtClean="0"/>
              <a:t>allotropes</a:t>
            </a:r>
            <a:endParaRPr lang="en-US" altLang="en-US" sz="1800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438400" y="6096000"/>
            <a:ext cx="1703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/>
              <a:t>Quantum dots 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941219" y="5820059"/>
            <a:ext cx="2546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/>
              <a:t>Nano-silicon transistors</a:t>
            </a:r>
          </a:p>
        </p:txBody>
      </p:sp>
      <p:pic>
        <p:nvPicPr>
          <p:cNvPr id="7" name="Picture 18" descr="carbon allotrop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1204913"/>
            <a:ext cx="30511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gold nanoshells 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894" y="11811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6319044" y="3154363"/>
            <a:ext cx="1781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/>
              <a:t>Gold </a:t>
            </a:r>
            <a:r>
              <a:rPr lang="en-US" altLang="en-US" sz="1800" dirty="0" err="1"/>
              <a:t>n</a:t>
            </a:r>
            <a:r>
              <a:rPr lang="en-US" altLang="en-US" sz="1800" dirty="0" err="1" smtClean="0"/>
              <a:t>anoshells</a:t>
            </a:r>
            <a:endParaRPr lang="en-US" altLang="en-US" sz="1800" dirty="0"/>
          </a:p>
          <a:p>
            <a:endParaRPr lang="en-US" altLang="en-US" sz="1800" dirty="0"/>
          </a:p>
        </p:txBody>
      </p:sp>
      <p:pic>
        <p:nvPicPr>
          <p:cNvPr id="25609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238918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18" y="3934658"/>
            <a:ext cx="3842386" cy="21613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343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6317"/>
          </a:xfrm>
        </p:spPr>
        <p:txBody>
          <a:bodyPr/>
          <a:lstStyle/>
          <a:p>
            <a:r>
              <a:rPr lang="en-US" dirty="0" smtClean="0"/>
              <a:t>Applications of Nanotechnology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914400" y="5426076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applications of nanotechn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31443"/>
            <a:ext cx="798195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80237" y="6327465"/>
            <a:ext cx="70228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http://www.gaeu.com/item/this-is-nanotechnology-one-of-the-fastest-growing-markets-in-the-world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5512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63904"/>
          </a:xfrm>
        </p:spPr>
        <p:txBody>
          <a:bodyPr>
            <a:noAutofit/>
          </a:bodyPr>
          <a:lstStyle/>
          <a:p>
            <a:r>
              <a:rPr lang="en-US" sz="3600" dirty="0" smtClean="0"/>
              <a:t>Create Your Own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67639" y="1474495"/>
            <a:ext cx="7886700" cy="4351338"/>
          </a:xfrm>
        </p:spPr>
        <p:txBody>
          <a:bodyPr numCol="1"/>
          <a:lstStyle/>
          <a:p>
            <a:r>
              <a:rPr lang="en-US" dirty="0" smtClean="0"/>
              <a:t>In groups of three,  </a:t>
            </a:r>
            <a:r>
              <a:rPr lang="en-US" dirty="0"/>
              <a:t>y</a:t>
            </a:r>
            <a:r>
              <a:rPr lang="en-US" dirty="0" smtClean="0"/>
              <a:t>our job is to research a specific field of nanotechnology and create your own scavenger hunt. </a:t>
            </a:r>
          </a:p>
          <a:p>
            <a:pPr marL="0" indent="0">
              <a:buNone/>
            </a:pPr>
            <a:endParaRPr lang="en-US" dirty="0"/>
          </a:p>
          <a:p>
            <a:pPr lvl="2"/>
            <a:r>
              <a:rPr lang="en-US" sz="2000" dirty="0"/>
              <a:t>C</a:t>
            </a:r>
            <a:r>
              <a:rPr lang="en-US" sz="2000" dirty="0" smtClean="0"/>
              <a:t>onstruction </a:t>
            </a:r>
            <a:endParaRPr lang="en-US" sz="2000" dirty="0"/>
          </a:p>
          <a:p>
            <a:pPr lvl="2"/>
            <a:r>
              <a:rPr lang="en-US" sz="2000" dirty="0"/>
              <a:t>Water </a:t>
            </a:r>
            <a:r>
              <a:rPr lang="en-US" sz="2000" dirty="0" smtClean="0"/>
              <a:t>treatment</a:t>
            </a:r>
            <a:endParaRPr lang="en-US" sz="2000" dirty="0"/>
          </a:p>
          <a:p>
            <a:pPr lvl="2"/>
            <a:r>
              <a:rPr lang="en-US" sz="2000" dirty="0"/>
              <a:t>Medicine</a:t>
            </a:r>
          </a:p>
          <a:p>
            <a:pPr lvl="2"/>
            <a:r>
              <a:rPr lang="en-US" sz="2000" dirty="0"/>
              <a:t>Environmental </a:t>
            </a:r>
            <a:r>
              <a:rPr lang="en-US" sz="2000" dirty="0" smtClean="0"/>
              <a:t>health </a:t>
            </a:r>
            <a:endParaRPr lang="en-US" sz="2000" dirty="0"/>
          </a:p>
          <a:p>
            <a:pPr lvl="2"/>
            <a:r>
              <a:rPr lang="en-US" sz="2000" dirty="0"/>
              <a:t>Electronics</a:t>
            </a:r>
          </a:p>
          <a:p>
            <a:pPr lvl="2"/>
            <a:r>
              <a:rPr lang="en-US" sz="2000" dirty="0" smtClean="0"/>
              <a:t>Sports and kinesiology</a:t>
            </a:r>
            <a:endParaRPr lang="en-US" sz="2000" dirty="0"/>
          </a:p>
          <a:p>
            <a:pPr lvl="2"/>
            <a:r>
              <a:rPr lang="en-US" sz="2000" dirty="0"/>
              <a:t>Information </a:t>
            </a:r>
            <a:r>
              <a:rPr lang="en-US" sz="2000" dirty="0" smtClean="0"/>
              <a:t>technology </a:t>
            </a:r>
            <a:endParaRPr lang="en-US" sz="2000" dirty="0"/>
          </a:p>
          <a:p>
            <a:pPr lvl="2"/>
            <a:r>
              <a:rPr lang="en-US" sz="2000" dirty="0"/>
              <a:t>Food &amp; </a:t>
            </a:r>
            <a:r>
              <a:rPr lang="en-US" sz="2000" dirty="0" smtClean="0"/>
              <a:t>cosmetics </a:t>
            </a:r>
            <a:endParaRPr lang="en-US" sz="2000" dirty="0"/>
          </a:p>
          <a:p>
            <a:pPr marL="25400" indent="0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</TotalTime>
  <Words>229</Words>
  <Application>Microsoft Office PowerPoint</Application>
  <PresentationFormat>On-screen Show (4:3)</PresentationFormat>
  <Paragraphs>69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Symbol</vt:lpstr>
      <vt:lpstr>Calibri Light</vt:lpstr>
      <vt:lpstr>游ゴシック Light</vt:lpstr>
      <vt:lpstr>Lato Black</vt:lpstr>
      <vt:lpstr>Calibri</vt:lpstr>
      <vt:lpstr>MS PGothic</vt:lpstr>
      <vt:lpstr>Wingdings</vt:lpstr>
      <vt:lpstr>Arial</vt:lpstr>
      <vt:lpstr>Times New Roman</vt:lpstr>
      <vt:lpstr>Tahoma</vt:lpstr>
      <vt:lpstr>Office Theme</vt:lpstr>
      <vt:lpstr>Introduction to Nanotechnology  </vt:lpstr>
      <vt:lpstr>What is Nanotechnology?</vt:lpstr>
      <vt:lpstr>“Nano”: How small is that, really?</vt:lpstr>
      <vt:lpstr>The Scale of the Universe </vt:lpstr>
      <vt:lpstr>Nanoscale</vt:lpstr>
      <vt:lpstr>PowerPoint Presentation</vt:lpstr>
      <vt:lpstr>Applications of Nanotechnology </vt:lpstr>
      <vt:lpstr>Create Your 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Crawford</dc:creator>
  <cp:lastModifiedBy>Zain Iqbal</cp:lastModifiedBy>
  <cp:revision>43</cp:revision>
  <dcterms:modified xsi:type="dcterms:W3CDTF">2018-10-11T16:46:41Z</dcterms:modified>
</cp:coreProperties>
</file>