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9" r:id="rId7"/>
    <p:sldId id="271" r:id="rId8"/>
    <p:sldId id="270" r:id="rId9"/>
    <p:sldId id="272" r:id="rId10"/>
    <p:sldId id="273" r:id="rId11"/>
    <p:sldId id="274" r:id="rId12"/>
    <p:sldId id="275" r:id="rId13"/>
  </p:sldIdLst>
  <p:sldSz cx="9144000" cy="5143500" type="screen16x9"/>
  <p:notesSz cx="6858000" cy="9144000"/>
  <p:embeddedFontLst>
    <p:embeddedFont>
      <p:font typeface="Open Sans" panose="020B0606030504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64AA"/>
    <a:srgbClr val="F8A81B"/>
    <a:srgbClr val="9FCC3B"/>
    <a:srgbClr val="609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94660"/>
  </p:normalViewPr>
  <p:slideViewPr>
    <p:cSldViewPr snapToGrid="0">
      <p:cViewPr varScale="1">
        <p:scale>
          <a:sx n="119" d="100"/>
          <a:sy n="119" d="100"/>
        </p:scale>
        <p:origin x="120" y="10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9000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8570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229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685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7179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032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618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099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2461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7a7a000f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7a7a000f1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421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wmf"/><Relationship Id="rId5" Type="http://schemas.openxmlformats.org/officeDocument/2006/relationships/image" Target="../media/image7.jpeg"/><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w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http://www.primaryhistory.org/imageLibrary/jpeg340/232.jpg" TargetMode="Externa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smtClean="0">
                <a:solidFill>
                  <a:srgbClr val="FFFFFF"/>
                </a:solidFill>
                <a:latin typeface="Open Sans"/>
                <a:ea typeface="Open Sans"/>
                <a:cs typeface="Open Sans"/>
                <a:sym typeface="Open Sans"/>
              </a:rPr>
              <a:t>Wheeling it In!</a:t>
            </a:r>
            <a:endParaRPr sz="1600" b="1" dirty="0">
              <a:solidFill>
                <a:srgbClr val="FFFFFF"/>
              </a:solidFill>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How would you design it?</a:t>
            </a:r>
            <a:endParaRPr sz="2400" b="1" dirty="0">
              <a:solidFill>
                <a:srgbClr val="6091BA"/>
              </a:solidFill>
              <a:latin typeface="Open Sans"/>
              <a:ea typeface="Open Sans"/>
              <a:cs typeface="Open Sans"/>
              <a:sym typeface="Open Sans"/>
            </a:endParaRPr>
          </a:p>
          <a:p>
            <a:pPr lvl="0">
              <a:lnSpc>
                <a:spcPct val="115000"/>
              </a:lnSpc>
              <a:buSzPct val="100000"/>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2" name="TextBox 1"/>
          <p:cNvSpPr txBox="1"/>
          <p:nvPr/>
        </p:nvSpPr>
        <p:spPr>
          <a:xfrm>
            <a:off x="311700" y="923016"/>
            <a:ext cx="675740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Open Sans" panose="020B0606030504020204" pitchFamily="34" charset="0"/>
                <a:ea typeface="Open Sans" panose="020B0606030504020204" pitchFamily="34" charset="0"/>
                <a:cs typeface="Open Sans" panose="020B0606030504020204" pitchFamily="34" charset="0"/>
              </a:rPr>
              <a:t>Today you are going to build your own transportation system for moving rocks from a quarry to a building site</a:t>
            </a:r>
          </a:p>
          <a:p>
            <a:pPr marL="285750" indent="-285750">
              <a:buFont typeface="Arial" panose="020B0604020202020204" pitchFamily="34" charset="0"/>
              <a:buChar char="•"/>
            </a:pPr>
            <a:r>
              <a:rPr lang="en-US" sz="1600" dirty="0" smtClean="0">
                <a:latin typeface="Open Sans" panose="020B0606030504020204" pitchFamily="34" charset="0"/>
                <a:ea typeface="Open Sans" panose="020B0606030504020204" pitchFamily="34" charset="0"/>
                <a:cs typeface="Open Sans" panose="020B0606030504020204" pitchFamily="34" charset="0"/>
              </a:rPr>
              <a:t>What will you consider in the </a:t>
            </a:r>
            <a:r>
              <a:rPr lang="en-US" sz="1600" i="1" dirty="0" smtClean="0">
                <a:solidFill>
                  <a:srgbClr val="8D64AA"/>
                </a:solidFill>
                <a:latin typeface="Open Sans" panose="020B0606030504020204" pitchFamily="34" charset="0"/>
                <a:ea typeface="Open Sans" panose="020B0606030504020204" pitchFamily="34" charset="0"/>
                <a:cs typeface="Open Sans" panose="020B0606030504020204" pitchFamily="34" charset="0"/>
              </a:rPr>
              <a:t>design</a:t>
            </a:r>
            <a:r>
              <a:rPr lang="en-US" sz="1600" dirty="0" smtClean="0">
                <a:latin typeface="Open Sans" panose="020B0606030504020204" pitchFamily="34" charset="0"/>
                <a:ea typeface="Open Sans" panose="020B0606030504020204" pitchFamily="34" charset="0"/>
                <a:cs typeface="Open Sans" panose="020B0606030504020204" pitchFamily="34" charset="0"/>
              </a:rPr>
              <a:t> of your “cart”?</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5" descr="milkTru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368" y="1853413"/>
            <a:ext cx="2975264" cy="2307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491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Engineering Design Process</a:t>
            </a:r>
            <a:endParaRPr sz="2400" b="1" dirty="0">
              <a:solidFill>
                <a:srgbClr val="6091BA"/>
              </a:solidFill>
              <a:latin typeface="Open Sans"/>
              <a:ea typeface="Open Sans"/>
              <a:cs typeface="Open Sans"/>
              <a:sym typeface="Open Sans"/>
            </a:endParaRPr>
          </a:p>
          <a:p>
            <a:pPr lvl="0">
              <a:lnSpc>
                <a:spcPct val="115000"/>
              </a:lnSpc>
              <a:buSzPct val="100000"/>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2" name="TextBox 1"/>
          <p:cNvSpPr txBox="1"/>
          <p:nvPr/>
        </p:nvSpPr>
        <p:spPr>
          <a:xfrm>
            <a:off x="311700" y="850505"/>
            <a:ext cx="8728391" cy="3693319"/>
          </a:xfrm>
          <a:prstGeom prst="rect">
            <a:avLst/>
          </a:prstGeom>
          <a:noFill/>
        </p:spPr>
        <p:txBody>
          <a:bodyPr wrap="square" rtlCol="0">
            <a:spAutoFit/>
          </a:bodyPr>
          <a:lstStyle/>
          <a:p>
            <a:r>
              <a:rPr lang="en-US" sz="1300" b="1" i="1" dirty="0">
                <a:solidFill>
                  <a:srgbClr val="8D64AA"/>
                </a:solidFill>
                <a:latin typeface="Open Sans" panose="020B0606030504020204" pitchFamily="34" charset="0"/>
                <a:ea typeface="Open Sans" panose="020B0606030504020204" pitchFamily="34" charset="0"/>
                <a:cs typeface="Open Sans" panose="020B0606030504020204" pitchFamily="34" charset="0"/>
              </a:rPr>
              <a:t>Ask: Identify the Needs and Constraints:</a:t>
            </a:r>
            <a:r>
              <a:rPr lang="en-US" sz="1300" dirty="0">
                <a:latin typeface="Open Sans" panose="020B0606030504020204" pitchFamily="34" charset="0"/>
                <a:ea typeface="Open Sans" panose="020B0606030504020204" pitchFamily="34" charset="0"/>
                <a:cs typeface="Open Sans" panose="020B0606030504020204" pitchFamily="34" charset="0"/>
              </a:rPr>
              <a:t> What is the problem? What do I want to do? What are the project requirements? What are the limitations? Who is the customer? What is the goal? </a:t>
            </a:r>
          </a:p>
          <a:p>
            <a:r>
              <a:rPr lang="en-US" sz="1300" b="1" i="1" dirty="0">
                <a:solidFill>
                  <a:srgbClr val="8D64AA"/>
                </a:solidFill>
                <a:latin typeface="Open Sans" panose="020B0606030504020204" pitchFamily="34" charset="0"/>
                <a:ea typeface="Open Sans" panose="020B0606030504020204" pitchFamily="34" charset="0"/>
                <a:cs typeface="Open Sans" panose="020B0606030504020204" pitchFamily="34" charset="0"/>
              </a:rPr>
              <a:t>Research the Problem: </a:t>
            </a:r>
            <a:r>
              <a:rPr lang="en-US" sz="1300" dirty="0">
                <a:latin typeface="Open Sans" panose="020B0606030504020204" pitchFamily="34" charset="0"/>
                <a:ea typeface="Open Sans" panose="020B0606030504020204" pitchFamily="34" charset="0"/>
                <a:cs typeface="Open Sans" panose="020B0606030504020204" pitchFamily="34" charset="0"/>
              </a:rPr>
              <a:t>Gather information and research what others have done. Talk to people from many different backgrounds and specialties to assist with researching what products or solutions already exist, or what technologies might be adaptable to your needs.</a:t>
            </a:r>
          </a:p>
          <a:p>
            <a:r>
              <a:rPr lang="en-US" sz="1300" b="1" i="1" dirty="0">
                <a:solidFill>
                  <a:srgbClr val="8D64AA"/>
                </a:solidFill>
                <a:latin typeface="Open Sans" panose="020B0606030504020204" pitchFamily="34" charset="0"/>
                <a:ea typeface="Open Sans" panose="020B0606030504020204" pitchFamily="34" charset="0"/>
                <a:cs typeface="Open Sans" panose="020B0606030504020204" pitchFamily="34" charset="0"/>
              </a:rPr>
              <a:t>Imagine: Develop Possible Solutions:</a:t>
            </a:r>
            <a:r>
              <a:rPr lang="en-US" sz="1300" dirty="0">
                <a:latin typeface="Open Sans" panose="020B0606030504020204" pitchFamily="34" charset="0"/>
                <a:ea typeface="Open Sans" panose="020B0606030504020204" pitchFamily="34" charset="0"/>
                <a:cs typeface="Open Sans" panose="020B0606030504020204" pitchFamily="34" charset="0"/>
              </a:rPr>
              <a:t> You work with a team to brainstorm ideas and develop as many solutions as possible. This is the time to encourage wild ideas and defer judgment! Build on the ideas of others! Stay focused on topic, and have one conversation at a time! Remember: good design is all about teamwork!</a:t>
            </a:r>
          </a:p>
          <a:p>
            <a:r>
              <a:rPr lang="en-US" sz="1300" b="1" i="1" dirty="0">
                <a:solidFill>
                  <a:srgbClr val="8D64AA"/>
                </a:solidFill>
                <a:latin typeface="Open Sans" panose="020B0606030504020204" pitchFamily="34" charset="0"/>
                <a:ea typeface="Open Sans" panose="020B0606030504020204" pitchFamily="34" charset="0"/>
                <a:cs typeface="Open Sans" panose="020B0606030504020204" pitchFamily="34" charset="0"/>
              </a:rPr>
              <a:t>Plan: Select a Promising Idea:</a:t>
            </a:r>
            <a:r>
              <a:rPr lang="en-US" sz="1300" dirty="0">
                <a:latin typeface="Open Sans" panose="020B0606030504020204" pitchFamily="34" charset="0"/>
                <a:ea typeface="Open Sans" panose="020B0606030504020204" pitchFamily="34" charset="0"/>
                <a:cs typeface="Open Sans" panose="020B0606030504020204" pitchFamily="34" charset="0"/>
              </a:rPr>
              <a:t> Revisit the needs, constraints and research from the earlier steps, compare your best ideas, select one solution and make a plan to move forward with it.</a:t>
            </a:r>
          </a:p>
          <a:p>
            <a:r>
              <a:rPr lang="en-US" sz="1300" b="1" i="1" dirty="0">
                <a:solidFill>
                  <a:srgbClr val="8D64AA"/>
                </a:solidFill>
                <a:latin typeface="Open Sans" panose="020B0606030504020204" pitchFamily="34" charset="0"/>
                <a:ea typeface="Open Sans" panose="020B0606030504020204" pitchFamily="34" charset="0"/>
                <a:cs typeface="Open Sans" panose="020B0606030504020204" pitchFamily="34" charset="0"/>
              </a:rPr>
              <a:t>Create: Build a Prototype:</a:t>
            </a:r>
            <a:r>
              <a:rPr lang="en-US" sz="1300" dirty="0">
                <a:latin typeface="Open Sans" panose="020B0606030504020204" pitchFamily="34" charset="0"/>
                <a:ea typeface="Open Sans" panose="020B0606030504020204" pitchFamily="34" charset="0"/>
                <a:cs typeface="Open Sans" panose="020B0606030504020204" pitchFamily="34" charset="0"/>
              </a:rPr>
              <a:t> Building a prototype makes your ideas real! These early versions of the design solution help your team verify whether the design meets the original challenge objectives. Push yourself for creativity, imagination and excellence in design.</a:t>
            </a:r>
          </a:p>
          <a:p>
            <a:r>
              <a:rPr lang="en-US" sz="1300" b="1" i="1" dirty="0">
                <a:solidFill>
                  <a:srgbClr val="8D64AA"/>
                </a:solidFill>
                <a:latin typeface="Open Sans" panose="020B0606030504020204" pitchFamily="34" charset="0"/>
                <a:ea typeface="Open Sans" panose="020B0606030504020204" pitchFamily="34" charset="0"/>
                <a:cs typeface="Open Sans" panose="020B0606030504020204" pitchFamily="34" charset="0"/>
              </a:rPr>
              <a:t>Test and Evaluate Prototype:</a:t>
            </a:r>
            <a:r>
              <a:rPr lang="en-US" sz="1300" i="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panose="020B0606030504020204" pitchFamily="34" charset="0"/>
                <a:ea typeface="Open Sans" panose="020B0606030504020204" pitchFamily="34" charset="0"/>
                <a:cs typeface="Open Sans" panose="020B0606030504020204" pitchFamily="34" charset="0"/>
              </a:rPr>
              <a:t>Does it work? Does it solve the need? Communicate the results and get feedback. Analyze and talk about what works, what doesn't and what could be improved.</a:t>
            </a:r>
          </a:p>
          <a:p>
            <a:r>
              <a:rPr lang="en-US" sz="1300" b="1" i="1" dirty="0">
                <a:solidFill>
                  <a:srgbClr val="8D64AA"/>
                </a:solidFill>
                <a:latin typeface="Open Sans" panose="020B0606030504020204" pitchFamily="34" charset="0"/>
                <a:ea typeface="Open Sans" panose="020B0606030504020204" pitchFamily="34" charset="0"/>
                <a:cs typeface="Open Sans" panose="020B0606030504020204" pitchFamily="34" charset="0"/>
              </a:rPr>
              <a:t>Improve: Redesign as Needed:</a:t>
            </a:r>
            <a:r>
              <a:rPr lang="en-US" sz="1300" dirty="0">
                <a:latin typeface="Open Sans" panose="020B0606030504020204" pitchFamily="34" charset="0"/>
                <a:ea typeface="Open Sans" panose="020B0606030504020204" pitchFamily="34" charset="0"/>
                <a:cs typeface="Open Sans" panose="020B0606030504020204" pitchFamily="34" charset="0"/>
              </a:rPr>
              <a:t> Discuss how you could improve your solution. Make revisions. Draw new designs. Iterate your design to make your product the best it can be.</a:t>
            </a:r>
            <a:br>
              <a:rPr lang="en-US" sz="1300" dirty="0">
                <a:latin typeface="Open Sans" panose="020B0606030504020204" pitchFamily="34" charset="0"/>
                <a:ea typeface="Open Sans" panose="020B0606030504020204" pitchFamily="34" charset="0"/>
                <a:cs typeface="Open Sans" panose="020B0606030504020204" pitchFamily="34" charset="0"/>
              </a:rPr>
            </a:br>
            <a:r>
              <a:rPr lang="en-US" sz="1300" dirty="0">
                <a:latin typeface="Open Sans" panose="020B0606030504020204" pitchFamily="34" charset="0"/>
                <a:ea typeface="Open Sans" panose="020B0606030504020204" pitchFamily="34" charset="0"/>
                <a:cs typeface="Open Sans" panose="020B0606030504020204" pitchFamily="34" charset="0"/>
              </a:rPr>
              <a:t>And now, </a:t>
            </a:r>
            <a:r>
              <a:rPr lang="en-US" sz="1300" b="1" dirty="0">
                <a:solidFill>
                  <a:srgbClr val="F8A81B"/>
                </a:solidFill>
                <a:latin typeface="Open Sans" panose="020B0606030504020204" pitchFamily="34" charset="0"/>
                <a:ea typeface="Open Sans" panose="020B0606030504020204" pitchFamily="34" charset="0"/>
                <a:cs typeface="Open Sans" panose="020B0606030504020204" pitchFamily="34" charset="0"/>
              </a:rPr>
              <a:t>REPEAT!</a:t>
            </a:r>
          </a:p>
        </p:txBody>
      </p:sp>
    </p:spTree>
    <p:extLst>
      <p:ext uri="{BB962C8B-B14F-4D97-AF65-F5344CB8AC3E}">
        <p14:creationId xmlns:p14="http://schemas.microsoft.com/office/powerpoint/2010/main" val="2020530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References</a:t>
            </a:r>
            <a:endParaRPr sz="2400" b="1" dirty="0">
              <a:solidFill>
                <a:srgbClr val="6091BA"/>
              </a:solidFill>
              <a:latin typeface="Open Sans"/>
              <a:ea typeface="Open Sans"/>
              <a:cs typeface="Open Sans"/>
              <a:sym typeface="Open Sans"/>
            </a:endParaRPr>
          </a:p>
          <a:p>
            <a:pPr lvl="0">
              <a:lnSpc>
                <a:spcPct val="115000"/>
              </a:lnSpc>
              <a:buSzPct val="100000"/>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2" name="TextBox 1"/>
          <p:cNvSpPr txBox="1"/>
          <p:nvPr/>
        </p:nvSpPr>
        <p:spPr>
          <a:xfrm>
            <a:off x="311700" y="843841"/>
            <a:ext cx="8728391" cy="3416320"/>
          </a:xfrm>
          <a:prstGeom prst="rect">
            <a:avLst/>
          </a:prstGeom>
          <a:noFill/>
        </p:spPr>
        <p:txBody>
          <a:bodyPr wrap="square" rtlCol="0">
            <a:spAutoFit/>
          </a:bodyPr>
          <a:lstStyle/>
          <a:p>
            <a:pPr>
              <a:buFontTx/>
              <a:buNone/>
            </a:pPr>
            <a:r>
              <a:rPr lang="en-US" altLang="en-US" sz="1200" dirty="0">
                <a:latin typeface="Open Sans" panose="020B0606030504020204" pitchFamily="34" charset="0"/>
                <a:ea typeface="Open Sans" panose="020B0606030504020204" pitchFamily="34" charset="0"/>
                <a:cs typeface="Open Sans" panose="020B0606030504020204" pitchFamily="34" charset="0"/>
              </a:rPr>
              <a:t>The crowbar and dump truck images (below) are Copyright © 2004 Microsoft Corporation, One Microsoft Way, Redmond, WA 98052-6399 USA. All rights reserved. With notations by the ITL Program, </a:t>
            </a:r>
            <a:r>
              <a:rPr lang="en-US" altLang="ko-KR" sz="1200" dirty="0">
                <a:latin typeface="Open Sans" panose="020B0606030504020204" pitchFamily="34" charset="0"/>
                <a:ea typeface="Open Sans" panose="020B0606030504020204" pitchFamily="34" charset="0"/>
                <a:cs typeface="Open Sans" panose="020B0606030504020204" pitchFamily="34" charset="0"/>
              </a:rPr>
              <a:t>College of Engineering and Applied Science, University of Colorado at Boulder.</a:t>
            </a:r>
          </a:p>
          <a:p>
            <a:pPr>
              <a:buFontTx/>
              <a:buNone/>
            </a:pPr>
            <a:endParaRPr lang="en-US" altLang="ko-KR" sz="1200" dirty="0">
              <a:latin typeface="Open Sans" panose="020B0606030504020204" pitchFamily="34" charset="0"/>
              <a:ea typeface="Open Sans" panose="020B0606030504020204" pitchFamily="34" charset="0"/>
              <a:cs typeface="Open Sans" panose="020B0606030504020204" pitchFamily="34" charset="0"/>
            </a:endParaRPr>
          </a:p>
          <a:p>
            <a:pPr>
              <a:buFontTx/>
              <a:buNone/>
            </a:pPr>
            <a:endParaRPr lang="en-US" altLang="ko-KR" sz="1200" dirty="0">
              <a:latin typeface="Open Sans" panose="020B0606030504020204" pitchFamily="34" charset="0"/>
              <a:ea typeface="Open Sans" panose="020B0606030504020204" pitchFamily="34" charset="0"/>
              <a:cs typeface="Open Sans" panose="020B0606030504020204" pitchFamily="34" charset="0"/>
            </a:endParaRPr>
          </a:p>
          <a:p>
            <a:pPr>
              <a:buFontTx/>
              <a:buNone/>
            </a:pPr>
            <a:endParaRPr lang="en-US" altLang="en-US" sz="1200" dirty="0">
              <a:latin typeface="Open Sans" panose="020B0606030504020204" pitchFamily="34" charset="0"/>
              <a:ea typeface="Open Sans" panose="020B0606030504020204" pitchFamily="34" charset="0"/>
              <a:cs typeface="Open Sans" panose="020B0606030504020204" pitchFamily="34" charset="0"/>
            </a:endParaRPr>
          </a:p>
          <a:p>
            <a:pPr>
              <a:buFontTx/>
              <a:buNone/>
            </a:pPr>
            <a:r>
              <a:rPr lang="en-US" altLang="en-US" sz="1200" dirty="0">
                <a:latin typeface="Open Sans" panose="020B0606030504020204" pitchFamily="34" charset="0"/>
                <a:ea typeface="Open Sans" panose="020B0606030504020204" pitchFamily="34" charset="0"/>
                <a:cs typeface="Open Sans" panose="020B0606030504020204" pitchFamily="34" charset="0"/>
              </a:rPr>
              <a:t>The pyramid building (below) is Copyright © Nuffield Curriculum Centre UK, </a:t>
            </a:r>
            <a:r>
              <a:rPr lang="en-US" altLang="en-US" sz="1200" u="sng" dirty="0">
                <a:latin typeface="Open Sans" panose="020B0606030504020204" pitchFamily="34" charset="0"/>
                <a:ea typeface="Open Sans" panose="020B0606030504020204" pitchFamily="34" charset="0"/>
                <a:cs typeface="Open Sans" panose="020B0606030504020204" pitchFamily="34" charset="0"/>
              </a:rPr>
              <a:t>http://www.nuffieldcurriculumcentre.org/go/Default.html</a:t>
            </a:r>
            <a:r>
              <a:rPr lang="en-US" altLang="en-US" sz="1200" dirty="0">
                <a:latin typeface="Open Sans" panose="020B0606030504020204" pitchFamily="34" charset="0"/>
                <a:ea typeface="Open Sans" panose="020B0606030504020204" pitchFamily="34" charset="0"/>
                <a:cs typeface="Open Sans" panose="020B0606030504020204" pitchFamily="34" charset="0"/>
              </a:rPr>
              <a:t>. Used with permission.</a:t>
            </a:r>
          </a:p>
          <a:p>
            <a:pPr>
              <a:buFontTx/>
              <a:buNone/>
            </a:pPr>
            <a:endParaRPr lang="en-US" altLang="en-US" sz="1200" dirty="0">
              <a:latin typeface="Open Sans" panose="020B0606030504020204" pitchFamily="34" charset="0"/>
              <a:ea typeface="Open Sans" panose="020B0606030504020204" pitchFamily="34" charset="0"/>
              <a:cs typeface="Open Sans" panose="020B0606030504020204" pitchFamily="34" charset="0"/>
            </a:endParaRPr>
          </a:p>
          <a:p>
            <a:pPr>
              <a:buFontTx/>
              <a:buNone/>
            </a:pPr>
            <a:endParaRPr lang="en-US" altLang="en-US" sz="1200" dirty="0">
              <a:latin typeface="Open Sans" panose="020B0606030504020204" pitchFamily="34" charset="0"/>
              <a:ea typeface="Open Sans" panose="020B0606030504020204" pitchFamily="34" charset="0"/>
              <a:cs typeface="Open Sans" panose="020B0606030504020204" pitchFamily="34" charset="0"/>
            </a:endParaRPr>
          </a:p>
          <a:p>
            <a:pPr>
              <a:buFontTx/>
              <a:buNone/>
            </a:pPr>
            <a:endParaRPr lang="en-US" altLang="en-US" sz="1200" dirty="0">
              <a:latin typeface="Open Sans" panose="020B0606030504020204" pitchFamily="34" charset="0"/>
              <a:ea typeface="Open Sans" panose="020B0606030504020204" pitchFamily="34" charset="0"/>
              <a:cs typeface="Open Sans" panose="020B0606030504020204" pitchFamily="34" charset="0"/>
            </a:endParaRPr>
          </a:p>
          <a:p>
            <a:pPr>
              <a:buFontTx/>
              <a:buNone/>
            </a:pPr>
            <a:r>
              <a:rPr lang="en-US" altLang="en-US" sz="1200" dirty="0">
                <a:latin typeface="Open Sans" panose="020B0606030504020204" pitchFamily="34" charset="0"/>
                <a:ea typeface="Open Sans" panose="020B0606030504020204" pitchFamily="34" charset="0"/>
                <a:cs typeface="Open Sans" panose="020B0606030504020204" pitchFamily="34" charset="0"/>
              </a:rPr>
              <a:t>The five images below are Copyright © </a:t>
            </a:r>
            <a:r>
              <a:rPr lang="pt-BR" altLang="en-US" sz="1200" dirty="0">
                <a:latin typeface="Open Sans" panose="020B0606030504020204" pitchFamily="34" charset="0"/>
                <a:ea typeface="Open Sans" panose="020B0606030504020204" pitchFamily="34" charset="0"/>
                <a:cs typeface="Open Sans" panose="020B0606030504020204" pitchFamily="34" charset="0"/>
              </a:rPr>
              <a:t>Luz Quiñónez</a:t>
            </a:r>
            <a:r>
              <a:rPr lang="en-US" altLang="ko-KR" sz="1200" dirty="0">
                <a:latin typeface="Open Sans" panose="020B0606030504020204" pitchFamily="34" charset="0"/>
                <a:ea typeface="Open Sans" panose="020B0606030504020204" pitchFamily="34" charset="0"/>
                <a:cs typeface="Open Sans" panose="020B0606030504020204" pitchFamily="34" charset="0"/>
              </a:rPr>
              <a:t>, College of Engineering and Applied Science, University of Colorado at Boulder. Used with permission.</a:t>
            </a:r>
          </a:p>
          <a:p>
            <a:pPr>
              <a:buFontTx/>
              <a:buNone/>
            </a:pPr>
            <a:endParaRPr lang="en-US" altLang="ko-KR" sz="1200" dirty="0">
              <a:latin typeface="Open Sans" panose="020B0606030504020204" pitchFamily="34" charset="0"/>
              <a:ea typeface="Open Sans" panose="020B0606030504020204" pitchFamily="34" charset="0"/>
              <a:cs typeface="Open Sans" panose="020B0606030504020204" pitchFamily="34" charset="0"/>
            </a:endParaRPr>
          </a:p>
          <a:p>
            <a:pPr>
              <a:buFontTx/>
              <a:buNone/>
            </a:pPr>
            <a:endParaRPr lang="en-US" altLang="ko-KR" sz="1200" dirty="0">
              <a:latin typeface="Open Sans" panose="020B0606030504020204" pitchFamily="34" charset="0"/>
              <a:ea typeface="Open Sans" panose="020B0606030504020204" pitchFamily="34" charset="0"/>
              <a:cs typeface="Open Sans" panose="020B0606030504020204" pitchFamily="34" charset="0"/>
            </a:endParaRPr>
          </a:p>
          <a:p>
            <a:pPr>
              <a:buFontTx/>
              <a:buNone/>
            </a:pPr>
            <a:endParaRPr lang="en-US" altLang="ko-KR" sz="1200" dirty="0">
              <a:latin typeface="Open Sans" panose="020B0606030504020204" pitchFamily="34" charset="0"/>
              <a:ea typeface="Open Sans" panose="020B0606030504020204" pitchFamily="34" charset="0"/>
              <a:cs typeface="Open Sans" panose="020B0606030504020204" pitchFamily="34" charset="0"/>
            </a:endParaRPr>
          </a:p>
          <a:p>
            <a:pPr>
              <a:buFontTx/>
              <a:buNone/>
            </a:pPr>
            <a:r>
              <a:rPr lang="en-US" altLang="en-US" sz="1200" dirty="0">
                <a:latin typeface="Open Sans" panose="020B0606030504020204" pitchFamily="34" charset="0"/>
                <a:ea typeface="Open Sans" panose="020B0606030504020204" pitchFamily="34" charset="0"/>
                <a:cs typeface="Open Sans" panose="020B0606030504020204" pitchFamily="34" charset="0"/>
              </a:rPr>
              <a:t>The rest of the images are Copyright © 2004 Microsoft Corporation, One Microsoft Way, Redmond, WA 98052-6399 USA. All rights reserved. </a:t>
            </a:r>
            <a:endParaRPr lang="en-US" altLang="ko-KR"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15" descr="L1_Fig1_Crowbarfix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437" y="1413163"/>
            <a:ext cx="824345" cy="58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DumpTruckLeverDrawingWE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109" y="1401907"/>
            <a:ext cx="1371597"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2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764" y="2392845"/>
            <a:ext cx="1025236" cy="5076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8" descr="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437" y="3243010"/>
            <a:ext cx="914400" cy="61595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milkTruc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0307" y="3243010"/>
            <a:ext cx="762069" cy="59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864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What have we learned so far?</a:t>
            </a:r>
            <a:endParaRPr sz="2400" b="1" dirty="0">
              <a:solidFill>
                <a:srgbClr val="6091BA"/>
              </a:solidFill>
              <a:latin typeface="Open Sans"/>
              <a:ea typeface="Open Sans"/>
              <a:cs typeface="Open Sans"/>
              <a:sym typeface="Open Sans"/>
            </a:endParaRPr>
          </a:p>
          <a:p>
            <a:pPr lvl="0" algn="l" rtl="0">
              <a:lnSpc>
                <a:spcPct val="115000"/>
              </a:lnSpc>
              <a:spcBef>
                <a:spcPts val="0"/>
              </a:spcBef>
              <a:spcAft>
                <a:spcPts val="0"/>
              </a:spcAft>
              <a:buSzPct val="100000"/>
            </a:pP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t>
            </a:r>
            <a:r>
              <a:rPr lang="en-US" sz="1400" dirty="0" smtClean="0">
                <a:solidFill>
                  <a:srgbClr val="000000"/>
                </a:solidFill>
                <a:latin typeface="Open Sans"/>
                <a:ea typeface="Open Sans"/>
                <a:cs typeface="Open Sans"/>
                <a:sym typeface="Open Sans"/>
              </a:rPr>
              <a:t>	</a:t>
            </a: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a:p>
            <a:pPr lvl="0" algn="l" rtl="0">
              <a:lnSpc>
                <a:spcPct val="115000"/>
              </a:lnSpc>
              <a:spcBef>
                <a:spcPts val="0"/>
              </a:spcBef>
              <a:spcAft>
                <a:spcPts val="0"/>
              </a:spcAft>
            </a:pP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r>
            <a:br>
              <a:rPr lang="en-US" sz="1400" dirty="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pic>
        <p:nvPicPr>
          <p:cNvPr id="15" name="Picture 13" descr="MCj040816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506" y="822571"/>
            <a:ext cx="1881506" cy="140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65791" y="1529850"/>
            <a:ext cx="1729636" cy="307777"/>
          </a:xfrm>
          <a:prstGeom prst="rect">
            <a:avLst/>
          </a:prstGeom>
          <a:solidFill>
            <a:srgbClr val="6091B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Simple Machines</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
        <p:nvSpPr>
          <p:cNvPr id="19" name="TextBox 18"/>
          <p:cNvSpPr txBox="1"/>
          <p:nvPr/>
        </p:nvSpPr>
        <p:spPr>
          <a:xfrm>
            <a:off x="575184" y="1023096"/>
            <a:ext cx="1678370" cy="307777"/>
          </a:xfrm>
          <a:prstGeom prst="rect">
            <a:avLst/>
          </a:prstGeom>
          <a:solidFill>
            <a:srgbClr val="6091B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Pyramid Building</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
        <p:nvSpPr>
          <p:cNvPr id="20" name="TextBox 19"/>
          <p:cNvSpPr txBox="1"/>
          <p:nvPr/>
        </p:nvSpPr>
        <p:spPr>
          <a:xfrm>
            <a:off x="1040118" y="2036604"/>
            <a:ext cx="1548279" cy="307777"/>
          </a:xfrm>
          <a:prstGeom prst="rect">
            <a:avLst/>
          </a:prstGeom>
          <a:solidFill>
            <a:srgbClr val="6091B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Rock Quarry</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
        <p:nvSpPr>
          <p:cNvPr id="21" name="TextBox 20"/>
          <p:cNvSpPr txBox="1"/>
          <p:nvPr/>
        </p:nvSpPr>
        <p:spPr>
          <a:xfrm>
            <a:off x="1040118" y="2547202"/>
            <a:ext cx="1548279" cy="307777"/>
          </a:xfrm>
          <a:prstGeom prst="rect">
            <a:avLst/>
          </a:prstGeom>
          <a:solidFill>
            <a:srgbClr val="6091B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Angles</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
        <p:nvSpPr>
          <p:cNvPr id="22" name="TextBox 21"/>
          <p:cNvSpPr txBox="1"/>
          <p:nvPr/>
        </p:nvSpPr>
        <p:spPr>
          <a:xfrm>
            <a:off x="765791" y="3084936"/>
            <a:ext cx="1729636" cy="307777"/>
          </a:xfrm>
          <a:prstGeom prst="rect">
            <a:avLst/>
          </a:prstGeom>
          <a:solidFill>
            <a:srgbClr val="6091B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Wedges</a:t>
            </a:r>
            <a:endParaRPr lang="en-US" dirty="0">
              <a:solidFill>
                <a:schemeClr val="bg1"/>
              </a:solidFill>
              <a:latin typeface="Open Sans" panose="020B0606030504020204" charset="0"/>
              <a:ea typeface="Open Sans" panose="020B0606030504020204" charset="0"/>
              <a:cs typeface="Open Sans" panose="020B0606030504020204" charset="0"/>
            </a:endParaRPr>
          </a:p>
        </p:txBody>
      </p:sp>
      <p:sp>
        <p:nvSpPr>
          <p:cNvPr id="23" name="TextBox 22"/>
          <p:cNvSpPr txBox="1"/>
          <p:nvPr/>
        </p:nvSpPr>
        <p:spPr>
          <a:xfrm>
            <a:off x="575183" y="3622670"/>
            <a:ext cx="1678371" cy="307777"/>
          </a:xfrm>
          <a:prstGeom prst="rect">
            <a:avLst/>
          </a:prstGeom>
          <a:solidFill>
            <a:srgbClr val="6091BA"/>
          </a:solidFill>
        </p:spPr>
        <p:txBody>
          <a:bodyPr wrap="square" rtlCol="0">
            <a:spAutoFit/>
          </a:bodyPr>
          <a:lstStyle/>
          <a:p>
            <a:pPr algn="ctr"/>
            <a:r>
              <a:rPr lang="en-US" dirty="0" smtClean="0">
                <a:solidFill>
                  <a:schemeClr val="bg1"/>
                </a:solidFill>
                <a:latin typeface="Open Sans" panose="020B0606030504020204" charset="0"/>
                <a:ea typeface="Open Sans" panose="020B0606030504020204" charset="0"/>
                <a:cs typeface="Open Sans" panose="020B0606030504020204" charset="0"/>
              </a:rPr>
              <a:t>Cutting Stone</a:t>
            </a:r>
            <a:endParaRPr lang="en-US" dirty="0">
              <a:solidFill>
                <a:schemeClr val="bg1"/>
              </a:solidFill>
              <a:latin typeface="Open Sans" panose="020B0606030504020204" charset="0"/>
              <a:ea typeface="Open Sans" panose="020B0606030504020204" charset="0"/>
              <a:cs typeface="Open Sans" panose="020B0606030504020204" charset="0"/>
            </a:endParaRPr>
          </a:p>
        </p:txBody>
      </p:sp>
      <p:pic>
        <p:nvPicPr>
          <p:cNvPr id="24" name="Picture 16" descr="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6377" y="822571"/>
            <a:ext cx="2083113" cy="1403924"/>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j02905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7612" y="2606982"/>
            <a:ext cx="1776825" cy="163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5" descr="MCj0197414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3652" y="2593286"/>
            <a:ext cx="18288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You have stone, now what?</a:t>
            </a:r>
            <a:endParaRPr sz="2400" b="1" dirty="0">
              <a:solidFill>
                <a:srgbClr val="6091BA"/>
              </a:solidFill>
              <a:latin typeface="Open Sans"/>
              <a:ea typeface="Open Sans"/>
              <a:cs typeface="Open Sans"/>
              <a:sym typeface="Open Sans"/>
            </a:endParaRPr>
          </a:p>
          <a:p>
            <a:pPr marL="0" lvl="0" indent="0" algn="ctr" rtl="0">
              <a:lnSpc>
                <a:spcPct val="115000"/>
              </a:lnSpc>
              <a:spcBef>
                <a:spcPts val="0"/>
              </a:spcBef>
              <a:spcAft>
                <a:spcPts val="0"/>
              </a:spcAft>
              <a:buNone/>
            </a:pPr>
            <a:r>
              <a:rPr lang="en-US" sz="1400" dirty="0">
                <a:solidFill>
                  <a:srgbClr val="000000"/>
                </a:solidFill>
                <a:latin typeface="Open Sans"/>
                <a:ea typeface="Open Sans"/>
                <a:cs typeface="Open Sans"/>
                <a:sym typeface="Open Sans"/>
              </a:rPr>
              <a:t/>
            </a:r>
            <a:br>
              <a:rPr lang="en-US" sz="1400" dirty="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r>
            <a:br>
              <a:rPr lang="en-US" sz="1400" dirty="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Can you imagine how ancient engineers might have transported stone blocks from rock quarry to building site?</a:t>
            </a: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8" name="Google Shape;68;p14"/>
          <p:cNvSpPr/>
          <p:nvPr/>
        </p:nvSpPr>
        <p:spPr>
          <a:xfrm>
            <a:off x="801346" y="3043538"/>
            <a:ext cx="1040700" cy="1040700"/>
          </a:xfrm>
          <a:prstGeom prst="rect">
            <a:avLst/>
          </a:prstGeom>
          <a:solidFill>
            <a:srgbClr val="60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3089600" y="3043538"/>
            <a:ext cx="1040700" cy="1040700"/>
          </a:xfrm>
          <a:prstGeom prst="rect">
            <a:avLst/>
          </a:prstGeom>
          <a:solidFill>
            <a:srgbClr val="9F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5316075" y="3043538"/>
            <a:ext cx="1040700" cy="1040700"/>
          </a:xfrm>
          <a:prstGeom prst="rect">
            <a:avLst/>
          </a:prstGeom>
          <a:solidFill>
            <a:srgbClr val="8D6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7542550" y="3043538"/>
            <a:ext cx="1040700" cy="1040700"/>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p:cNvSpPr txBox="1"/>
          <p:nvPr/>
        </p:nvSpPr>
        <p:spPr>
          <a:xfrm>
            <a:off x="3650962" y="1215341"/>
            <a:ext cx="1842075" cy="369332"/>
          </a:xfrm>
          <a:prstGeom prst="rect">
            <a:avLst/>
          </a:prstGeom>
          <a:solidFill>
            <a:srgbClr val="8D64AA"/>
          </a:solidFill>
        </p:spPr>
        <p:txBody>
          <a:bodyPr wrap="square" rtlCol="0">
            <a:spAutoFit/>
          </a:bodyPr>
          <a:lstStyle/>
          <a:p>
            <a:pPr algn="ctr"/>
            <a:r>
              <a:rPr lang="en-US" sz="1800" dirty="0" smtClean="0">
                <a:solidFill>
                  <a:schemeClr val="bg1"/>
                </a:solidFill>
                <a:latin typeface="Open Sans" panose="020B0606030504020204" charset="0"/>
                <a:ea typeface="Open Sans" panose="020B0606030504020204" charset="0"/>
                <a:cs typeface="Open Sans" panose="020B0606030504020204" charset="0"/>
              </a:rPr>
              <a:t>Transportation!</a:t>
            </a:r>
            <a:endParaRPr lang="en-US" sz="1800" dirty="0">
              <a:solidFill>
                <a:schemeClr val="bg1"/>
              </a:solidFill>
              <a:latin typeface="Open Sans" panose="020B0606030504020204" charset="0"/>
              <a:ea typeface="Open Sans" panose="020B0606030504020204" charset="0"/>
              <a:cs typeface="Open Sans" panose="020B0606030504020204" charset="0"/>
            </a:endParaRPr>
          </a:p>
        </p:txBody>
      </p:sp>
      <p:pic>
        <p:nvPicPr>
          <p:cNvPr id="17" name="Picture 16" descr="j02172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346" y="3095730"/>
            <a:ext cx="1040729" cy="9363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j02793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600" y="3043538"/>
            <a:ext cx="1044268" cy="10407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n00332_"/>
          <p:cNvPicPr>
            <a:picLocks noChangeAspect="1" noChangeArrowheads="1"/>
          </p:cNvPicPr>
          <p:nvPr/>
        </p:nvPicPr>
        <p:blipFill rotWithShape="1">
          <a:blip r:embed="rId6">
            <a:extLst>
              <a:ext uri="{28A0092B-C50C-407E-A947-70E740481C1C}">
                <a14:useLocalDpi xmlns:a14="http://schemas.microsoft.com/office/drawing/2010/main" val="0"/>
              </a:ext>
            </a:extLst>
          </a:blip>
          <a:srcRect r="36432"/>
          <a:stretch/>
        </p:blipFill>
        <p:spPr bwMode="auto">
          <a:xfrm>
            <a:off x="5316076" y="3221048"/>
            <a:ext cx="1037529" cy="8109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bd06288_"/>
          <p:cNvPicPr>
            <a:picLocks noChangeAspect="1" noChangeArrowheads="1"/>
          </p:cNvPicPr>
          <p:nvPr/>
        </p:nvPicPr>
        <p:blipFill rotWithShape="1">
          <a:blip r:embed="rId7">
            <a:extLst>
              <a:ext uri="{28A0092B-C50C-407E-A947-70E740481C1C}">
                <a14:useLocalDpi xmlns:a14="http://schemas.microsoft.com/office/drawing/2010/main" val="0"/>
              </a:ext>
            </a:extLst>
          </a:blip>
          <a:srcRect l="35545" r="12514"/>
          <a:stretch/>
        </p:blipFill>
        <p:spPr bwMode="auto">
          <a:xfrm>
            <a:off x="7551174" y="3062039"/>
            <a:ext cx="1032387" cy="102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523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Some stones were huge!</a:t>
            </a:r>
            <a:endParaRPr sz="2400" b="1" dirty="0">
              <a:solidFill>
                <a:srgbClr val="6091BA"/>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74" name="Google Shape;74;p14"/>
          <p:cNvSpPr/>
          <p:nvPr/>
        </p:nvSpPr>
        <p:spPr>
          <a:xfrm>
            <a:off x="3502478" y="2677843"/>
            <a:ext cx="1641022" cy="1820678"/>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554" b="100000" l="10000" r="97500">
                        <a14:foregroundMark x1="56071" y1="19668" x2="56071" y2="19668"/>
                        <a14:foregroundMark x1="54643" y1="16343" x2="54643" y2="16343"/>
                        <a14:foregroundMark x1="49643" y1="4709" x2="49643" y2="4709"/>
                        <a14:foregroundMark x1="28929" y1="91413" x2="28929" y2="91413"/>
                        <a14:foregroundMark x1="28571" y1="95568" x2="28571" y2="95568"/>
                        <a14:foregroundMark x1="31786" y1="97784" x2="31786" y2="97784"/>
                        <a14:foregroundMark x1="25714" y1="96399" x2="25714" y2="96399"/>
                      </a14:backgroundRemoval>
                    </a14:imgEffect>
                  </a14:imgLayer>
                </a14:imgProps>
              </a:ext>
              <a:ext uri="{28A0092B-C50C-407E-A947-70E740481C1C}">
                <a14:useLocalDpi xmlns:a14="http://schemas.microsoft.com/office/drawing/2010/main" val="0"/>
              </a:ext>
            </a:extLst>
          </a:blip>
          <a:stretch>
            <a:fillRect/>
          </a:stretch>
        </p:blipFill>
        <p:spPr>
          <a:xfrm>
            <a:off x="3502478" y="2677841"/>
            <a:ext cx="1641022" cy="2100403"/>
          </a:xfrm>
          <a:prstGeom prst="rect">
            <a:avLst/>
          </a:prstGeom>
        </p:spPr>
      </p:pic>
      <p:sp>
        <p:nvSpPr>
          <p:cNvPr id="14" name="Google Shape;74;p14"/>
          <p:cNvSpPr/>
          <p:nvPr/>
        </p:nvSpPr>
        <p:spPr>
          <a:xfrm>
            <a:off x="5426527" y="2677843"/>
            <a:ext cx="1641022" cy="1820678"/>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554" b="100000" l="10000" r="97500">
                        <a14:foregroundMark x1="56071" y1="19668" x2="56071" y2="19668"/>
                        <a14:foregroundMark x1="54643" y1="16343" x2="54643" y2="16343"/>
                        <a14:foregroundMark x1="49643" y1="4709" x2="49643" y2="4709"/>
                        <a14:foregroundMark x1="28929" y1="91413" x2="28929" y2="91413"/>
                        <a14:foregroundMark x1="28571" y1="95568" x2="28571" y2="95568"/>
                        <a14:foregroundMark x1="31786" y1="97784" x2="31786" y2="97784"/>
                        <a14:foregroundMark x1="25714" y1="96399" x2="25714" y2="96399"/>
                      </a14:backgroundRemoval>
                    </a14:imgEffect>
                  </a14:imgLayer>
                </a14:imgProps>
              </a:ext>
              <a:ext uri="{28A0092B-C50C-407E-A947-70E740481C1C}">
                <a14:useLocalDpi xmlns:a14="http://schemas.microsoft.com/office/drawing/2010/main" val="0"/>
              </a:ext>
            </a:extLst>
          </a:blip>
          <a:stretch>
            <a:fillRect/>
          </a:stretch>
        </p:blipFill>
        <p:spPr>
          <a:xfrm>
            <a:off x="5426527" y="2677842"/>
            <a:ext cx="1641022" cy="2100403"/>
          </a:xfrm>
          <a:prstGeom prst="rect">
            <a:avLst/>
          </a:prstGeom>
        </p:spPr>
      </p:pic>
      <p:sp>
        <p:nvSpPr>
          <p:cNvPr id="15" name="TextBox 14"/>
          <p:cNvSpPr txBox="1"/>
          <p:nvPr/>
        </p:nvSpPr>
        <p:spPr>
          <a:xfrm>
            <a:off x="311700" y="955677"/>
            <a:ext cx="483180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Open Sans"/>
                <a:ea typeface="Open Sans"/>
                <a:cs typeface="Open Sans"/>
                <a:sym typeface="Open Sans"/>
              </a:rPr>
              <a:t>The Great Pyramid in Egypt has </a:t>
            </a:r>
            <a:r>
              <a:rPr lang="en-US" sz="1600" i="1" dirty="0">
                <a:solidFill>
                  <a:srgbClr val="8D64AA"/>
                </a:solidFill>
                <a:latin typeface="Open Sans"/>
                <a:ea typeface="Open Sans"/>
                <a:cs typeface="Open Sans"/>
                <a:sym typeface="Open Sans"/>
              </a:rPr>
              <a:t>2.5 million </a:t>
            </a:r>
            <a:r>
              <a:rPr lang="en-US" sz="1600" dirty="0">
                <a:latin typeface="Open Sans"/>
                <a:ea typeface="Open Sans"/>
                <a:cs typeface="Open Sans"/>
                <a:sym typeface="Open Sans"/>
              </a:rPr>
              <a:t>stone </a:t>
            </a:r>
            <a:r>
              <a:rPr lang="en-US" sz="1600" dirty="0" smtClean="0">
                <a:latin typeface="Open Sans"/>
                <a:ea typeface="Open Sans"/>
                <a:cs typeface="Open Sans"/>
                <a:sym typeface="Open Sans"/>
              </a:rPr>
              <a:t>blocks</a:t>
            </a:r>
          </a:p>
          <a:p>
            <a:pPr marL="285750" indent="-285750">
              <a:buFont typeface="Arial" panose="020B0604020202020204" pitchFamily="34" charset="0"/>
              <a:buChar char="•"/>
            </a:pPr>
            <a:r>
              <a:rPr lang="en-US" sz="1600" dirty="0" smtClean="0">
                <a:latin typeface="Open Sans"/>
                <a:ea typeface="Open Sans"/>
                <a:cs typeface="Open Sans"/>
                <a:sym typeface="Open Sans"/>
              </a:rPr>
              <a:t>Some </a:t>
            </a:r>
            <a:r>
              <a:rPr lang="en-US" sz="1600" dirty="0">
                <a:latin typeface="Open Sans"/>
                <a:ea typeface="Open Sans"/>
                <a:cs typeface="Open Sans"/>
                <a:sym typeface="Open Sans"/>
              </a:rPr>
              <a:t>pyramid blocks weigh as much as 9,000 kilograms (~10 </a:t>
            </a:r>
            <a:r>
              <a:rPr lang="en-US" sz="1600" dirty="0" smtClean="0">
                <a:latin typeface="Open Sans"/>
                <a:ea typeface="Open Sans"/>
                <a:cs typeface="Open Sans"/>
                <a:sym typeface="Open Sans"/>
              </a:rPr>
              <a:t>tons)</a:t>
            </a:r>
          </a:p>
          <a:p>
            <a:pPr marL="285750" indent="-285750">
              <a:buFont typeface="Arial" panose="020B0604020202020204" pitchFamily="34" charset="0"/>
              <a:buChar char="•"/>
            </a:pPr>
            <a:r>
              <a:rPr lang="en-US" sz="1600" dirty="0" smtClean="0">
                <a:latin typeface="Open Sans"/>
                <a:ea typeface="Open Sans"/>
                <a:cs typeface="Open Sans"/>
                <a:sym typeface="Open Sans"/>
              </a:rPr>
              <a:t>That </a:t>
            </a:r>
            <a:r>
              <a:rPr lang="en-US" sz="1600" dirty="0">
                <a:latin typeface="Open Sans"/>
                <a:ea typeface="Open Sans"/>
                <a:cs typeface="Open Sans"/>
                <a:sym typeface="Open Sans"/>
              </a:rPr>
              <a:t>means one stone could weigh as much as two elephants!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67140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Lever</a:t>
            </a:r>
            <a:endParaRPr sz="2400" b="1" dirty="0">
              <a:solidFill>
                <a:srgbClr val="6091BA"/>
              </a:solidFill>
              <a:latin typeface="Open Sans"/>
              <a:ea typeface="Open Sans"/>
              <a:cs typeface="Open Sans"/>
              <a:sym typeface="Open Sans"/>
            </a:endParaRPr>
          </a:p>
          <a:p>
            <a:pPr lvl="0">
              <a:lnSpc>
                <a:spcPct val="115000"/>
              </a:lnSpc>
              <a:buSzPct val="100000"/>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a:solidFill>
                <a:srgbClr val="FFFFFF"/>
              </a:solidFill>
              <a:latin typeface="Open Sans"/>
              <a:ea typeface="Open Sans"/>
              <a:cs typeface="Open Sans"/>
              <a:sym typeface="Open Sans"/>
            </a:endParaRPr>
          </a:p>
        </p:txBody>
      </p:sp>
      <p:sp>
        <p:nvSpPr>
          <p:cNvPr id="70" name="Google Shape;70;p14"/>
          <p:cNvSpPr/>
          <p:nvPr/>
        </p:nvSpPr>
        <p:spPr>
          <a:xfrm>
            <a:off x="3887369" y="2826231"/>
            <a:ext cx="1040700" cy="1040700"/>
          </a:xfrm>
          <a:prstGeom prst="rect">
            <a:avLst/>
          </a:prstGeom>
          <a:solidFill>
            <a:srgbClr val="9F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974943" y="3595486"/>
            <a:ext cx="1040700" cy="1040700"/>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11700" y="968425"/>
            <a:ext cx="5316768"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Open Sans" panose="020B0606030504020204" pitchFamily="34" charset="0"/>
                <a:ea typeface="Open Sans" panose="020B0606030504020204" pitchFamily="34" charset="0"/>
                <a:cs typeface="Open Sans" panose="020B0606030504020204" pitchFamily="34" charset="0"/>
              </a:rPr>
              <a:t>A simple machine provides a </a:t>
            </a:r>
            <a:r>
              <a:rPr lang="en-US" sz="1600" i="1" dirty="0" smtClean="0">
                <a:solidFill>
                  <a:srgbClr val="8D64AA"/>
                </a:solidFill>
                <a:latin typeface="Open Sans" panose="020B0606030504020204" pitchFamily="34" charset="0"/>
                <a:ea typeface="Open Sans" panose="020B0606030504020204" pitchFamily="34" charset="0"/>
                <a:cs typeface="Open Sans" panose="020B0606030504020204" pitchFamily="34" charset="0"/>
              </a:rPr>
              <a:t>mechanical advantage</a:t>
            </a:r>
          </a:p>
          <a:p>
            <a:pPr marL="285750" indent="-285750">
              <a:buFont typeface="Arial" panose="020B0604020202020204" pitchFamily="34" charset="0"/>
              <a:buChar char="•"/>
            </a:pPr>
            <a:r>
              <a:rPr lang="en-US" sz="1600" dirty="0" smtClean="0">
                <a:latin typeface="Open Sans" panose="020B0606030504020204" pitchFamily="34" charset="0"/>
                <a:ea typeface="Open Sans" panose="020B0606030504020204" pitchFamily="34" charset="0"/>
                <a:cs typeface="Open Sans" panose="020B0606030504020204" pitchFamily="34" charset="0"/>
              </a:rPr>
              <a:t>A bar pivoted on a fixed point (fulcrum) to which force is applied to do </a:t>
            </a:r>
            <a:r>
              <a:rPr lang="en-US" sz="1600" dirty="0" smtClean="0">
                <a:solidFill>
                  <a:srgbClr val="8D64AA"/>
                </a:solidFill>
                <a:latin typeface="Open Sans" panose="020B0606030504020204" pitchFamily="34" charset="0"/>
                <a:ea typeface="Open Sans" panose="020B0606030504020204" pitchFamily="34" charset="0"/>
                <a:cs typeface="Open Sans" panose="020B0606030504020204" pitchFamily="34" charset="0"/>
              </a:rPr>
              <a:t>work</a:t>
            </a:r>
          </a:p>
          <a:p>
            <a:pPr marL="285750" indent="-285750">
              <a:buFont typeface="Arial" panose="020B0604020202020204" pitchFamily="34" charset="0"/>
              <a:buChar char="•"/>
            </a:pPr>
            <a:r>
              <a:rPr lang="en-US" sz="1600" dirty="0" smtClean="0">
                <a:latin typeface="Open Sans" panose="020B0606030504020204" pitchFamily="34" charset="0"/>
                <a:ea typeface="Open Sans" panose="020B0606030504020204" pitchFamily="34" charset="0"/>
                <a:cs typeface="Open Sans" panose="020B0606030504020204" pitchFamily="34" charset="0"/>
              </a:rPr>
              <a:t>Makes lifting weight easier by using a fulcrum to redirect force over a longer distance</a:t>
            </a:r>
          </a:p>
          <a:p>
            <a:pPr marL="285750" indent="-285750">
              <a:buFont typeface="Arial" panose="020B0604020202020204" pitchFamily="34" charset="0"/>
              <a:buChar char="•"/>
            </a:pPr>
            <a:r>
              <a:rPr lang="en-US" sz="1600" dirty="0" smtClean="0">
                <a:latin typeface="Open Sans" panose="020B0606030504020204" pitchFamily="34" charset="0"/>
                <a:ea typeface="Open Sans" panose="020B0606030504020204" pitchFamily="34" charset="0"/>
                <a:cs typeface="Open Sans" panose="020B0606030504020204" pitchFamily="34" charset="0"/>
              </a:rPr>
              <a:t>Examples: see-saw, dump truck, broom, crane arm, hammer claw, crowbar, fishing pole, bottle opener</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7" descr="L1_Fig1_Crowbarfix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468" y="742861"/>
            <a:ext cx="32766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DumpTruckLeverDrawingWE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135" y="2884229"/>
            <a:ext cx="3810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911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Wheel and Axle</a:t>
            </a:r>
            <a:endParaRPr sz="2400" b="1" dirty="0">
              <a:solidFill>
                <a:srgbClr val="6091BA"/>
              </a:solidFill>
              <a:latin typeface="Open Sans"/>
              <a:ea typeface="Open Sans"/>
              <a:cs typeface="Open Sans"/>
              <a:sym typeface="Open Sans"/>
            </a:endParaRPr>
          </a:p>
          <a:p>
            <a:pPr lvl="0">
              <a:lnSpc>
                <a:spcPct val="115000"/>
              </a:lnSpc>
              <a:buSzPct val="100000"/>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a:solidFill>
                <a:srgbClr val="FFFFFF"/>
              </a:solidFill>
              <a:latin typeface="Open Sans"/>
              <a:ea typeface="Open Sans"/>
              <a:cs typeface="Open Sans"/>
              <a:sym typeface="Open Sans"/>
            </a:endParaRPr>
          </a:p>
        </p:txBody>
      </p:sp>
      <p:sp>
        <p:nvSpPr>
          <p:cNvPr id="2" name="TextBox 1"/>
          <p:cNvSpPr txBox="1"/>
          <p:nvPr/>
        </p:nvSpPr>
        <p:spPr>
          <a:xfrm>
            <a:off x="311700" y="968425"/>
            <a:ext cx="5316768"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Open Sans" panose="020B0606030504020204" pitchFamily="34" charset="0"/>
                <a:ea typeface="Open Sans" panose="020B0606030504020204" pitchFamily="34" charset="0"/>
                <a:cs typeface="Open Sans" panose="020B0606030504020204" pitchFamily="34" charset="0"/>
              </a:rPr>
              <a:t>A simple machine provides a </a:t>
            </a:r>
            <a:r>
              <a:rPr lang="en-US" sz="1600" i="1" dirty="0" smtClean="0">
                <a:solidFill>
                  <a:srgbClr val="8D64AA"/>
                </a:solidFill>
                <a:latin typeface="Open Sans" panose="020B0606030504020204" pitchFamily="34" charset="0"/>
                <a:ea typeface="Open Sans" panose="020B0606030504020204" pitchFamily="34" charset="0"/>
                <a:cs typeface="Open Sans" panose="020B0606030504020204" pitchFamily="34" charset="0"/>
              </a:rPr>
              <a:t>mechanical advantage</a:t>
            </a:r>
          </a:p>
          <a:p>
            <a:pPr marL="285750" indent="-285750">
              <a:buFont typeface="Arial" panose="020B0604020202020204" pitchFamily="34" charset="0"/>
              <a:buChar char="•"/>
            </a:pPr>
            <a:r>
              <a:rPr lang="en-US" sz="1600" dirty="0" smtClean="0">
                <a:latin typeface="Open Sans" panose="020B0606030504020204" pitchFamily="34" charset="0"/>
                <a:ea typeface="Open Sans" panose="020B0606030504020204" pitchFamily="34" charset="0"/>
                <a:cs typeface="Open Sans" panose="020B0606030504020204" pitchFamily="34" charset="0"/>
              </a:rPr>
              <a:t>Consists of a wheel and an axle</a:t>
            </a:r>
            <a:endParaRPr lang="en-US" sz="1600" dirty="0" smtClean="0">
              <a:solidFill>
                <a:srgbClr val="8D64AA"/>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dirty="0" smtClean="0">
                <a:latin typeface="Open Sans" panose="020B0606030504020204" pitchFamily="34" charset="0"/>
                <a:ea typeface="Open Sans" panose="020B0606030504020204" pitchFamily="34" charset="0"/>
                <a:cs typeface="Open Sans" panose="020B0606030504020204" pitchFamily="34" charset="0"/>
              </a:rPr>
              <a:t>Makes it easy to move things by rolling them, and reducing friction</a:t>
            </a:r>
          </a:p>
          <a:p>
            <a:pPr marL="285750" indent="-285750">
              <a:buFont typeface="Arial" panose="020B0604020202020204" pitchFamily="34" charset="0"/>
              <a:buChar char="•"/>
            </a:pPr>
            <a:r>
              <a:rPr lang="en-US" sz="1600" dirty="0" smtClean="0">
                <a:latin typeface="Open Sans" panose="020B0606030504020204" pitchFamily="34" charset="0"/>
                <a:ea typeface="Open Sans" panose="020B0606030504020204" pitchFamily="34" charset="0"/>
                <a:cs typeface="Open Sans" panose="020B0606030504020204" pitchFamily="34" charset="0"/>
              </a:rPr>
              <a:t>Examples: car, bicycle, office chair, wheel barrow, office chair, roller skates, skateboard</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Google Shape;72;p14"/>
          <p:cNvSpPr/>
          <p:nvPr/>
        </p:nvSpPr>
        <p:spPr>
          <a:xfrm>
            <a:off x="1366971" y="2592878"/>
            <a:ext cx="1714500" cy="1549247"/>
          </a:xfrm>
          <a:prstGeom prst="rect">
            <a:avLst/>
          </a:prstGeom>
          <a:solidFill>
            <a:srgbClr val="8D6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2;p14"/>
          <p:cNvSpPr/>
          <p:nvPr/>
        </p:nvSpPr>
        <p:spPr>
          <a:xfrm>
            <a:off x="2669599" y="3028950"/>
            <a:ext cx="1666113" cy="1525700"/>
          </a:xfrm>
          <a:prstGeom prst="rect">
            <a:avLst/>
          </a:prstGeom>
          <a:solidFill>
            <a:srgbClr val="8D6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7" descr="j02333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9018">
            <a:off x="1839972" y="2891145"/>
            <a:ext cx="2260226" cy="146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1241" y="610168"/>
            <a:ext cx="2981059" cy="2353467"/>
          </a:xfrm>
          <a:prstGeom prst="rect">
            <a:avLst/>
          </a:prstGeom>
        </p:spPr>
      </p:pic>
    </p:spTree>
    <p:extLst>
      <p:ext uri="{BB962C8B-B14F-4D97-AF65-F5344CB8AC3E}">
        <p14:creationId xmlns:p14="http://schemas.microsoft.com/office/powerpoint/2010/main" val="1660767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Why use a wheel and axle, or a lever?</a:t>
            </a:r>
            <a:endParaRPr sz="2400" b="1" dirty="0">
              <a:solidFill>
                <a:srgbClr val="6091BA"/>
              </a:solidFill>
              <a:latin typeface="Open Sans"/>
              <a:ea typeface="Open Sans"/>
              <a:cs typeface="Open Sans"/>
              <a:sym typeface="Open Sans"/>
            </a:endParaRPr>
          </a:p>
          <a:p>
            <a:pPr marL="0" lvl="0" indent="0" algn="ctr" rtl="0">
              <a:lnSpc>
                <a:spcPct val="115000"/>
              </a:lnSpc>
              <a:spcBef>
                <a:spcPts val="0"/>
              </a:spcBef>
              <a:spcAft>
                <a:spcPts val="0"/>
              </a:spcAft>
              <a:buNone/>
            </a:pPr>
            <a:r>
              <a:rPr lang="en-US" sz="1400" dirty="0">
                <a:solidFill>
                  <a:srgbClr val="000000"/>
                </a:solidFill>
                <a:latin typeface="Open Sans"/>
                <a:ea typeface="Open Sans"/>
                <a:cs typeface="Open Sans"/>
                <a:sym typeface="Open Sans"/>
              </a:rPr>
              <a:t/>
            </a:r>
            <a:br>
              <a:rPr lang="en-US" sz="1400" dirty="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r>
              <a:rPr lang="en-US" sz="1400" dirty="0">
                <a:solidFill>
                  <a:srgbClr val="000000"/>
                </a:solidFill>
                <a:latin typeface="Open Sans"/>
                <a:ea typeface="Open Sans"/>
                <a:cs typeface="Open Sans"/>
                <a:sym typeface="Open Sans"/>
              </a:rPr>
              <a:t/>
            </a:r>
            <a:br>
              <a:rPr lang="en-US" sz="1400" dirty="0">
                <a:solidFill>
                  <a:srgbClr val="000000"/>
                </a:solidFill>
                <a:latin typeface="Open Sans"/>
                <a:ea typeface="Open Sans"/>
                <a:cs typeface="Open Sans"/>
                <a:sym typeface="Open Sans"/>
              </a:rPr>
            </a:br>
            <a:r>
              <a:rPr lang="en-US" sz="1400" dirty="0" smtClean="0">
                <a:solidFill>
                  <a:srgbClr val="000000"/>
                </a:solidFill>
                <a:latin typeface="Open Sans"/>
                <a:ea typeface="Open Sans"/>
                <a:cs typeface="Open Sans"/>
                <a:sym typeface="Open Sans"/>
              </a:rPr>
              <a:t/>
            </a:r>
            <a:br>
              <a:rPr lang="en-US" sz="1400" dirty="0" smtClean="0">
                <a:solidFill>
                  <a:srgbClr val="000000"/>
                </a:solidFill>
                <a:latin typeface="Open Sans"/>
                <a:ea typeface="Open Sans"/>
                <a:cs typeface="Open Sans"/>
                <a:sym typeface="Open Sans"/>
              </a:rPr>
            </a:b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8" name="Google Shape;68;p14"/>
          <p:cNvSpPr/>
          <p:nvPr/>
        </p:nvSpPr>
        <p:spPr>
          <a:xfrm>
            <a:off x="776853" y="3261341"/>
            <a:ext cx="1040700" cy="1040700"/>
          </a:xfrm>
          <a:prstGeom prst="rect">
            <a:avLst/>
          </a:prstGeom>
          <a:solidFill>
            <a:srgbClr val="60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3046449" y="3261341"/>
            <a:ext cx="1040700" cy="1036047"/>
          </a:xfrm>
          <a:prstGeom prst="rect">
            <a:avLst/>
          </a:prstGeom>
          <a:solidFill>
            <a:srgbClr val="9F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5419024" y="3256688"/>
            <a:ext cx="1040700" cy="1040700"/>
          </a:xfrm>
          <a:prstGeom prst="rect">
            <a:avLst/>
          </a:prstGeom>
          <a:solidFill>
            <a:srgbClr val="8D6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7554344" y="3232934"/>
            <a:ext cx="1040700" cy="1064346"/>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p:cNvSpPr txBox="1"/>
          <p:nvPr/>
        </p:nvSpPr>
        <p:spPr>
          <a:xfrm>
            <a:off x="3650962" y="972227"/>
            <a:ext cx="1842075" cy="646331"/>
          </a:xfrm>
          <a:prstGeom prst="rect">
            <a:avLst/>
          </a:prstGeom>
          <a:solidFill>
            <a:srgbClr val="8D64AA"/>
          </a:solidFill>
        </p:spPr>
        <p:txBody>
          <a:bodyPr wrap="square" rtlCol="0">
            <a:spAutoFit/>
          </a:bodyPr>
          <a:lstStyle/>
          <a:p>
            <a:pPr algn="ctr"/>
            <a:r>
              <a:rPr lang="en-US" sz="1800" dirty="0" smtClean="0">
                <a:solidFill>
                  <a:schemeClr val="bg1"/>
                </a:solidFill>
                <a:latin typeface="Open Sans" panose="020B0606030504020204" charset="0"/>
                <a:ea typeface="Open Sans" panose="020B0606030504020204" charset="0"/>
                <a:cs typeface="Open Sans" panose="020B0606030504020204" charset="0"/>
              </a:rPr>
              <a:t>Mechanical Advantage!</a:t>
            </a:r>
            <a:endParaRPr lang="en-US" sz="1800" dirty="0">
              <a:solidFill>
                <a:schemeClr val="bg1"/>
              </a:solidFill>
              <a:latin typeface="Open Sans" panose="020B0606030504020204" charset="0"/>
              <a:ea typeface="Open Sans" panose="020B0606030504020204" charset="0"/>
              <a:cs typeface="Open Sans" panose="020B0606030504020204" charset="0"/>
            </a:endParaRPr>
          </a:p>
        </p:txBody>
      </p:sp>
      <p:pic>
        <p:nvPicPr>
          <p:cNvPr id="17" name="Picture 16" descr="j02172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853" y="3313533"/>
            <a:ext cx="1040729" cy="9363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j02793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449" y="3261341"/>
            <a:ext cx="1040700" cy="9840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tn00332_"/>
          <p:cNvPicPr>
            <a:picLocks noChangeAspect="1" noChangeArrowheads="1"/>
          </p:cNvPicPr>
          <p:nvPr/>
        </p:nvPicPr>
        <p:blipFill rotWithShape="1">
          <a:blip r:embed="rId6">
            <a:extLst>
              <a:ext uri="{28A0092B-C50C-407E-A947-70E740481C1C}">
                <a14:useLocalDpi xmlns:a14="http://schemas.microsoft.com/office/drawing/2010/main" val="0"/>
              </a:ext>
            </a:extLst>
          </a:blip>
          <a:srcRect r="36432"/>
          <a:stretch/>
        </p:blipFill>
        <p:spPr bwMode="auto">
          <a:xfrm>
            <a:off x="5419025" y="3434198"/>
            <a:ext cx="1037529" cy="8109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bd06288_"/>
          <p:cNvPicPr>
            <a:picLocks noChangeAspect="1" noChangeArrowheads="1"/>
          </p:cNvPicPr>
          <p:nvPr/>
        </p:nvPicPr>
        <p:blipFill rotWithShape="1">
          <a:blip r:embed="rId7">
            <a:extLst>
              <a:ext uri="{28A0092B-C50C-407E-A947-70E740481C1C}">
                <a14:useLocalDpi xmlns:a14="http://schemas.microsoft.com/office/drawing/2010/main" val="0"/>
              </a:ext>
            </a:extLst>
          </a:blip>
          <a:srcRect l="35545" r="12514"/>
          <a:stretch/>
        </p:blipFill>
        <p:spPr bwMode="auto">
          <a:xfrm>
            <a:off x="7551174" y="3256689"/>
            <a:ext cx="1032076" cy="107711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54550" y="1648692"/>
            <a:ext cx="8271550" cy="15303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smtClean="0">
                <a:latin typeface="Open Sans" panose="020B0606030504020204" pitchFamily="34" charset="0"/>
                <a:ea typeface="Open Sans" panose="020B0606030504020204" pitchFamily="34" charset="0"/>
                <a:cs typeface="Open Sans" panose="020B0606030504020204" pitchFamily="34" charset="0"/>
              </a:rPr>
              <a:t>The trade off between longer time or distances traveled, for an easer way to do work</a:t>
            </a:r>
            <a:endParaRPr lang="en-US" sz="1600" i="1" dirty="0" smtClean="0">
              <a:solidFill>
                <a:srgbClr val="8D64AA"/>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US" sz="1600" dirty="0" smtClean="0">
                <a:latin typeface="Open Sans" panose="020B0606030504020204" pitchFamily="34" charset="0"/>
                <a:ea typeface="Open Sans" panose="020B0606030504020204" pitchFamily="34" charset="0"/>
                <a:cs typeface="Open Sans" panose="020B0606030504020204" pitchFamily="34" charset="0"/>
              </a:rPr>
              <a:t>An advantage that allows for greater work at the expense of less energy expended</a:t>
            </a:r>
          </a:p>
          <a:p>
            <a:pPr marL="285750" indent="-285750">
              <a:lnSpc>
                <a:spcPct val="150000"/>
              </a:lnSpc>
              <a:buFont typeface="Arial" panose="020B0604020202020204" pitchFamily="34" charset="0"/>
              <a:buChar char="•"/>
            </a:pPr>
            <a:r>
              <a:rPr lang="en-US" sz="1600" dirty="0" smtClean="0">
                <a:solidFill>
                  <a:srgbClr val="F8A81B"/>
                </a:solidFill>
                <a:latin typeface="Open Sans" panose="020B0606030504020204" pitchFamily="34" charset="0"/>
                <a:ea typeface="Open Sans" panose="020B0606030504020204" pitchFamily="34" charset="0"/>
                <a:cs typeface="Open Sans" panose="020B0606030504020204" pitchFamily="34" charset="0"/>
              </a:rPr>
              <a:t>Makes life </a:t>
            </a:r>
            <a:r>
              <a:rPr lang="en-US" sz="1600" i="1" dirty="0" smtClean="0">
                <a:solidFill>
                  <a:srgbClr val="F8A81B"/>
                </a:solidFill>
                <a:latin typeface="Open Sans" panose="020B0606030504020204" pitchFamily="34" charset="0"/>
                <a:ea typeface="Open Sans" panose="020B0606030504020204" pitchFamily="34" charset="0"/>
                <a:cs typeface="Open Sans" panose="020B0606030504020204" pitchFamily="34" charset="0"/>
              </a:rPr>
              <a:t>easier!</a:t>
            </a:r>
            <a:endParaRPr lang="en-US" sz="1600" i="1" dirty="0">
              <a:solidFill>
                <a:srgbClr val="F8A81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8461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Everyday Examples</a:t>
            </a:r>
            <a:endParaRPr sz="2400" b="1" dirty="0">
              <a:solidFill>
                <a:srgbClr val="6091BA"/>
              </a:solidFill>
              <a:latin typeface="Open Sans"/>
              <a:ea typeface="Open Sans"/>
              <a:cs typeface="Open Sans"/>
              <a:sym typeface="Open Sans"/>
            </a:endParaRPr>
          </a:p>
          <a:p>
            <a:pPr lvl="0">
              <a:lnSpc>
                <a:spcPct val="115000"/>
              </a:lnSpc>
              <a:buSzPct val="100000"/>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66" name="Google Shape;66;p14"/>
          <p:cNvSpPr txBox="1"/>
          <p:nvPr/>
        </p:nvSpPr>
        <p:spPr>
          <a:xfrm>
            <a:off x="6040800" y="1419200"/>
            <a:ext cx="2791500" cy="75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Photos should be a </a:t>
            </a:r>
            <a:endParaRPr b="1">
              <a:solidFill>
                <a:srgbClr val="FFFFFF"/>
              </a:solidFill>
              <a:latin typeface="Open Sans"/>
              <a:ea typeface="Open Sans"/>
              <a:cs typeface="Open Sans"/>
              <a:sym typeface="Open Sans"/>
            </a:endParaRPr>
          </a:p>
          <a:p>
            <a:pPr marL="0" lvl="0" indent="0" algn="ctr" rtl="0">
              <a:lnSpc>
                <a:spcPct val="115000"/>
              </a:lnSpc>
              <a:spcBef>
                <a:spcPts val="0"/>
              </a:spcBef>
              <a:spcAft>
                <a:spcPts val="0"/>
              </a:spcAft>
              <a:buNone/>
            </a:pPr>
            <a:r>
              <a:rPr lang="en" b="1">
                <a:solidFill>
                  <a:srgbClr val="FFFFFF"/>
                </a:solidFill>
                <a:latin typeface="Open Sans"/>
                <a:ea typeface="Open Sans"/>
                <a:cs typeface="Open Sans"/>
                <a:sym typeface="Open Sans"/>
              </a:rPr>
              <a:t>square like this.</a:t>
            </a:r>
            <a:endParaRPr b="1">
              <a:solidFill>
                <a:srgbClr val="FFFFFF"/>
              </a:solidFill>
              <a:latin typeface="Open Sans"/>
              <a:ea typeface="Open Sans"/>
              <a:cs typeface="Open Sans"/>
              <a:sym typeface="Open Sans"/>
            </a:endParaRPr>
          </a:p>
        </p:txBody>
      </p:sp>
      <p:sp>
        <p:nvSpPr>
          <p:cNvPr id="2" name="TextBox 1"/>
          <p:cNvSpPr txBox="1"/>
          <p:nvPr/>
        </p:nvSpPr>
        <p:spPr>
          <a:xfrm>
            <a:off x="1913616" y="2178800"/>
            <a:ext cx="5316768" cy="584775"/>
          </a:xfrm>
          <a:prstGeom prst="rect">
            <a:avLst/>
          </a:prstGeom>
          <a:solidFill>
            <a:srgbClr val="8D64AA"/>
          </a:solidFill>
        </p:spPr>
        <p:txBody>
          <a:bodyPr wrap="square" rtlCol="0">
            <a:spAutoFit/>
          </a:bodyPr>
          <a:lstStyle/>
          <a:p>
            <a:pPr algn="ctr"/>
            <a:r>
              <a:rPr lang="en-US"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Can you think of any items at home or school that use a wheel and axle, or a lever?</a:t>
            </a: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6" descr="j0282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15" y="811493"/>
            <a:ext cx="1613933" cy="12154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n01108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688" y="2271461"/>
            <a:ext cx="1799047" cy="23409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7" descr="j0310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77" y="2915468"/>
            <a:ext cx="1757207" cy="162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descr="j02129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2150" y="950328"/>
            <a:ext cx="18288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966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82761"/>
            <a:ext cx="8520600" cy="397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smtClean="0">
                <a:solidFill>
                  <a:srgbClr val="6091BA"/>
                </a:solidFill>
                <a:latin typeface="Open Sans"/>
                <a:ea typeface="Open Sans"/>
                <a:cs typeface="Open Sans"/>
                <a:sym typeface="Open Sans"/>
              </a:rPr>
              <a:t>Historians and archaeologists believe that in ancient times…</a:t>
            </a:r>
            <a:endParaRPr sz="2400" b="1" dirty="0">
              <a:solidFill>
                <a:srgbClr val="6091BA"/>
              </a:solidFill>
              <a:latin typeface="Open Sans"/>
              <a:ea typeface="Open Sans"/>
              <a:cs typeface="Open Sans"/>
              <a:sym typeface="Open Sans"/>
            </a:endParaRPr>
          </a:p>
          <a:p>
            <a:pPr lvl="0">
              <a:lnSpc>
                <a:spcPct val="115000"/>
              </a:lnSpc>
              <a:buSzPct val="100000"/>
            </a:pPr>
            <a:endParaRPr sz="1400" dirty="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endParaRPr sz="1400" dirty="0">
              <a:solidFill>
                <a:srgbClr val="000000"/>
              </a:solidFill>
              <a:latin typeface="Open Sans"/>
              <a:ea typeface="Open Sans"/>
              <a:cs typeface="Open Sans"/>
              <a:sym typeface="Open Sans"/>
            </a:endParaRPr>
          </a:p>
        </p:txBody>
      </p:sp>
      <p:pic>
        <p:nvPicPr>
          <p:cNvPr id="6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
        <p:nvSpPr>
          <p:cNvPr id="70" name="Google Shape;70;p14"/>
          <p:cNvSpPr/>
          <p:nvPr/>
        </p:nvSpPr>
        <p:spPr>
          <a:xfrm>
            <a:off x="515518" y="2078399"/>
            <a:ext cx="3656432" cy="2181762"/>
          </a:xfrm>
          <a:prstGeom prst="rect">
            <a:avLst/>
          </a:prstGeom>
          <a:solidFill>
            <a:srgbClr val="9FC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4769801" y="2078399"/>
            <a:ext cx="3647577" cy="2181762"/>
          </a:xfrm>
          <a:prstGeom prst="rect">
            <a:avLst/>
          </a:prstGeom>
          <a:solidFill>
            <a:srgbClr val="F8A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61855" y="1266954"/>
            <a:ext cx="6757402"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Open Sans" panose="020B0606030504020204" pitchFamily="34" charset="0"/>
                <a:ea typeface="Open Sans" panose="020B0606030504020204" pitchFamily="34" charset="0"/>
                <a:cs typeface="Open Sans" panose="020B0606030504020204" pitchFamily="34" charset="0"/>
              </a:rPr>
              <a:t>Blocks of stone were rolled on wooden logs and pulled with rope</a:t>
            </a:r>
          </a:p>
          <a:p>
            <a:pPr marL="285750" indent="-285750">
              <a:buFont typeface="Arial" panose="020B0604020202020204" pitchFamily="34" charset="0"/>
              <a:buChar char="•"/>
            </a:pPr>
            <a:r>
              <a:rPr lang="en-US" sz="1600" dirty="0" smtClean="0">
                <a:latin typeface="Open Sans" panose="020B0606030504020204" pitchFamily="34" charset="0"/>
                <a:ea typeface="Open Sans" panose="020B0606030504020204" pitchFamily="34" charset="0"/>
                <a:cs typeface="Open Sans" panose="020B0606030504020204" pitchFamily="34" charset="0"/>
              </a:rPr>
              <a:t>Once on site, stone blocks were hoisted up using multiple levers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9" descr="http://www.primaryhistory.org/imageLibrary/jpeg340/232.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93108" y="2144877"/>
            <a:ext cx="3653088" cy="22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102"/>
          <p:cNvPicPr>
            <a:picLocks noChangeAspect="1" noChangeArrowheads="1"/>
          </p:cNvPicPr>
          <p:nvPr/>
        </p:nvPicPr>
        <p:blipFill>
          <a:blip r:embed="rId6">
            <a:extLst>
              <a:ext uri="{28A0092B-C50C-407E-A947-70E740481C1C}">
                <a14:useLocalDpi xmlns:a14="http://schemas.microsoft.com/office/drawing/2010/main" val="0"/>
              </a:ext>
            </a:extLst>
          </a:blip>
          <a:srcRect b="6061"/>
          <a:stretch>
            <a:fillRect/>
          </a:stretch>
        </p:blipFill>
        <p:spPr bwMode="auto">
          <a:xfrm>
            <a:off x="4844048" y="2144877"/>
            <a:ext cx="3653088" cy="22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43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TotalTime>
  <Words>825</Words>
  <Application>Microsoft Office PowerPoint</Application>
  <PresentationFormat>On-screen Show (16:9)</PresentationFormat>
  <Paragraphs>70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Open Sans</vt:lpstr>
      <vt:lpstr>Arial</vt:lpstr>
      <vt:lpstr>Simple Light</vt:lpstr>
      <vt:lpstr>PowerPoint Presentation</vt:lpstr>
      <vt:lpstr>What have we learned so far?         </vt:lpstr>
      <vt:lpstr>You have stone, now what?      Can you imagine how ancient engineers might have transported stone blocks from rock quarry to building site?</vt:lpstr>
      <vt:lpstr>Some stones were huge! </vt:lpstr>
      <vt:lpstr>Lever  </vt:lpstr>
      <vt:lpstr>Wheel and Axle  </vt:lpstr>
      <vt:lpstr>Why use a wheel and axle, or a lever?     </vt:lpstr>
      <vt:lpstr>Everyday Examples  </vt:lpstr>
      <vt:lpstr>Historians and archaeologists believe that in ancient times…  </vt:lpstr>
      <vt:lpstr>How would you design it?  </vt:lpstr>
      <vt:lpstr>Engineering Design Process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 Chaker</dc:creator>
  <cp:lastModifiedBy>Jennifer</cp:lastModifiedBy>
  <cp:revision>18</cp:revision>
  <dcterms:modified xsi:type="dcterms:W3CDTF">2020-06-26T16:06:46Z</dcterms:modified>
</cp:coreProperties>
</file>