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Lst>
  <p:sldSz cy="6858000" cx="12192000"/>
  <p:notesSz cx="6858000" cy="9144000"/>
  <p:embeddedFontLst>
    <p:embeddedFont>
      <p:font typeface="Century Gothic"/>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2" roundtripDataSignature="AMtx7mhgWs2RIc8Ow/21kqOZgliynLF+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55CADC7-68B4-4F0C-9435-5EAAAA3E4C19}">
  <a:tblStyle styleId="{055CADC7-68B4-4F0C-9435-5EAAAA3E4C19}" styleName="Table_0">
    <a:wholeTbl>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E96AEF93-2AAF-4A46-BC3E-2ECD0AAA54AB}" styleName="Table_1">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64773BC6-5135-4ED5-943D-E987B4F0549F}" styleName="Table_2">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CenturyGothic-regular.fntdata"/><Relationship Id="rId47" Type="http://schemas.openxmlformats.org/officeDocument/2006/relationships/slide" Target="slides/slide42.xml"/><Relationship Id="rId49" Type="http://schemas.openxmlformats.org/officeDocument/2006/relationships/font" Target="fonts/CenturyGothic-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CenturyGothic-boldItalic.fntdata"/><Relationship Id="rId50" Type="http://schemas.openxmlformats.org/officeDocument/2006/relationships/font" Target="fonts/CenturyGothic-italic.fntdata"/><Relationship Id="rId52"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 name="Google Shape;80;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a891798eeb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g2a891798eeb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 name="Google Shape;307;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2" name="Google Shape;322;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0" name="Google Shape;330;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7" name="Google Shape;337;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6" name="Google Shape;346;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5" name="Google Shape;355;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2" name="Google Shape;362;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9" name="Google Shape;369;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6" name="Google Shape;376;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3" name="Google Shape;383;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0" name="Google Shape;390;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44"/>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 name="Google Shape;11;p44"/>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2" name="Google Shape;12;p44"/>
          <p:cNvSpPr txBox="1"/>
          <p:nvPr>
            <p:ph idx="10" type="dt"/>
          </p:nvPr>
        </p:nvSpPr>
        <p:spPr>
          <a:xfrm>
            <a:off x="838200" y="6356350"/>
            <a:ext cx="27432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44"/>
          <p:cNvSpPr txBox="1"/>
          <p:nvPr>
            <p:ph idx="11" type="ftr"/>
          </p:nvPr>
        </p:nvSpPr>
        <p:spPr>
          <a:xfrm>
            <a:off x="4038600" y="6356350"/>
            <a:ext cx="41148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44"/>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6" name="Shape 66"/>
        <p:cNvGrpSpPr/>
        <p:nvPr/>
      </p:nvGrpSpPr>
      <p:grpSpPr>
        <a:xfrm>
          <a:off x="0" y="0"/>
          <a:ext cx="0" cy="0"/>
          <a:chOff x="0" y="0"/>
          <a:chExt cx="0" cy="0"/>
        </a:xfrm>
      </p:grpSpPr>
      <p:sp>
        <p:nvSpPr>
          <p:cNvPr id="67" name="Google Shape;67;p5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53"/>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53"/>
          <p:cNvSpPr txBox="1"/>
          <p:nvPr>
            <p:ph idx="10" type="dt"/>
          </p:nvPr>
        </p:nvSpPr>
        <p:spPr>
          <a:xfrm>
            <a:off x="838200" y="6356350"/>
            <a:ext cx="27432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70" name="Google Shape;70;p53"/>
          <p:cNvSpPr txBox="1"/>
          <p:nvPr>
            <p:ph idx="11" type="ftr"/>
          </p:nvPr>
        </p:nvSpPr>
        <p:spPr>
          <a:xfrm>
            <a:off x="4038600" y="6356350"/>
            <a:ext cx="41148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71" name="Google Shape;71;p53"/>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2" name="Shape 72"/>
        <p:cNvGrpSpPr/>
        <p:nvPr/>
      </p:nvGrpSpPr>
      <p:grpSpPr>
        <a:xfrm>
          <a:off x="0" y="0"/>
          <a:ext cx="0" cy="0"/>
          <a:chOff x="0" y="0"/>
          <a:chExt cx="0" cy="0"/>
        </a:xfrm>
      </p:grpSpPr>
      <p:sp>
        <p:nvSpPr>
          <p:cNvPr id="73" name="Google Shape;73;p54"/>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54"/>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54"/>
          <p:cNvSpPr txBox="1"/>
          <p:nvPr>
            <p:ph idx="10" type="dt"/>
          </p:nvPr>
        </p:nvSpPr>
        <p:spPr>
          <a:xfrm>
            <a:off x="838200" y="6356350"/>
            <a:ext cx="27432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76" name="Google Shape;76;p54"/>
          <p:cNvSpPr txBox="1"/>
          <p:nvPr>
            <p:ph idx="11" type="ftr"/>
          </p:nvPr>
        </p:nvSpPr>
        <p:spPr>
          <a:xfrm>
            <a:off x="4038600" y="6356350"/>
            <a:ext cx="41148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77" name="Google Shape;77;p54"/>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4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45"/>
          <p:cNvSpPr txBox="1"/>
          <p:nvPr>
            <p:ph idx="10" type="dt"/>
          </p:nvPr>
        </p:nvSpPr>
        <p:spPr>
          <a:xfrm>
            <a:off x="838200" y="6356350"/>
            <a:ext cx="27432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9" name="Google Shape;19;p45"/>
          <p:cNvSpPr txBox="1"/>
          <p:nvPr>
            <p:ph idx="11" type="ftr"/>
          </p:nvPr>
        </p:nvSpPr>
        <p:spPr>
          <a:xfrm>
            <a:off x="4038600" y="6356350"/>
            <a:ext cx="41148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0" name="Google Shape;20;p45"/>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 name="Shape 21"/>
        <p:cNvGrpSpPr/>
        <p:nvPr/>
      </p:nvGrpSpPr>
      <p:grpSpPr>
        <a:xfrm>
          <a:off x="0" y="0"/>
          <a:ext cx="0" cy="0"/>
          <a:chOff x="0" y="0"/>
          <a:chExt cx="0" cy="0"/>
        </a:xfrm>
      </p:grpSpPr>
      <p:sp>
        <p:nvSpPr>
          <p:cNvPr id="22" name="Google Shape;22;p4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6"/>
          <p:cNvSpPr txBox="1"/>
          <p:nvPr>
            <p:ph idx="10" type="dt"/>
          </p:nvPr>
        </p:nvSpPr>
        <p:spPr>
          <a:xfrm>
            <a:off x="838200" y="6356350"/>
            <a:ext cx="27432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4" name="Google Shape;24;p46"/>
          <p:cNvSpPr txBox="1"/>
          <p:nvPr>
            <p:ph idx="11" type="ftr"/>
          </p:nvPr>
        </p:nvSpPr>
        <p:spPr>
          <a:xfrm>
            <a:off x="4038600" y="6356350"/>
            <a:ext cx="41148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5" name="Google Shape;25;p46"/>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 name="Shape 26"/>
        <p:cNvGrpSpPr/>
        <p:nvPr/>
      </p:nvGrpSpPr>
      <p:grpSpPr>
        <a:xfrm>
          <a:off x="0" y="0"/>
          <a:ext cx="0" cy="0"/>
          <a:chOff x="0" y="0"/>
          <a:chExt cx="0" cy="0"/>
        </a:xfrm>
      </p:grpSpPr>
      <p:sp>
        <p:nvSpPr>
          <p:cNvPr id="27" name="Google Shape;27;p47"/>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7"/>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9" name="Google Shape;29;p47"/>
          <p:cNvSpPr txBox="1"/>
          <p:nvPr>
            <p:ph idx="10" type="dt"/>
          </p:nvPr>
        </p:nvSpPr>
        <p:spPr>
          <a:xfrm>
            <a:off x="838200" y="6356350"/>
            <a:ext cx="27432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0" name="Google Shape;30;p47"/>
          <p:cNvSpPr txBox="1"/>
          <p:nvPr>
            <p:ph idx="11" type="ftr"/>
          </p:nvPr>
        </p:nvSpPr>
        <p:spPr>
          <a:xfrm>
            <a:off x="4038600" y="6356350"/>
            <a:ext cx="41148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1" name="Google Shape;31;p47"/>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2" name="Shape 32"/>
        <p:cNvGrpSpPr/>
        <p:nvPr/>
      </p:nvGrpSpPr>
      <p:grpSpPr>
        <a:xfrm>
          <a:off x="0" y="0"/>
          <a:ext cx="0" cy="0"/>
          <a:chOff x="0" y="0"/>
          <a:chExt cx="0" cy="0"/>
        </a:xfrm>
      </p:grpSpPr>
      <p:sp>
        <p:nvSpPr>
          <p:cNvPr id="33" name="Google Shape;33;p4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48"/>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48"/>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48"/>
          <p:cNvSpPr txBox="1"/>
          <p:nvPr>
            <p:ph idx="10" type="dt"/>
          </p:nvPr>
        </p:nvSpPr>
        <p:spPr>
          <a:xfrm>
            <a:off x="838200" y="6356350"/>
            <a:ext cx="27432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7" name="Google Shape;37;p48"/>
          <p:cNvSpPr txBox="1"/>
          <p:nvPr>
            <p:ph idx="11" type="ftr"/>
          </p:nvPr>
        </p:nvSpPr>
        <p:spPr>
          <a:xfrm>
            <a:off x="4038600" y="6356350"/>
            <a:ext cx="41148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8" name="Google Shape;38;p48"/>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9" name="Shape 39"/>
        <p:cNvGrpSpPr/>
        <p:nvPr/>
      </p:nvGrpSpPr>
      <p:grpSpPr>
        <a:xfrm>
          <a:off x="0" y="0"/>
          <a:ext cx="0" cy="0"/>
          <a:chOff x="0" y="0"/>
          <a:chExt cx="0" cy="0"/>
        </a:xfrm>
      </p:grpSpPr>
      <p:sp>
        <p:nvSpPr>
          <p:cNvPr id="40" name="Google Shape;40;p49"/>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49"/>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2" name="Google Shape;42;p49"/>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49"/>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49"/>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49"/>
          <p:cNvSpPr txBox="1"/>
          <p:nvPr>
            <p:ph idx="10" type="dt"/>
          </p:nvPr>
        </p:nvSpPr>
        <p:spPr>
          <a:xfrm>
            <a:off x="838200" y="6356350"/>
            <a:ext cx="27432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6" name="Google Shape;46;p49"/>
          <p:cNvSpPr txBox="1"/>
          <p:nvPr>
            <p:ph idx="11" type="ftr"/>
          </p:nvPr>
        </p:nvSpPr>
        <p:spPr>
          <a:xfrm>
            <a:off x="4038600" y="6356350"/>
            <a:ext cx="41148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7" name="Google Shape;47;p49"/>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50"/>
          <p:cNvSpPr txBox="1"/>
          <p:nvPr>
            <p:ph idx="10" type="dt"/>
          </p:nvPr>
        </p:nvSpPr>
        <p:spPr>
          <a:xfrm>
            <a:off x="838200" y="6356350"/>
            <a:ext cx="27432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0" name="Google Shape;50;p50"/>
          <p:cNvSpPr txBox="1"/>
          <p:nvPr>
            <p:ph idx="11" type="ftr"/>
          </p:nvPr>
        </p:nvSpPr>
        <p:spPr>
          <a:xfrm>
            <a:off x="4038600" y="6356350"/>
            <a:ext cx="41148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1" name="Google Shape;51;p50"/>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2" name="Shape 52"/>
        <p:cNvGrpSpPr/>
        <p:nvPr/>
      </p:nvGrpSpPr>
      <p:grpSpPr>
        <a:xfrm>
          <a:off x="0" y="0"/>
          <a:ext cx="0" cy="0"/>
          <a:chOff x="0" y="0"/>
          <a:chExt cx="0" cy="0"/>
        </a:xfrm>
      </p:grpSpPr>
      <p:sp>
        <p:nvSpPr>
          <p:cNvPr id="53" name="Google Shape;53;p51"/>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51"/>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5" name="Google Shape;55;p51"/>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6" name="Google Shape;56;p51"/>
          <p:cNvSpPr txBox="1"/>
          <p:nvPr>
            <p:ph idx="10" type="dt"/>
          </p:nvPr>
        </p:nvSpPr>
        <p:spPr>
          <a:xfrm>
            <a:off x="838200" y="6356350"/>
            <a:ext cx="27432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7" name="Google Shape;57;p51"/>
          <p:cNvSpPr txBox="1"/>
          <p:nvPr>
            <p:ph idx="11" type="ftr"/>
          </p:nvPr>
        </p:nvSpPr>
        <p:spPr>
          <a:xfrm>
            <a:off x="4038600" y="6356350"/>
            <a:ext cx="41148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8" name="Google Shape;58;p51"/>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9" name="Shape 59"/>
        <p:cNvGrpSpPr/>
        <p:nvPr/>
      </p:nvGrpSpPr>
      <p:grpSpPr>
        <a:xfrm>
          <a:off x="0" y="0"/>
          <a:ext cx="0" cy="0"/>
          <a:chOff x="0" y="0"/>
          <a:chExt cx="0" cy="0"/>
        </a:xfrm>
      </p:grpSpPr>
      <p:sp>
        <p:nvSpPr>
          <p:cNvPr id="60" name="Google Shape;60;p52"/>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52"/>
          <p:cNvSpPr/>
          <p:nvPr>
            <p:ph idx="2" type="pic"/>
          </p:nvPr>
        </p:nvSpPr>
        <p:spPr>
          <a:xfrm>
            <a:off x="5183188" y="987425"/>
            <a:ext cx="6172200" cy="4873500"/>
          </a:xfrm>
          <a:prstGeom prst="rect">
            <a:avLst/>
          </a:prstGeom>
          <a:noFill/>
          <a:ln>
            <a:noFill/>
          </a:ln>
        </p:spPr>
      </p:sp>
      <p:sp>
        <p:nvSpPr>
          <p:cNvPr id="62" name="Google Shape;62;p52"/>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52"/>
          <p:cNvSpPr txBox="1"/>
          <p:nvPr>
            <p:ph idx="10" type="dt"/>
          </p:nvPr>
        </p:nvSpPr>
        <p:spPr>
          <a:xfrm>
            <a:off x="838200" y="6356350"/>
            <a:ext cx="27432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64" name="Google Shape;64;p52"/>
          <p:cNvSpPr txBox="1"/>
          <p:nvPr>
            <p:ph idx="11" type="ftr"/>
          </p:nvPr>
        </p:nvSpPr>
        <p:spPr>
          <a:xfrm>
            <a:off x="4038600" y="6356350"/>
            <a:ext cx="41148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65" name="Google Shape;65;p52"/>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4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43"/>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0.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youtube.com/watch?v=9bVdF_JZma0" TargetMode="Externa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1.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9.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
          <p:cNvSpPr txBox="1"/>
          <p:nvPr>
            <p:ph type="title"/>
          </p:nvPr>
        </p:nvSpPr>
        <p:spPr>
          <a:xfrm>
            <a:off x="653250" y="663950"/>
            <a:ext cx="4455000" cy="8910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6000"/>
              <a:buFont typeface="Arial"/>
              <a:buNone/>
            </a:pPr>
            <a:r>
              <a:rPr b="1" lang="en-US" sz="3000"/>
              <a:t>Creative Engineering </a:t>
            </a:r>
            <a:endParaRPr b="1" sz="3000"/>
          </a:p>
          <a:p>
            <a:pPr indent="0" lvl="0" marL="0" rtl="0" algn="l">
              <a:lnSpc>
                <a:spcPct val="90000"/>
              </a:lnSpc>
              <a:spcBef>
                <a:spcPts val="0"/>
              </a:spcBef>
              <a:spcAft>
                <a:spcPts val="0"/>
              </a:spcAft>
              <a:buClr>
                <a:schemeClr val="dk1"/>
              </a:buClr>
              <a:buSzPts val="6000"/>
              <a:buFont typeface="Arial"/>
              <a:buNone/>
            </a:pPr>
            <a:r>
              <a:rPr b="1" lang="en-US" sz="3000"/>
              <a:t>EV </a:t>
            </a:r>
            <a:r>
              <a:rPr b="1" lang="en-US" sz="3000"/>
              <a:t>Design Challenge!</a:t>
            </a:r>
            <a:endParaRPr b="1" sz="3000"/>
          </a:p>
        </p:txBody>
      </p:sp>
      <p:sp>
        <p:nvSpPr>
          <p:cNvPr id="83" name="Google Shape;83;p1"/>
          <p:cNvSpPr txBox="1"/>
          <p:nvPr>
            <p:ph idx="1" type="body"/>
          </p:nvPr>
        </p:nvSpPr>
        <p:spPr>
          <a:xfrm>
            <a:off x="6252600" y="2137350"/>
            <a:ext cx="5329500" cy="41937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2400"/>
              <a:buNone/>
            </a:pPr>
            <a:r>
              <a:rPr lang="en-US" sz="1200"/>
              <a:t>(make copies for student teams to digitally share and complete as a group, and submit for formative assessments and final summative assessment:)</a:t>
            </a:r>
            <a:endParaRPr b="1" sz="2000"/>
          </a:p>
          <a:p>
            <a:pPr indent="0" lvl="0" marL="0" rtl="0" algn="ctr">
              <a:lnSpc>
                <a:spcPct val="90000"/>
              </a:lnSpc>
              <a:spcBef>
                <a:spcPts val="0"/>
              </a:spcBef>
              <a:spcAft>
                <a:spcPts val="0"/>
              </a:spcAft>
              <a:buClr>
                <a:schemeClr val="dk1"/>
              </a:buClr>
              <a:buSzPts val="2400"/>
              <a:buNone/>
            </a:pPr>
            <a:r>
              <a:t/>
            </a:r>
            <a:endParaRPr b="1" sz="2100"/>
          </a:p>
          <a:p>
            <a:pPr indent="0" lvl="0" marL="0" rtl="0" algn="ctr">
              <a:lnSpc>
                <a:spcPct val="90000"/>
              </a:lnSpc>
              <a:spcBef>
                <a:spcPts val="0"/>
              </a:spcBef>
              <a:spcAft>
                <a:spcPts val="0"/>
              </a:spcAft>
              <a:buClr>
                <a:schemeClr val="dk1"/>
              </a:buClr>
              <a:buSzPts val="2400"/>
              <a:buNone/>
            </a:pPr>
            <a:r>
              <a:rPr b="1" lang="en-US" sz="2000"/>
              <a:t>Engineering Digital Notebook</a:t>
            </a:r>
            <a:endParaRPr b="1" sz="2000"/>
          </a:p>
          <a:p>
            <a:pPr indent="0" lvl="0" marL="0" rtl="0" algn="l">
              <a:spcBef>
                <a:spcPts val="0"/>
              </a:spcBef>
              <a:spcAft>
                <a:spcPts val="0"/>
              </a:spcAft>
              <a:buClr>
                <a:schemeClr val="dk1"/>
              </a:buClr>
              <a:buSzPts val="2400"/>
              <a:buNone/>
            </a:pPr>
            <a:r>
              <a:t/>
            </a:r>
            <a:endParaRPr sz="1800"/>
          </a:p>
          <a:p>
            <a:pPr indent="0" lvl="0" marL="0" rtl="0" algn="l">
              <a:spcBef>
                <a:spcPts val="0"/>
              </a:spcBef>
              <a:spcAft>
                <a:spcPts val="0"/>
              </a:spcAft>
              <a:buClr>
                <a:schemeClr val="dk1"/>
              </a:buClr>
              <a:buSzPts val="2400"/>
              <a:buNone/>
            </a:pPr>
            <a:r>
              <a:rPr lang="en-US" sz="1800"/>
              <a:t>Team name - student names</a:t>
            </a:r>
            <a:endParaRPr sz="1800"/>
          </a:p>
        </p:txBody>
      </p:sp>
      <p:sp>
        <p:nvSpPr>
          <p:cNvPr id="84" name="Google Shape;84;p1"/>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85" name="Google Shape;85;p1"/>
          <p:cNvSpPr txBox="1"/>
          <p:nvPr/>
        </p:nvSpPr>
        <p:spPr>
          <a:xfrm>
            <a:off x="6926975" y="6519300"/>
            <a:ext cx="4266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lang="en-US" sz="1000"/>
              <a:t>Resource a</a:t>
            </a:r>
            <a:r>
              <a:rPr b="0" i="0" lang="en-US" sz="1000" u="none" cap="none" strike="noStrike">
                <a:solidFill>
                  <a:srgbClr val="000000"/>
                </a:solidFill>
                <a:latin typeface="Arial"/>
                <a:ea typeface="Arial"/>
                <a:cs typeface="Arial"/>
                <a:sym typeface="Arial"/>
              </a:rPr>
              <a:t>dapted from: https://www.nrel.gov/docs/gen/fy01/30828.pdf</a:t>
            </a:r>
            <a:endParaRPr b="0" i="0" sz="1000" u="none" cap="none" strike="noStrike">
              <a:solidFill>
                <a:srgbClr val="000000"/>
              </a:solidFill>
              <a:latin typeface="Arial"/>
              <a:ea typeface="Arial"/>
              <a:cs typeface="Arial"/>
              <a:sym typeface="Arial"/>
            </a:endParaRPr>
          </a:p>
        </p:txBody>
      </p:sp>
      <p:pic>
        <p:nvPicPr>
          <p:cNvPr id="86" name="Google Shape;86;p1"/>
          <p:cNvPicPr preferRelativeResize="0"/>
          <p:nvPr/>
        </p:nvPicPr>
        <p:blipFill rotWithShape="1">
          <a:blip r:embed="rId3">
            <a:alphaModFix/>
          </a:blip>
          <a:srcRect b="0" l="12254" r="11675" t="0"/>
          <a:stretch/>
        </p:blipFill>
        <p:spPr>
          <a:xfrm>
            <a:off x="653250" y="3261200"/>
            <a:ext cx="4644998" cy="3434951"/>
          </a:xfrm>
          <a:prstGeom prst="rect">
            <a:avLst/>
          </a:prstGeom>
          <a:noFill/>
          <a:ln>
            <a:noFill/>
          </a:ln>
        </p:spPr>
      </p:pic>
      <p:sp>
        <p:nvSpPr>
          <p:cNvPr id="87" name="Google Shape;87;p1"/>
          <p:cNvSpPr txBox="1"/>
          <p:nvPr>
            <p:ph idx="2" type="body"/>
          </p:nvPr>
        </p:nvSpPr>
        <p:spPr>
          <a:xfrm>
            <a:off x="653250" y="1612852"/>
            <a:ext cx="3932100" cy="1648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b="1" sz="2000"/>
          </a:p>
          <a:p>
            <a:pPr indent="0" lvl="0" marL="0" rtl="0" algn="l">
              <a:spcBef>
                <a:spcPts val="0"/>
              </a:spcBef>
              <a:spcAft>
                <a:spcPts val="0"/>
              </a:spcAft>
              <a:buNone/>
            </a:pPr>
            <a:r>
              <a:rPr lang="en-US" sz="1800"/>
              <a:t>School:</a:t>
            </a:r>
            <a:endParaRPr sz="1800"/>
          </a:p>
          <a:p>
            <a:pPr indent="0" lvl="0" marL="0" rtl="0" algn="l">
              <a:spcBef>
                <a:spcPts val="0"/>
              </a:spcBef>
              <a:spcAft>
                <a:spcPts val="0"/>
              </a:spcAft>
              <a:buNone/>
            </a:pPr>
            <a:r>
              <a:rPr lang="en-US" sz="1800"/>
              <a:t>Class:</a:t>
            </a:r>
            <a:endParaRPr sz="1800"/>
          </a:p>
          <a:p>
            <a:pPr indent="0" lvl="0" marL="0" rtl="0" algn="l">
              <a:spcBef>
                <a:spcPts val="0"/>
              </a:spcBef>
              <a:spcAft>
                <a:spcPts val="0"/>
              </a:spcAft>
              <a:buNone/>
            </a:pPr>
            <a:r>
              <a:rPr lang="en-US" sz="1800"/>
              <a:t>Period:</a:t>
            </a:r>
            <a:endParaRPr sz="1800"/>
          </a:p>
          <a:p>
            <a:pPr indent="0" lvl="0" marL="0" rtl="0" algn="l">
              <a:spcBef>
                <a:spcPts val="0"/>
              </a:spcBef>
              <a:spcAft>
                <a:spcPts val="0"/>
              </a:spcAft>
              <a:buNone/>
            </a:pPr>
            <a:r>
              <a:rPr lang="en-US" sz="1800"/>
              <a:t>Teacher:</a:t>
            </a:r>
            <a:endParaRPr sz="1800"/>
          </a:p>
          <a:p>
            <a:pPr indent="0" lvl="0" marL="0" rtl="0" algn="l">
              <a:spcBef>
                <a:spcPts val="0"/>
              </a:spcBef>
              <a:spcAft>
                <a:spcPts val="0"/>
              </a:spcAft>
              <a:buClr>
                <a:schemeClr val="dk1"/>
              </a:buClr>
              <a:buSzPts val="2400"/>
              <a:buFont typeface="Arial"/>
              <a:buNone/>
            </a:pPr>
            <a:r>
              <a:rPr lang="en-US" sz="1800"/>
              <a:t>Date:</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Model EV Materials &amp; Equipment</a:t>
            </a:r>
            <a:endParaRPr/>
          </a:p>
        </p:txBody>
      </p:sp>
      <p:sp>
        <p:nvSpPr>
          <p:cNvPr id="146" name="Google Shape;146;p11"/>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graphicFrame>
        <p:nvGraphicFramePr>
          <p:cNvPr id="147" name="Google Shape;147;p11"/>
          <p:cNvGraphicFramePr/>
          <p:nvPr/>
        </p:nvGraphicFramePr>
        <p:xfrm>
          <a:off x="952500" y="1582750"/>
          <a:ext cx="3000000" cy="3000000"/>
        </p:xfrm>
        <a:graphic>
          <a:graphicData uri="http://schemas.openxmlformats.org/drawingml/2006/table">
            <a:tbl>
              <a:tblPr>
                <a:noFill/>
                <a:tableStyleId>{64773BC6-5135-4ED5-943D-E987B4F0549F}</a:tableStyleId>
              </a:tblPr>
              <a:tblGrid>
                <a:gridCol w="5143500"/>
                <a:gridCol w="5143500"/>
              </a:tblGrid>
              <a:tr h="381000">
                <a:tc>
                  <a:txBody>
                    <a:bodyPr/>
                    <a:lstStyle/>
                    <a:p>
                      <a:pPr indent="0" lvl="0" marL="0" marR="0" rtl="0" algn="l">
                        <a:lnSpc>
                          <a:spcPct val="115000"/>
                        </a:lnSpc>
                        <a:spcBef>
                          <a:spcPts val="0"/>
                        </a:spcBef>
                        <a:spcAft>
                          <a:spcPts val="0"/>
                        </a:spcAft>
                        <a:buClr>
                          <a:schemeClr val="dk1"/>
                        </a:buClr>
                        <a:buSzPts val="1100"/>
                        <a:buFont typeface="Arial"/>
                        <a:buNone/>
                      </a:pPr>
                      <a:r>
                        <a:rPr b="1" lang="en-US" sz="1200">
                          <a:solidFill>
                            <a:schemeClr val="dk1"/>
                          </a:solidFill>
                        </a:rPr>
                        <a:t>EV motor circuit provided for each team: </a:t>
                      </a:r>
                      <a:endParaRPr sz="1000">
                        <a:solidFill>
                          <a:srgbClr val="0000FF"/>
                        </a:solidFill>
                        <a:highlight>
                          <a:srgbClr val="FFFFFF"/>
                        </a:highlight>
                      </a:endParaRPr>
                    </a:p>
                    <a:p>
                      <a:pPr indent="-304800" lvl="0" marL="457200" rtl="0" algn="l">
                        <a:lnSpc>
                          <a:spcPct val="115000"/>
                        </a:lnSpc>
                        <a:spcBef>
                          <a:spcPts val="0"/>
                        </a:spcBef>
                        <a:spcAft>
                          <a:spcPts val="0"/>
                        </a:spcAft>
                        <a:buClr>
                          <a:schemeClr val="dk1"/>
                        </a:buClr>
                        <a:buSzPts val="1200"/>
                        <a:buChar char="●"/>
                      </a:pPr>
                      <a:r>
                        <a:rPr lang="en-US" sz="1200">
                          <a:solidFill>
                            <a:schemeClr val="dk1"/>
                          </a:solidFill>
                        </a:rPr>
                        <a:t>DC Motor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US" sz="1200">
                          <a:solidFill>
                            <a:schemeClr val="dk1"/>
                          </a:solidFill>
                        </a:rPr>
                        <a:t>Two AA rechargeable batteries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US" sz="1200">
                          <a:solidFill>
                            <a:schemeClr val="dk1"/>
                          </a:solidFill>
                        </a:rPr>
                        <a:t>AA battery pack for two batteries with on/off switch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US" sz="1200">
                          <a:solidFill>
                            <a:schemeClr val="dk1"/>
                          </a:solidFill>
                        </a:rPr>
                        <a:t>Two alligator clips </a:t>
                      </a:r>
                      <a:endParaRPr b="1" sz="1200">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rPr>
                        <a:t>Basic car components (team chooses component materials): </a:t>
                      </a:r>
                      <a:endParaRPr sz="1000">
                        <a:solidFill>
                          <a:srgbClr val="0000FF"/>
                        </a:solidFill>
                        <a:highlight>
                          <a:srgbClr val="FFFFFF"/>
                        </a:highlight>
                      </a:endParaRPr>
                    </a:p>
                    <a:p>
                      <a:pPr indent="-292100" lvl="0" marL="685800" rtl="0" algn="l">
                        <a:lnSpc>
                          <a:spcPct val="115000"/>
                        </a:lnSpc>
                        <a:spcBef>
                          <a:spcPts val="0"/>
                        </a:spcBef>
                        <a:spcAft>
                          <a:spcPts val="0"/>
                        </a:spcAft>
                        <a:buClr>
                          <a:schemeClr val="dk1"/>
                        </a:buClr>
                        <a:buSzPts val="1000"/>
                        <a:buFont typeface="Arial"/>
                        <a:buChar char="●"/>
                      </a:pPr>
                      <a:r>
                        <a:rPr b="1" lang="en-US" sz="1200">
                          <a:solidFill>
                            <a:schemeClr val="dk1"/>
                          </a:solidFill>
                        </a:rPr>
                        <a:t>Chassis: </a:t>
                      </a:r>
                      <a:endParaRPr sz="1000">
                        <a:solidFill>
                          <a:srgbClr val="0000FF"/>
                        </a:solidFill>
                        <a:highlight>
                          <a:srgbClr val="FFFFFF"/>
                        </a:highlight>
                      </a:endParaRPr>
                    </a:p>
                    <a:p>
                      <a:pPr indent="-304800" lvl="1" marL="914400" marR="0" rtl="0" algn="l">
                        <a:lnSpc>
                          <a:spcPct val="115000"/>
                        </a:lnSpc>
                        <a:spcBef>
                          <a:spcPts val="0"/>
                        </a:spcBef>
                        <a:spcAft>
                          <a:spcPts val="0"/>
                        </a:spcAft>
                        <a:buClr>
                          <a:schemeClr val="dk1"/>
                        </a:buClr>
                        <a:buSzPts val="1200"/>
                        <a:buChar char="○"/>
                      </a:pPr>
                      <a:r>
                        <a:rPr lang="en-US" sz="1200">
                          <a:solidFill>
                            <a:schemeClr val="dk1"/>
                          </a:solidFill>
                        </a:rPr>
                        <a:t>Stiff, lightweight frame material (cardboard, wood, plastic container, popsicle sticks, etc.) </a:t>
                      </a:r>
                      <a:endParaRPr sz="1200">
                        <a:solidFill>
                          <a:schemeClr val="dk1"/>
                        </a:solidFill>
                      </a:endParaRPr>
                    </a:p>
                    <a:p>
                      <a:pPr indent="-304800" lvl="1" marL="914400" marR="0" rtl="0" algn="l">
                        <a:lnSpc>
                          <a:spcPct val="115000"/>
                        </a:lnSpc>
                        <a:spcBef>
                          <a:spcPts val="0"/>
                        </a:spcBef>
                        <a:spcAft>
                          <a:spcPts val="0"/>
                        </a:spcAft>
                        <a:buClr>
                          <a:schemeClr val="dk1"/>
                        </a:buClr>
                        <a:buSzPts val="1200"/>
                        <a:buChar char="○"/>
                      </a:pPr>
                      <a:r>
                        <a:rPr lang="en-US" sz="1200">
                          <a:solidFill>
                            <a:schemeClr val="dk1"/>
                          </a:solidFill>
                        </a:rPr>
                        <a:t>Or chassis can be CAD modeled and 3D printed or laser cut </a:t>
                      </a:r>
                      <a:endParaRPr sz="1000">
                        <a:solidFill>
                          <a:srgbClr val="0000FF"/>
                        </a:solidFill>
                        <a:highlight>
                          <a:srgbClr val="FFFFFF"/>
                        </a:highlight>
                      </a:endParaRPr>
                    </a:p>
                    <a:p>
                      <a:pPr indent="-292100" lvl="0" marL="685800" rtl="0" algn="l">
                        <a:lnSpc>
                          <a:spcPct val="115000"/>
                        </a:lnSpc>
                        <a:spcBef>
                          <a:spcPts val="0"/>
                        </a:spcBef>
                        <a:spcAft>
                          <a:spcPts val="0"/>
                        </a:spcAft>
                        <a:buClr>
                          <a:schemeClr val="dk1"/>
                        </a:buClr>
                        <a:buSzPts val="1000"/>
                        <a:buFont typeface="Arial"/>
                        <a:buChar char="●"/>
                      </a:pPr>
                      <a:r>
                        <a:rPr b="1" lang="en-US" sz="1200">
                          <a:solidFill>
                            <a:schemeClr val="dk1"/>
                          </a:solidFill>
                        </a:rPr>
                        <a:t>Drivetrain</a:t>
                      </a:r>
                      <a:r>
                        <a:rPr lang="en-US" sz="1200">
                          <a:solidFill>
                            <a:schemeClr val="dk1"/>
                          </a:solidFill>
                        </a:rPr>
                        <a:t> (attached to chassis to integrate motor, axles, wheels)</a:t>
                      </a:r>
                      <a:r>
                        <a:rPr b="1" lang="en-US" sz="1200">
                          <a:solidFill>
                            <a:schemeClr val="dk1"/>
                          </a:solidFill>
                        </a:rPr>
                        <a:t>: </a:t>
                      </a:r>
                      <a:endParaRPr sz="1000">
                        <a:solidFill>
                          <a:srgbClr val="0000FF"/>
                        </a:solidFill>
                        <a:highlight>
                          <a:srgbClr val="FFFFFF"/>
                        </a:highlight>
                      </a:endParaRPr>
                    </a:p>
                    <a:p>
                      <a:pPr indent="-304800" lvl="1" marL="914400" marR="0" rtl="0" algn="l">
                        <a:lnSpc>
                          <a:spcPct val="115000"/>
                        </a:lnSpc>
                        <a:spcBef>
                          <a:spcPts val="0"/>
                        </a:spcBef>
                        <a:spcAft>
                          <a:spcPts val="0"/>
                        </a:spcAft>
                        <a:buClr>
                          <a:schemeClr val="dk1"/>
                        </a:buClr>
                        <a:buSzPts val="1200"/>
                        <a:buChar char="○"/>
                      </a:pPr>
                      <a:r>
                        <a:rPr lang="en-US" sz="1200">
                          <a:solidFill>
                            <a:schemeClr val="dk1"/>
                          </a:solidFill>
                        </a:rPr>
                        <a:t>Pulley system (2 pulley wheels, one on motor spindle, one on axle, connected by a rubber band)  </a:t>
                      </a:r>
                      <a:endParaRPr sz="1200">
                        <a:solidFill>
                          <a:schemeClr val="dk1"/>
                        </a:solidFill>
                      </a:endParaRPr>
                    </a:p>
                    <a:p>
                      <a:pPr indent="-304800" lvl="1" marL="914400" marR="0" rtl="0" algn="l">
                        <a:lnSpc>
                          <a:spcPct val="115000"/>
                        </a:lnSpc>
                        <a:spcBef>
                          <a:spcPts val="0"/>
                        </a:spcBef>
                        <a:spcAft>
                          <a:spcPts val="0"/>
                        </a:spcAft>
                        <a:buClr>
                          <a:schemeClr val="dk1"/>
                        </a:buClr>
                        <a:buSzPts val="1200"/>
                        <a:buChar char="○"/>
                      </a:pPr>
                      <a:r>
                        <a:rPr lang="en-US" sz="1200">
                          <a:solidFill>
                            <a:schemeClr val="dk1"/>
                          </a:solidFill>
                        </a:rPr>
                        <a:t>Or Gear system (2 interlocking gears, one on motor spindle, one on axle)  </a:t>
                      </a:r>
                      <a:endParaRPr sz="1000">
                        <a:solidFill>
                          <a:srgbClr val="0000FF"/>
                        </a:solidFill>
                        <a:highlight>
                          <a:srgbClr val="FFFFFF"/>
                        </a:highlight>
                      </a:endParaRPr>
                    </a:p>
                    <a:p>
                      <a:pPr indent="-292100" lvl="0" marL="685800" rtl="0" algn="l">
                        <a:lnSpc>
                          <a:spcPct val="115000"/>
                        </a:lnSpc>
                        <a:spcBef>
                          <a:spcPts val="0"/>
                        </a:spcBef>
                        <a:spcAft>
                          <a:spcPts val="0"/>
                        </a:spcAft>
                        <a:buClr>
                          <a:schemeClr val="dk1"/>
                        </a:buClr>
                        <a:buSzPts val="1000"/>
                        <a:buFont typeface="Arial"/>
                        <a:buChar char="●"/>
                      </a:pPr>
                      <a:r>
                        <a:rPr b="1" lang="en-US" sz="1200">
                          <a:solidFill>
                            <a:schemeClr val="dk1"/>
                          </a:solidFill>
                        </a:rPr>
                        <a:t>Wheels &amp; Axles: </a:t>
                      </a:r>
                      <a:endParaRPr sz="1000">
                        <a:solidFill>
                          <a:srgbClr val="0000FF"/>
                        </a:solidFill>
                        <a:highlight>
                          <a:srgbClr val="FFFFFF"/>
                        </a:highlight>
                      </a:endParaRPr>
                    </a:p>
                    <a:p>
                      <a:pPr indent="-304800" lvl="1" marL="914400" marR="0" rtl="0" algn="l">
                        <a:lnSpc>
                          <a:spcPct val="115000"/>
                        </a:lnSpc>
                        <a:spcBef>
                          <a:spcPts val="0"/>
                        </a:spcBef>
                        <a:spcAft>
                          <a:spcPts val="0"/>
                        </a:spcAft>
                        <a:buClr>
                          <a:schemeClr val="dk1"/>
                        </a:buClr>
                        <a:buSzPts val="1200"/>
                        <a:buChar char="○"/>
                      </a:pPr>
                      <a:r>
                        <a:rPr lang="en-US" sz="1200">
                          <a:solidFill>
                            <a:schemeClr val="dk1"/>
                          </a:solidFill>
                        </a:rPr>
                        <a:t>Axles (metal, wood, plastic, etc. dowel rods) </a:t>
                      </a:r>
                      <a:endParaRPr sz="1200">
                        <a:solidFill>
                          <a:schemeClr val="dk1"/>
                        </a:solidFill>
                      </a:endParaRPr>
                    </a:p>
                    <a:p>
                      <a:pPr indent="-304800" lvl="1" marL="914400" marR="0" rtl="0" algn="l">
                        <a:lnSpc>
                          <a:spcPct val="115000"/>
                        </a:lnSpc>
                        <a:spcBef>
                          <a:spcPts val="0"/>
                        </a:spcBef>
                        <a:spcAft>
                          <a:spcPts val="0"/>
                        </a:spcAft>
                        <a:buClr>
                          <a:schemeClr val="dk1"/>
                        </a:buClr>
                        <a:buSzPts val="1200"/>
                        <a:buChar char="○"/>
                      </a:pPr>
                      <a:r>
                        <a:rPr lang="en-US" sz="1200">
                          <a:solidFill>
                            <a:schemeClr val="dk1"/>
                          </a:solidFill>
                        </a:rPr>
                        <a:t>Straws (glue to bottom of chassis, thread axle through) </a:t>
                      </a:r>
                      <a:endParaRPr sz="1200">
                        <a:solidFill>
                          <a:schemeClr val="dk1"/>
                        </a:solidFill>
                      </a:endParaRPr>
                    </a:p>
                    <a:p>
                      <a:pPr indent="-304800" lvl="1" marL="914400" marR="0" rtl="0" algn="l">
                        <a:lnSpc>
                          <a:spcPct val="115000"/>
                        </a:lnSpc>
                        <a:spcBef>
                          <a:spcPts val="0"/>
                        </a:spcBef>
                        <a:spcAft>
                          <a:spcPts val="0"/>
                        </a:spcAft>
                        <a:buClr>
                          <a:schemeClr val="dk1"/>
                        </a:buClr>
                        <a:buSzPts val="1200"/>
                        <a:buChar char="○"/>
                      </a:pPr>
                      <a:r>
                        <a:rPr lang="en-US" sz="1200">
                          <a:solidFill>
                            <a:schemeClr val="dk1"/>
                          </a:solidFill>
                        </a:rPr>
                        <a:t>Toy wheels, plastic caps, etc. to attach to axles </a:t>
                      </a:r>
                      <a:endParaRPr sz="1000">
                        <a:solidFill>
                          <a:srgbClr val="0000FF"/>
                        </a:solidFill>
                        <a:highlight>
                          <a:srgbClr val="FFFFFF"/>
                        </a:highlight>
                      </a:endParaRPr>
                    </a:p>
                    <a:p>
                      <a:pPr indent="0" lvl="0" marL="0" marR="0" rtl="0" algn="l">
                        <a:lnSpc>
                          <a:spcPct val="115000"/>
                        </a:lnSpc>
                        <a:spcBef>
                          <a:spcPts val="0"/>
                        </a:spcBef>
                        <a:spcAft>
                          <a:spcPts val="0"/>
                        </a:spcAft>
                        <a:buNone/>
                      </a:pPr>
                      <a:r>
                        <a:t/>
                      </a:r>
                      <a:endParaRPr sz="1200"/>
                    </a:p>
                  </a:txBody>
                  <a:tcPr marT="91425" marB="91425" marR="91425" marL="91425"/>
                </a:tc>
                <a:tc>
                  <a:txBody>
                    <a:bodyPr/>
                    <a:lstStyle/>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rPr>
                        <a:t>Suggested</a:t>
                      </a:r>
                      <a:r>
                        <a:rPr b="1" lang="en-US" sz="1200">
                          <a:solidFill>
                            <a:schemeClr val="dk1"/>
                          </a:solidFill>
                        </a:rPr>
                        <a:t> additional materials for class use:  </a:t>
                      </a:r>
                      <a:endParaRPr sz="1000">
                        <a:solidFill>
                          <a:srgbClr val="0000FF"/>
                        </a:solidFill>
                        <a:highlight>
                          <a:srgbClr val="FFFFFF"/>
                        </a:highlight>
                      </a:endParaRPr>
                    </a:p>
                    <a:p>
                      <a:pPr indent="-298450" lvl="0" marL="457200" marR="0" rtl="0" algn="l">
                        <a:lnSpc>
                          <a:spcPct val="115000"/>
                        </a:lnSpc>
                        <a:spcBef>
                          <a:spcPts val="0"/>
                        </a:spcBef>
                        <a:spcAft>
                          <a:spcPts val="0"/>
                        </a:spcAft>
                        <a:buClr>
                          <a:schemeClr val="dk1"/>
                        </a:buClr>
                        <a:buSzPts val="1100"/>
                        <a:buChar char="●"/>
                      </a:pPr>
                      <a:r>
                        <a:rPr lang="en-US" sz="1100">
                          <a:solidFill>
                            <a:schemeClr val="dk1"/>
                          </a:solidFill>
                        </a:rPr>
                        <a:t>Classroom battery charger and extra batteries </a:t>
                      </a:r>
                      <a:endParaRPr sz="1100">
                        <a:solidFill>
                          <a:schemeClr val="dk1"/>
                        </a:solidFill>
                      </a:endParaRPr>
                    </a:p>
                    <a:p>
                      <a:pPr indent="-298450" lvl="0" marL="457200" marR="0" rtl="0" algn="l">
                        <a:lnSpc>
                          <a:spcPct val="115000"/>
                        </a:lnSpc>
                        <a:spcBef>
                          <a:spcPts val="0"/>
                        </a:spcBef>
                        <a:spcAft>
                          <a:spcPts val="0"/>
                        </a:spcAft>
                        <a:buClr>
                          <a:schemeClr val="dk1"/>
                        </a:buClr>
                        <a:buSzPts val="1100"/>
                        <a:buChar char="●"/>
                      </a:pPr>
                      <a:r>
                        <a:rPr lang="en-US" sz="1100">
                          <a:solidFill>
                            <a:schemeClr val="dk1"/>
                          </a:solidFill>
                        </a:rPr>
                        <a:t>Basic tool kit for the classroom (rulers/tape measures, hammers, screwdrivers, wrenches, pliers, etc.) </a:t>
                      </a:r>
                      <a:endParaRPr sz="1100">
                        <a:solidFill>
                          <a:schemeClr val="dk1"/>
                        </a:solidFill>
                      </a:endParaRPr>
                    </a:p>
                    <a:p>
                      <a:pPr indent="-298450" lvl="0" marL="457200" marR="0" rtl="0" algn="l">
                        <a:lnSpc>
                          <a:spcPct val="115000"/>
                        </a:lnSpc>
                        <a:spcBef>
                          <a:spcPts val="0"/>
                        </a:spcBef>
                        <a:spcAft>
                          <a:spcPts val="0"/>
                        </a:spcAft>
                        <a:buClr>
                          <a:schemeClr val="dk1"/>
                        </a:buClr>
                        <a:buSzPts val="1100"/>
                        <a:buChar char="●"/>
                      </a:pPr>
                      <a:r>
                        <a:rPr lang="en-US" sz="1100">
                          <a:solidFill>
                            <a:schemeClr val="dk1"/>
                          </a:solidFill>
                        </a:rPr>
                        <a:t>Foam core, styrofoam </a:t>
                      </a:r>
                      <a:endParaRPr sz="1100">
                        <a:solidFill>
                          <a:schemeClr val="dk1"/>
                        </a:solidFill>
                      </a:endParaRPr>
                    </a:p>
                    <a:p>
                      <a:pPr indent="-298450" lvl="0" marL="457200" marR="0" rtl="0" algn="l">
                        <a:lnSpc>
                          <a:spcPct val="115000"/>
                        </a:lnSpc>
                        <a:spcBef>
                          <a:spcPts val="0"/>
                        </a:spcBef>
                        <a:spcAft>
                          <a:spcPts val="0"/>
                        </a:spcAft>
                        <a:buClr>
                          <a:schemeClr val="dk1"/>
                        </a:buClr>
                        <a:buSzPts val="1100"/>
                        <a:buChar char="●"/>
                      </a:pPr>
                      <a:r>
                        <a:rPr lang="en-US" sz="1100">
                          <a:solidFill>
                            <a:schemeClr val="dk1"/>
                          </a:solidFill>
                        </a:rPr>
                        <a:t>Stiff base material (thin plywood, balsa wood, plastic or metal sheeting, etc.) </a:t>
                      </a:r>
                      <a:endParaRPr sz="1100">
                        <a:solidFill>
                          <a:schemeClr val="dk1"/>
                        </a:solidFill>
                      </a:endParaRPr>
                    </a:p>
                    <a:p>
                      <a:pPr indent="-298450" lvl="0" marL="457200" marR="0" rtl="0" algn="l">
                        <a:lnSpc>
                          <a:spcPct val="115000"/>
                        </a:lnSpc>
                        <a:spcBef>
                          <a:spcPts val="0"/>
                        </a:spcBef>
                        <a:spcAft>
                          <a:spcPts val="0"/>
                        </a:spcAft>
                        <a:buClr>
                          <a:schemeClr val="dk1"/>
                        </a:buClr>
                        <a:buSzPts val="1100"/>
                        <a:buChar char="●"/>
                      </a:pPr>
                      <a:r>
                        <a:rPr lang="en-US" sz="1100">
                          <a:solidFill>
                            <a:schemeClr val="dk1"/>
                          </a:solidFill>
                        </a:rPr>
                        <a:t>Hot glue gun and glue sticks </a:t>
                      </a:r>
                      <a:endParaRPr sz="1100">
                        <a:solidFill>
                          <a:schemeClr val="dk1"/>
                        </a:solidFill>
                      </a:endParaRPr>
                    </a:p>
                    <a:p>
                      <a:pPr indent="-298450" lvl="0" marL="457200" marR="0" rtl="0" algn="l">
                        <a:lnSpc>
                          <a:spcPct val="115000"/>
                        </a:lnSpc>
                        <a:spcBef>
                          <a:spcPts val="0"/>
                        </a:spcBef>
                        <a:spcAft>
                          <a:spcPts val="0"/>
                        </a:spcAft>
                        <a:buClr>
                          <a:schemeClr val="dk1"/>
                        </a:buClr>
                        <a:buSzPts val="1100"/>
                        <a:buChar char="●"/>
                      </a:pPr>
                      <a:r>
                        <a:rPr lang="en-US" sz="1100">
                          <a:solidFill>
                            <a:schemeClr val="dk1"/>
                          </a:solidFill>
                        </a:rPr>
                        <a:t>Duct tape, rubber cloth tape </a:t>
                      </a:r>
                      <a:endParaRPr sz="1100">
                        <a:solidFill>
                          <a:schemeClr val="dk1"/>
                        </a:solidFill>
                      </a:endParaRPr>
                    </a:p>
                    <a:p>
                      <a:pPr indent="-298450" lvl="0" marL="457200" marR="0" rtl="0" algn="l">
                        <a:lnSpc>
                          <a:spcPct val="115000"/>
                        </a:lnSpc>
                        <a:spcBef>
                          <a:spcPts val="0"/>
                        </a:spcBef>
                        <a:spcAft>
                          <a:spcPts val="0"/>
                        </a:spcAft>
                        <a:buClr>
                          <a:schemeClr val="dk1"/>
                        </a:buClr>
                        <a:buSzPts val="1100"/>
                        <a:buChar char="●"/>
                      </a:pPr>
                      <a:r>
                        <a:rPr lang="en-US" sz="1100">
                          <a:solidFill>
                            <a:schemeClr val="dk1"/>
                          </a:solidFill>
                        </a:rPr>
                        <a:t>Scissors, utility knives, hand saws </a:t>
                      </a:r>
                      <a:endParaRPr sz="1100">
                        <a:solidFill>
                          <a:schemeClr val="dk1"/>
                        </a:solidFill>
                      </a:endParaRPr>
                    </a:p>
                    <a:p>
                      <a:pPr indent="-298450" lvl="0" marL="457200" marR="0" rtl="0" algn="l">
                        <a:lnSpc>
                          <a:spcPct val="115000"/>
                        </a:lnSpc>
                        <a:spcBef>
                          <a:spcPts val="0"/>
                        </a:spcBef>
                        <a:spcAft>
                          <a:spcPts val="0"/>
                        </a:spcAft>
                        <a:buClr>
                          <a:schemeClr val="dk1"/>
                        </a:buClr>
                        <a:buSzPts val="1100"/>
                        <a:buChar char="●"/>
                      </a:pPr>
                      <a:r>
                        <a:rPr lang="en-US" sz="1100">
                          <a:solidFill>
                            <a:schemeClr val="dk1"/>
                          </a:solidFill>
                        </a:rPr>
                        <a:t>Sandpaper </a:t>
                      </a:r>
                      <a:endParaRPr sz="1100">
                        <a:solidFill>
                          <a:schemeClr val="dk1"/>
                        </a:solidFill>
                      </a:endParaRPr>
                    </a:p>
                    <a:p>
                      <a:pPr indent="-298450" lvl="0" marL="457200" marR="0" rtl="0" algn="l">
                        <a:lnSpc>
                          <a:spcPct val="115000"/>
                        </a:lnSpc>
                        <a:spcBef>
                          <a:spcPts val="0"/>
                        </a:spcBef>
                        <a:spcAft>
                          <a:spcPts val="0"/>
                        </a:spcAft>
                        <a:buClr>
                          <a:schemeClr val="dk1"/>
                        </a:buClr>
                        <a:buSzPts val="1100"/>
                        <a:buChar char="●"/>
                      </a:pPr>
                      <a:r>
                        <a:rPr lang="en-US" sz="1100">
                          <a:solidFill>
                            <a:schemeClr val="dk1"/>
                          </a:solidFill>
                        </a:rPr>
                        <a:t>Markers </a:t>
                      </a:r>
                      <a:endParaRPr sz="1100">
                        <a:solidFill>
                          <a:schemeClr val="dk1"/>
                        </a:solidFill>
                      </a:endParaRPr>
                    </a:p>
                    <a:p>
                      <a:pPr indent="-298450" lvl="0" marL="457200" marR="0" rtl="0" algn="l">
                        <a:lnSpc>
                          <a:spcPct val="115000"/>
                        </a:lnSpc>
                        <a:spcBef>
                          <a:spcPts val="0"/>
                        </a:spcBef>
                        <a:spcAft>
                          <a:spcPts val="0"/>
                        </a:spcAft>
                        <a:buClr>
                          <a:schemeClr val="dk1"/>
                        </a:buClr>
                        <a:buSzPts val="1100"/>
                        <a:buChar char="●"/>
                      </a:pPr>
                      <a:r>
                        <a:rPr lang="en-US" sz="1100">
                          <a:solidFill>
                            <a:schemeClr val="dk1"/>
                          </a:solidFill>
                        </a:rPr>
                        <a:t>Toy/model wheels, plastic bottle caps, spools </a:t>
                      </a:r>
                      <a:endParaRPr sz="1100">
                        <a:solidFill>
                          <a:schemeClr val="dk1"/>
                        </a:solidFill>
                      </a:endParaRPr>
                    </a:p>
                    <a:p>
                      <a:pPr indent="-298450" lvl="0" marL="457200" marR="0" rtl="0" algn="l">
                        <a:lnSpc>
                          <a:spcPct val="115000"/>
                        </a:lnSpc>
                        <a:spcBef>
                          <a:spcPts val="0"/>
                        </a:spcBef>
                        <a:spcAft>
                          <a:spcPts val="0"/>
                        </a:spcAft>
                        <a:buClr>
                          <a:schemeClr val="dk1"/>
                        </a:buClr>
                        <a:buSzPts val="1100"/>
                        <a:buChar char="●"/>
                      </a:pPr>
                      <a:r>
                        <a:rPr lang="en-US" sz="1100">
                          <a:solidFill>
                            <a:schemeClr val="dk1"/>
                          </a:solidFill>
                        </a:rPr>
                        <a:t>Wood, metal, plastic dowel rods </a:t>
                      </a:r>
                      <a:endParaRPr sz="1100">
                        <a:solidFill>
                          <a:schemeClr val="dk1"/>
                        </a:solidFill>
                      </a:endParaRPr>
                    </a:p>
                    <a:p>
                      <a:pPr indent="-298450" lvl="0" marL="457200" marR="0" rtl="0" algn="l">
                        <a:lnSpc>
                          <a:spcPct val="115000"/>
                        </a:lnSpc>
                        <a:spcBef>
                          <a:spcPts val="0"/>
                        </a:spcBef>
                        <a:spcAft>
                          <a:spcPts val="0"/>
                        </a:spcAft>
                        <a:buClr>
                          <a:schemeClr val="dk1"/>
                        </a:buClr>
                        <a:buSzPts val="1100"/>
                        <a:buChar char="●"/>
                      </a:pPr>
                      <a:r>
                        <a:rPr lang="en-US" sz="1100">
                          <a:solidFill>
                            <a:schemeClr val="dk1"/>
                          </a:solidFill>
                        </a:rPr>
                        <a:t>Cardboard boxes and tubes   </a:t>
                      </a:r>
                      <a:endParaRPr sz="1100">
                        <a:solidFill>
                          <a:schemeClr val="dk1"/>
                        </a:solidFill>
                      </a:endParaRPr>
                    </a:p>
                    <a:p>
                      <a:pPr indent="-298450" lvl="0" marL="457200" marR="0" rtl="0" algn="l">
                        <a:lnSpc>
                          <a:spcPct val="115000"/>
                        </a:lnSpc>
                        <a:spcBef>
                          <a:spcPts val="0"/>
                        </a:spcBef>
                        <a:spcAft>
                          <a:spcPts val="0"/>
                        </a:spcAft>
                        <a:buClr>
                          <a:schemeClr val="dk1"/>
                        </a:buClr>
                        <a:buSzPts val="1100"/>
                        <a:buChar char="●"/>
                      </a:pPr>
                      <a:r>
                        <a:rPr lang="en-US" sz="1100">
                          <a:solidFill>
                            <a:schemeClr val="dk1"/>
                          </a:solidFill>
                        </a:rPr>
                        <a:t>Cans (aluminum, tin) </a:t>
                      </a:r>
                      <a:endParaRPr sz="1100">
                        <a:solidFill>
                          <a:schemeClr val="dk1"/>
                        </a:solidFill>
                      </a:endParaRPr>
                    </a:p>
                    <a:p>
                      <a:pPr indent="-298450" lvl="0" marL="457200" marR="0" rtl="0" algn="l">
                        <a:lnSpc>
                          <a:spcPct val="115000"/>
                        </a:lnSpc>
                        <a:spcBef>
                          <a:spcPts val="0"/>
                        </a:spcBef>
                        <a:spcAft>
                          <a:spcPts val="0"/>
                        </a:spcAft>
                        <a:buClr>
                          <a:schemeClr val="dk1"/>
                        </a:buClr>
                        <a:buSzPts val="1100"/>
                        <a:buChar char="●"/>
                      </a:pPr>
                      <a:r>
                        <a:rPr lang="en-US" sz="1100">
                          <a:solidFill>
                            <a:schemeClr val="dk1"/>
                          </a:solidFill>
                        </a:rPr>
                        <a:t>Plastic bottles </a:t>
                      </a:r>
                      <a:endParaRPr sz="1100">
                        <a:solidFill>
                          <a:schemeClr val="dk1"/>
                        </a:solidFill>
                      </a:endParaRPr>
                    </a:p>
                    <a:p>
                      <a:pPr indent="-298450" lvl="0" marL="457200" marR="0" rtl="0" algn="l">
                        <a:lnSpc>
                          <a:spcPct val="115000"/>
                        </a:lnSpc>
                        <a:spcBef>
                          <a:spcPts val="0"/>
                        </a:spcBef>
                        <a:spcAft>
                          <a:spcPts val="0"/>
                        </a:spcAft>
                        <a:buClr>
                          <a:schemeClr val="dk1"/>
                        </a:buClr>
                        <a:buSzPts val="1100"/>
                        <a:buChar char="●"/>
                      </a:pPr>
                      <a:r>
                        <a:rPr lang="en-US" sz="1100">
                          <a:solidFill>
                            <a:schemeClr val="dk1"/>
                          </a:solidFill>
                        </a:rPr>
                        <a:t>Straws </a:t>
                      </a:r>
                      <a:endParaRPr sz="1100">
                        <a:solidFill>
                          <a:schemeClr val="dk1"/>
                        </a:solidFill>
                      </a:endParaRPr>
                    </a:p>
                    <a:p>
                      <a:pPr indent="-298450" lvl="0" marL="457200" marR="0" rtl="0" algn="l">
                        <a:lnSpc>
                          <a:spcPct val="115000"/>
                        </a:lnSpc>
                        <a:spcBef>
                          <a:spcPts val="0"/>
                        </a:spcBef>
                        <a:spcAft>
                          <a:spcPts val="0"/>
                        </a:spcAft>
                        <a:buClr>
                          <a:schemeClr val="dk1"/>
                        </a:buClr>
                        <a:buSzPts val="1100"/>
                        <a:buChar char="●"/>
                      </a:pPr>
                      <a:r>
                        <a:rPr lang="en-US" sz="1100">
                          <a:solidFill>
                            <a:schemeClr val="dk1"/>
                          </a:solidFill>
                        </a:rPr>
                        <a:t>Popsicle sticks, craft sticks </a:t>
                      </a:r>
                      <a:endParaRPr sz="1100">
                        <a:solidFill>
                          <a:schemeClr val="dk1"/>
                        </a:solidFill>
                      </a:endParaRPr>
                    </a:p>
                    <a:p>
                      <a:pPr indent="-298450" lvl="0" marL="457200" marR="0" rtl="0" algn="l">
                        <a:lnSpc>
                          <a:spcPct val="115000"/>
                        </a:lnSpc>
                        <a:spcBef>
                          <a:spcPts val="0"/>
                        </a:spcBef>
                        <a:spcAft>
                          <a:spcPts val="0"/>
                        </a:spcAft>
                        <a:buClr>
                          <a:schemeClr val="dk1"/>
                        </a:buClr>
                        <a:buSzPts val="1100"/>
                        <a:buChar char="●"/>
                      </a:pPr>
                      <a:r>
                        <a:rPr lang="en-US" sz="1100">
                          <a:solidFill>
                            <a:schemeClr val="dk1"/>
                          </a:solidFill>
                        </a:rPr>
                        <a:t>Rubber O-rings </a:t>
                      </a:r>
                      <a:endParaRPr sz="1100">
                        <a:solidFill>
                          <a:schemeClr val="dk1"/>
                        </a:solidFill>
                      </a:endParaRPr>
                    </a:p>
                    <a:p>
                      <a:pPr indent="-298450" lvl="0" marL="457200" marR="0" rtl="0" algn="l">
                        <a:lnSpc>
                          <a:spcPct val="115000"/>
                        </a:lnSpc>
                        <a:spcBef>
                          <a:spcPts val="0"/>
                        </a:spcBef>
                        <a:spcAft>
                          <a:spcPts val="0"/>
                        </a:spcAft>
                        <a:buClr>
                          <a:schemeClr val="dk1"/>
                        </a:buClr>
                        <a:buSzPts val="1100"/>
                        <a:buChar char="●"/>
                      </a:pPr>
                      <a:r>
                        <a:rPr lang="en-US" sz="1100">
                          <a:solidFill>
                            <a:schemeClr val="dk1"/>
                          </a:solidFill>
                        </a:rPr>
                        <a:t>Rubber bands various widths </a:t>
                      </a:r>
                      <a:endParaRPr sz="1100">
                        <a:solidFill>
                          <a:schemeClr val="dk1"/>
                        </a:solidFill>
                      </a:endParaRPr>
                    </a:p>
                    <a:p>
                      <a:pPr indent="-298450" lvl="0" marL="457200" marR="0" rtl="0" algn="l">
                        <a:lnSpc>
                          <a:spcPct val="115000"/>
                        </a:lnSpc>
                        <a:spcBef>
                          <a:spcPts val="0"/>
                        </a:spcBef>
                        <a:spcAft>
                          <a:spcPts val="0"/>
                        </a:spcAft>
                        <a:buClr>
                          <a:schemeClr val="dk1"/>
                        </a:buClr>
                        <a:buSzPts val="1100"/>
                        <a:buChar char="●"/>
                      </a:pPr>
                      <a:r>
                        <a:rPr lang="en-US" sz="1100">
                          <a:solidFill>
                            <a:schemeClr val="dk1"/>
                          </a:solidFill>
                        </a:rPr>
                        <a:t>Coat hangers, wire </a:t>
                      </a:r>
                      <a:endParaRPr sz="1100">
                        <a:solidFill>
                          <a:schemeClr val="dk1"/>
                        </a:solidFill>
                      </a:endParaRPr>
                    </a:p>
                    <a:p>
                      <a:pPr indent="-298450" lvl="0" marL="457200" marR="0" rtl="0" algn="l">
                        <a:lnSpc>
                          <a:spcPct val="115000"/>
                        </a:lnSpc>
                        <a:spcBef>
                          <a:spcPts val="0"/>
                        </a:spcBef>
                        <a:spcAft>
                          <a:spcPts val="0"/>
                        </a:spcAft>
                        <a:buClr>
                          <a:schemeClr val="dk1"/>
                        </a:buClr>
                        <a:buSzPts val="1100"/>
                        <a:buChar char="●"/>
                      </a:pPr>
                      <a:r>
                        <a:rPr lang="en-US" sz="1100">
                          <a:solidFill>
                            <a:schemeClr val="dk1"/>
                          </a:solidFill>
                        </a:rPr>
                        <a:t>Silicone or other caulking </a:t>
                      </a:r>
                      <a:endParaRPr sz="1100">
                        <a:solidFill>
                          <a:schemeClr val="dk1"/>
                        </a:solidFill>
                      </a:endParaRPr>
                    </a:p>
                    <a:p>
                      <a:pPr indent="-298450" lvl="0" marL="457200" marR="0" rtl="0" algn="l">
                        <a:lnSpc>
                          <a:spcPct val="115000"/>
                        </a:lnSpc>
                        <a:spcBef>
                          <a:spcPts val="0"/>
                        </a:spcBef>
                        <a:spcAft>
                          <a:spcPts val="0"/>
                        </a:spcAft>
                        <a:buClr>
                          <a:schemeClr val="dk1"/>
                        </a:buClr>
                        <a:buSzPts val="1100"/>
                        <a:buChar char="●"/>
                      </a:pPr>
                      <a:r>
                        <a:rPr lang="en-US" sz="1100">
                          <a:solidFill>
                            <a:schemeClr val="dk1"/>
                          </a:solidFill>
                        </a:rPr>
                        <a:t>Nails </a:t>
                      </a:r>
                      <a:endParaRPr sz="1100">
                        <a:solidFill>
                          <a:schemeClr val="dk1"/>
                        </a:solidFill>
                      </a:endParaRPr>
                    </a:p>
                    <a:p>
                      <a:pPr indent="-298450" lvl="0" marL="457200" marR="0" rtl="0" algn="l">
                        <a:lnSpc>
                          <a:spcPct val="115000"/>
                        </a:lnSpc>
                        <a:spcBef>
                          <a:spcPts val="0"/>
                        </a:spcBef>
                        <a:spcAft>
                          <a:spcPts val="0"/>
                        </a:spcAft>
                        <a:buClr>
                          <a:schemeClr val="dk1"/>
                        </a:buClr>
                        <a:buSzPts val="1100"/>
                        <a:buChar char="●"/>
                      </a:pPr>
                      <a:r>
                        <a:rPr lang="en-US" sz="1100">
                          <a:solidFill>
                            <a:schemeClr val="dk1"/>
                          </a:solidFill>
                        </a:rPr>
                        <a:t>Screws, eyebolts </a:t>
                      </a:r>
                      <a:endParaRPr sz="1100">
                        <a:solidFill>
                          <a:schemeClr val="dk1"/>
                        </a:solidFill>
                      </a:endParaRPr>
                    </a:p>
                    <a:p>
                      <a:pPr indent="-298450" lvl="0" marL="457200" marR="0" rtl="0" algn="l">
                        <a:lnSpc>
                          <a:spcPct val="115000"/>
                        </a:lnSpc>
                        <a:spcBef>
                          <a:spcPts val="0"/>
                        </a:spcBef>
                        <a:spcAft>
                          <a:spcPts val="0"/>
                        </a:spcAft>
                        <a:buClr>
                          <a:schemeClr val="dk1"/>
                        </a:buClr>
                        <a:buSzPts val="1100"/>
                        <a:buChar char="●"/>
                      </a:pPr>
                      <a:r>
                        <a:rPr lang="en-US" sz="1100">
                          <a:solidFill>
                            <a:schemeClr val="dk1"/>
                          </a:solidFill>
                        </a:rPr>
                        <a:t>Miscellaneous extra materials provided by teacher and students </a:t>
                      </a:r>
                      <a:endParaRPr b="1" sz="1100">
                        <a:solidFill>
                          <a:schemeClr val="dk1"/>
                        </a:solidFill>
                      </a:endParaRPr>
                    </a:p>
                  </a:txBody>
                  <a:tcPr marT="91425" marB="91425" marR="91425" marL="91425"/>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Engineering Notebook</a:t>
            </a:r>
            <a:endParaRPr/>
          </a:p>
        </p:txBody>
      </p:sp>
      <p:sp>
        <p:nvSpPr>
          <p:cNvPr id="153" name="Google Shape;153;p8"/>
          <p:cNvSpPr txBox="1"/>
          <p:nvPr>
            <p:ph idx="1" type="body"/>
          </p:nvPr>
        </p:nvSpPr>
        <p:spPr>
          <a:xfrm>
            <a:off x="838200" y="1418900"/>
            <a:ext cx="10515600" cy="5135100"/>
          </a:xfrm>
          <a:prstGeom prst="rect">
            <a:avLst/>
          </a:prstGeom>
          <a:noFill/>
          <a:ln>
            <a:noFill/>
          </a:ln>
        </p:spPr>
        <p:txBody>
          <a:bodyPr anchorCtr="0" anchor="t" bIns="45700" lIns="91425" spcFirstLastPara="1" rIns="91425" wrap="square" tIns="45700">
            <a:noAutofit/>
          </a:bodyPr>
          <a:lstStyle/>
          <a:p>
            <a:pPr indent="0" lvl="0" marL="12700" rtl="0" algn="just">
              <a:lnSpc>
                <a:spcPct val="127272"/>
              </a:lnSpc>
              <a:spcBef>
                <a:spcPts val="0"/>
              </a:spcBef>
              <a:spcAft>
                <a:spcPts val="0"/>
              </a:spcAft>
              <a:buClr>
                <a:schemeClr val="dk1"/>
              </a:buClr>
              <a:buSzPts val="1100"/>
              <a:buFont typeface="Arial"/>
              <a:buNone/>
            </a:pPr>
            <a:r>
              <a:rPr b="1" lang="en-US" sz="1300"/>
              <a:t>Getting Started:</a:t>
            </a:r>
            <a:endParaRPr b="1" sz="1300"/>
          </a:p>
          <a:p>
            <a:pPr indent="0" lvl="0" marL="12700" marR="76200" rtl="0" algn="just">
              <a:lnSpc>
                <a:spcPct val="125454"/>
              </a:lnSpc>
              <a:spcBef>
                <a:spcPts val="100"/>
              </a:spcBef>
              <a:spcAft>
                <a:spcPts val="0"/>
              </a:spcAft>
              <a:buClr>
                <a:schemeClr val="dk1"/>
              </a:buClr>
              <a:buSzPts val="1100"/>
              <a:buFont typeface="Arial"/>
              <a:buNone/>
            </a:pPr>
            <a:r>
              <a:rPr lang="en-US" sz="1300"/>
              <a:t>This digital engineering notebook will provide you with information and ideas as your team builds their model EV car. Each team will keep a digital engineering notebook using these slides to document the model EV design-build-test. Include photos, videos, and narrative descriptions at each stage.</a:t>
            </a:r>
            <a:endParaRPr sz="1300"/>
          </a:p>
          <a:p>
            <a:pPr indent="-311150" lvl="0" marL="457200" rtl="0" algn="l">
              <a:lnSpc>
                <a:spcPct val="115000"/>
              </a:lnSpc>
              <a:spcBef>
                <a:spcPts val="0"/>
              </a:spcBef>
              <a:spcAft>
                <a:spcPts val="0"/>
              </a:spcAft>
              <a:buSzPts val="1300"/>
              <a:buChar char="•"/>
            </a:pPr>
            <a:r>
              <a:rPr b="1" lang="en-US" sz="1300"/>
              <a:t>power source: </a:t>
            </a:r>
            <a:r>
              <a:rPr lang="en-US" sz="1300"/>
              <a:t>how the EV battery-powered motor works</a:t>
            </a:r>
            <a:endParaRPr sz="1300"/>
          </a:p>
          <a:p>
            <a:pPr indent="-311150" lvl="0" marL="457200" rtl="0" algn="l">
              <a:lnSpc>
                <a:spcPct val="115000"/>
              </a:lnSpc>
              <a:spcBef>
                <a:spcPts val="0"/>
              </a:spcBef>
              <a:spcAft>
                <a:spcPts val="0"/>
              </a:spcAft>
              <a:buSzPts val="1300"/>
              <a:buChar char="•"/>
            </a:pPr>
            <a:r>
              <a:rPr b="1" lang="en-US" sz="1300"/>
              <a:t>chassis: </a:t>
            </a:r>
            <a:r>
              <a:rPr lang="en-US" sz="1300"/>
              <a:t>how to build the frame of the car</a:t>
            </a:r>
            <a:endParaRPr sz="1300"/>
          </a:p>
          <a:p>
            <a:pPr indent="-311150" lvl="0" marL="457200" rtl="0" algn="l">
              <a:lnSpc>
                <a:spcPct val="115000"/>
              </a:lnSpc>
              <a:spcBef>
                <a:spcPts val="0"/>
              </a:spcBef>
              <a:spcAft>
                <a:spcPts val="0"/>
              </a:spcAft>
              <a:buSzPts val="1300"/>
              <a:buChar char="•"/>
            </a:pPr>
            <a:r>
              <a:rPr b="1" lang="en-US" sz="1300"/>
              <a:t>wheels and bearings: </a:t>
            </a:r>
            <a:r>
              <a:rPr lang="en-US" sz="1300"/>
              <a:t>how to make wheels that turn</a:t>
            </a:r>
            <a:endParaRPr sz="1300"/>
          </a:p>
          <a:p>
            <a:pPr indent="-311150" lvl="0" marL="457200" rtl="0" algn="l">
              <a:lnSpc>
                <a:spcPct val="115000"/>
              </a:lnSpc>
              <a:spcBef>
                <a:spcPts val="0"/>
              </a:spcBef>
              <a:spcAft>
                <a:spcPts val="0"/>
              </a:spcAft>
              <a:buSzPts val="1300"/>
              <a:buChar char="•"/>
            </a:pPr>
            <a:r>
              <a:rPr b="1" lang="en-US" sz="1300"/>
              <a:t>transmission: </a:t>
            </a:r>
            <a:r>
              <a:rPr lang="en-US" sz="1300"/>
              <a:t>how to transfer power from the motor to the wheels</a:t>
            </a:r>
            <a:endParaRPr sz="1300"/>
          </a:p>
          <a:p>
            <a:pPr indent="-311150" lvl="0" marL="457200" rtl="0" algn="l">
              <a:lnSpc>
                <a:spcPct val="115000"/>
              </a:lnSpc>
              <a:spcBef>
                <a:spcPts val="0"/>
              </a:spcBef>
              <a:spcAft>
                <a:spcPts val="0"/>
              </a:spcAft>
              <a:buSzPts val="1300"/>
              <a:buChar char="•"/>
            </a:pPr>
            <a:r>
              <a:rPr b="1" lang="en-US" sz="1300"/>
              <a:t>body shell: </a:t>
            </a:r>
            <a:r>
              <a:rPr lang="en-US" sz="1300"/>
              <a:t>how the shell effects car performance</a:t>
            </a:r>
            <a:endParaRPr sz="1300"/>
          </a:p>
          <a:p>
            <a:pPr indent="0" lvl="0" marL="0" rtl="0" algn="l">
              <a:lnSpc>
                <a:spcPct val="115000"/>
              </a:lnSpc>
              <a:spcBef>
                <a:spcPts val="0"/>
              </a:spcBef>
              <a:spcAft>
                <a:spcPts val="0"/>
              </a:spcAft>
              <a:buClr>
                <a:schemeClr val="dk1"/>
              </a:buClr>
              <a:buSzPts val="1100"/>
              <a:buFont typeface="Arial"/>
              <a:buNone/>
            </a:pPr>
            <a:r>
              <a:t/>
            </a:r>
            <a:endParaRPr sz="1300"/>
          </a:p>
          <a:p>
            <a:pPr indent="0" lvl="0" marL="12700" marR="215900" rtl="0" algn="l">
              <a:lnSpc>
                <a:spcPct val="125454"/>
              </a:lnSpc>
              <a:spcBef>
                <a:spcPts val="0"/>
              </a:spcBef>
              <a:spcAft>
                <a:spcPts val="0"/>
              </a:spcAft>
              <a:buClr>
                <a:schemeClr val="dk1"/>
              </a:buClr>
              <a:buSzPts val="1100"/>
              <a:buFont typeface="Arial"/>
              <a:buNone/>
            </a:pPr>
            <a:r>
              <a:rPr lang="en-US" sz="1300"/>
              <a:t>In general, when you design, it is good to keep the different parts in mind, but don’t worry about the details of each component until you are ready for them. Each build section is composed of four informational parts:</a:t>
            </a:r>
            <a:endParaRPr sz="1300"/>
          </a:p>
          <a:p>
            <a:pPr indent="-311150" lvl="0" marL="457200" rtl="0" algn="l">
              <a:lnSpc>
                <a:spcPct val="115000"/>
              </a:lnSpc>
              <a:spcBef>
                <a:spcPts val="0"/>
              </a:spcBef>
              <a:spcAft>
                <a:spcPts val="0"/>
              </a:spcAft>
              <a:buSzPts val="1300"/>
              <a:buChar char="•"/>
            </a:pPr>
            <a:r>
              <a:rPr lang="en-US" sz="1300"/>
              <a:t>purpose</a:t>
            </a:r>
            <a:endParaRPr sz="1300"/>
          </a:p>
          <a:p>
            <a:pPr indent="-311150" lvl="0" marL="457200" rtl="0" algn="l">
              <a:lnSpc>
                <a:spcPct val="115000"/>
              </a:lnSpc>
              <a:spcBef>
                <a:spcPts val="0"/>
              </a:spcBef>
              <a:spcAft>
                <a:spcPts val="0"/>
              </a:spcAft>
              <a:buSzPts val="1300"/>
              <a:buChar char="•"/>
            </a:pPr>
            <a:r>
              <a:rPr lang="en-US" sz="1300"/>
              <a:t>ideas</a:t>
            </a:r>
            <a:endParaRPr sz="1300"/>
          </a:p>
          <a:p>
            <a:pPr indent="-311150" lvl="0" marL="457200" rtl="0" algn="l">
              <a:lnSpc>
                <a:spcPct val="115000"/>
              </a:lnSpc>
              <a:spcBef>
                <a:spcPts val="0"/>
              </a:spcBef>
              <a:spcAft>
                <a:spcPts val="0"/>
              </a:spcAft>
              <a:buSzPts val="1300"/>
              <a:buChar char="•"/>
            </a:pPr>
            <a:r>
              <a:rPr lang="en-US" sz="1300"/>
              <a:t>concept</a:t>
            </a:r>
            <a:endParaRPr sz="1300"/>
          </a:p>
          <a:p>
            <a:pPr indent="-311150" lvl="0" marL="457200" rtl="0" algn="l">
              <a:lnSpc>
                <a:spcPct val="115000"/>
              </a:lnSpc>
              <a:spcBef>
                <a:spcPts val="0"/>
              </a:spcBef>
              <a:spcAft>
                <a:spcPts val="0"/>
              </a:spcAft>
              <a:buSzPts val="1300"/>
              <a:buChar char="•"/>
            </a:pPr>
            <a:r>
              <a:rPr lang="en-US" sz="1300"/>
              <a:t>suggested materials</a:t>
            </a:r>
            <a:endParaRPr sz="1300"/>
          </a:p>
          <a:p>
            <a:pPr indent="0" lvl="0" marL="12700" marR="330200" rtl="0" algn="l">
              <a:lnSpc>
                <a:spcPct val="125454"/>
              </a:lnSpc>
              <a:spcBef>
                <a:spcPts val="0"/>
              </a:spcBef>
              <a:spcAft>
                <a:spcPts val="0"/>
              </a:spcAft>
              <a:buSzPts val="1800"/>
              <a:buNone/>
            </a:pPr>
            <a:r>
              <a:t/>
            </a:r>
            <a:endParaRPr sz="1300"/>
          </a:p>
          <a:p>
            <a:pPr indent="0" lvl="0" marL="12700" marR="330200" rtl="0" algn="l">
              <a:lnSpc>
                <a:spcPct val="125454"/>
              </a:lnSpc>
              <a:spcBef>
                <a:spcPts val="0"/>
              </a:spcBef>
              <a:spcAft>
                <a:spcPts val="0"/>
              </a:spcAft>
              <a:buSzPts val="1800"/>
              <a:buNone/>
            </a:pPr>
            <a:r>
              <a:rPr lang="en-US" sz="1300"/>
              <a:t>The concept section will raise issues that will help you decide how to make the right decisions and build your team’s model EV car.</a:t>
            </a:r>
            <a:endParaRPr sz="1300"/>
          </a:p>
          <a:p>
            <a:pPr indent="0" lvl="0" marL="12700" marR="330200" rtl="0" algn="l">
              <a:lnSpc>
                <a:spcPct val="125454"/>
              </a:lnSpc>
              <a:spcBef>
                <a:spcPts val="0"/>
              </a:spcBef>
              <a:spcAft>
                <a:spcPts val="0"/>
              </a:spcAft>
              <a:buSzPts val="1800"/>
              <a:buNone/>
            </a:pPr>
            <a:r>
              <a:t/>
            </a:r>
            <a:endParaRPr sz="1300"/>
          </a:p>
          <a:p>
            <a:pPr indent="0" lvl="0" marL="12700" marR="12700" rtl="0" algn="l">
              <a:lnSpc>
                <a:spcPct val="125454"/>
              </a:lnSpc>
              <a:spcBef>
                <a:spcPts val="200"/>
              </a:spcBef>
              <a:spcAft>
                <a:spcPts val="0"/>
              </a:spcAft>
              <a:buSzPts val="1800"/>
              <a:buNone/>
            </a:pPr>
            <a:r>
              <a:rPr lang="en-US" sz="1300"/>
              <a:t>Experiment as much as possible early on and don’t worry about making mistakes, “mistakes” are essential to engineering! It is  always the case with design that you don’t know what the problems are until you encounter them. So get your hands dirty and have fun!</a:t>
            </a:r>
            <a:endParaRPr sz="1100"/>
          </a:p>
        </p:txBody>
      </p:sp>
      <p:sp>
        <p:nvSpPr>
          <p:cNvPr id="154" name="Google Shape;154;p8"/>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2a891798eeb_0_3"/>
          <p:cNvSpPr txBox="1"/>
          <p:nvPr>
            <p:ph idx="1" type="body"/>
          </p:nvPr>
        </p:nvSpPr>
        <p:spPr>
          <a:xfrm>
            <a:off x="838200" y="1690825"/>
            <a:ext cx="10515600" cy="5282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300"/>
              <a:t>Your team’s  first task will be to create a concept sketch. As part of your concept sketch your team will consider the following questions:</a:t>
            </a:r>
            <a:endParaRPr sz="1300"/>
          </a:p>
          <a:p>
            <a:pPr indent="0" lvl="0" marL="0" rtl="0" algn="l">
              <a:lnSpc>
                <a:spcPct val="115000"/>
              </a:lnSpc>
              <a:spcBef>
                <a:spcPts val="0"/>
              </a:spcBef>
              <a:spcAft>
                <a:spcPts val="0"/>
              </a:spcAft>
              <a:buClr>
                <a:schemeClr val="dk1"/>
              </a:buClr>
              <a:buSzPts val="1100"/>
              <a:buFont typeface="Arial"/>
              <a:buNone/>
            </a:pPr>
            <a:r>
              <a:t/>
            </a:r>
            <a:endParaRPr sz="1300"/>
          </a:p>
          <a:p>
            <a:pPr indent="0" lvl="0" marL="0" rtl="0" algn="l">
              <a:lnSpc>
                <a:spcPct val="115000"/>
              </a:lnSpc>
              <a:spcBef>
                <a:spcPts val="0"/>
              </a:spcBef>
              <a:spcAft>
                <a:spcPts val="0"/>
              </a:spcAft>
              <a:buNone/>
            </a:pPr>
            <a:r>
              <a:rPr b="1" lang="en-US" sz="1300"/>
              <a:t>Chassis &amp; Body</a:t>
            </a:r>
            <a:r>
              <a:rPr lang="en-US" sz="1300"/>
              <a:t>: What object(s) will the team use for the chassis and body of their car? Consider size, weight, material, and aerodynamic qualities. </a:t>
            </a:r>
            <a:endParaRPr sz="1300"/>
          </a:p>
          <a:p>
            <a:pPr indent="0" lvl="0" marL="0" rtl="0" algn="l">
              <a:lnSpc>
                <a:spcPct val="115000"/>
              </a:lnSpc>
              <a:spcBef>
                <a:spcPts val="0"/>
              </a:spcBef>
              <a:spcAft>
                <a:spcPts val="0"/>
              </a:spcAft>
              <a:buNone/>
            </a:pPr>
            <a:r>
              <a:t/>
            </a:r>
            <a:endParaRPr sz="1300"/>
          </a:p>
          <a:p>
            <a:pPr indent="0" lvl="0" marL="0" rtl="0" algn="l">
              <a:lnSpc>
                <a:spcPct val="115000"/>
              </a:lnSpc>
              <a:spcBef>
                <a:spcPts val="0"/>
              </a:spcBef>
              <a:spcAft>
                <a:spcPts val="0"/>
              </a:spcAft>
              <a:buNone/>
            </a:pPr>
            <a:r>
              <a:rPr b="1" lang="en-US" sz="1300"/>
              <a:t>Drivetrain: </a:t>
            </a:r>
            <a:r>
              <a:rPr lang="en-US" sz="1300"/>
              <a:t>How will the team transfer energy from the electric motor to the drive axles? Potential options include:</a:t>
            </a:r>
            <a:endParaRPr sz="1300"/>
          </a:p>
          <a:p>
            <a:pPr indent="-311150" lvl="0" marL="914400" rtl="0" algn="l">
              <a:lnSpc>
                <a:spcPct val="115000"/>
              </a:lnSpc>
              <a:spcBef>
                <a:spcPts val="0"/>
              </a:spcBef>
              <a:spcAft>
                <a:spcPts val="0"/>
              </a:spcAft>
              <a:buSzPts val="1300"/>
              <a:buChar char="●"/>
            </a:pPr>
            <a:r>
              <a:rPr lang="en-US" sz="1300" u="sng"/>
              <a:t>Option A</a:t>
            </a:r>
            <a:r>
              <a:rPr lang="en-US" sz="1300"/>
              <a:t>: Use pulleys and rubber bands to connect the motor to a drive axle.</a:t>
            </a:r>
            <a:endParaRPr sz="1300"/>
          </a:p>
          <a:p>
            <a:pPr indent="-311150" lvl="0" marL="914400" rtl="0" algn="l">
              <a:lnSpc>
                <a:spcPct val="115000"/>
              </a:lnSpc>
              <a:spcBef>
                <a:spcPts val="0"/>
              </a:spcBef>
              <a:spcAft>
                <a:spcPts val="0"/>
              </a:spcAft>
              <a:buSzPts val="1300"/>
              <a:buChar char="●"/>
            </a:pPr>
            <a:r>
              <a:rPr lang="en-US" sz="1300" u="sng"/>
              <a:t>Option B</a:t>
            </a:r>
            <a:r>
              <a:rPr lang="en-US" sz="1300"/>
              <a:t>: Use gears to connect the motor to the drive axle.</a:t>
            </a:r>
            <a:endParaRPr sz="1300"/>
          </a:p>
          <a:p>
            <a:pPr indent="0" lvl="0" marL="0" rtl="0" algn="l">
              <a:lnSpc>
                <a:spcPct val="115000"/>
              </a:lnSpc>
              <a:spcBef>
                <a:spcPts val="0"/>
              </a:spcBef>
              <a:spcAft>
                <a:spcPts val="0"/>
              </a:spcAft>
              <a:buNone/>
            </a:pPr>
            <a:r>
              <a:t/>
            </a:r>
            <a:endParaRPr b="1" sz="1300"/>
          </a:p>
          <a:p>
            <a:pPr indent="0" lvl="0" marL="0" rtl="0" algn="l">
              <a:lnSpc>
                <a:spcPct val="115000"/>
              </a:lnSpc>
              <a:spcBef>
                <a:spcPts val="0"/>
              </a:spcBef>
              <a:spcAft>
                <a:spcPts val="0"/>
              </a:spcAft>
              <a:buNone/>
            </a:pPr>
            <a:r>
              <a:rPr b="1" lang="en-US" sz="1300"/>
              <a:t>Wheels/Axles: </a:t>
            </a:r>
            <a:r>
              <a:rPr lang="en-US" sz="1300"/>
              <a:t>What type and size of wheels and axles will the team use?</a:t>
            </a:r>
            <a:endParaRPr sz="1300"/>
          </a:p>
          <a:p>
            <a:pPr indent="0" lvl="0" marL="0" rtl="0" algn="l">
              <a:lnSpc>
                <a:spcPct val="115000"/>
              </a:lnSpc>
              <a:spcBef>
                <a:spcPts val="0"/>
              </a:spcBef>
              <a:spcAft>
                <a:spcPts val="0"/>
              </a:spcAft>
              <a:buNone/>
            </a:pPr>
            <a:r>
              <a:t/>
            </a:r>
            <a:endParaRPr sz="1300"/>
          </a:p>
          <a:p>
            <a:pPr indent="0" lvl="0" marL="0" rtl="0" algn="l">
              <a:lnSpc>
                <a:spcPct val="115000"/>
              </a:lnSpc>
              <a:spcBef>
                <a:spcPts val="0"/>
              </a:spcBef>
              <a:spcAft>
                <a:spcPts val="0"/>
              </a:spcAft>
              <a:buNone/>
            </a:pPr>
            <a:r>
              <a:rPr b="1" lang="en-US" sz="1300"/>
              <a:t>Optimizing Performance</a:t>
            </a:r>
            <a:r>
              <a:rPr lang="en-US" sz="1300"/>
              <a:t>: How will the team optimize their car to perform well in all Triathlon events?</a:t>
            </a:r>
            <a:endParaRPr sz="1300"/>
          </a:p>
          <a:p>
            <a:pPr indent="-311150" lvl="1" marL="914400" rtl="0" algn="l">
              <a:lnSpc>
                <a:spcPct val="115000"/>
              </a:lnSpc>
              <a:spcBef>
                <a:spcPts val="0"/>
              </a:spcBef>
              <a:spcAft>
                <a:spcPts val="0"/>
              </a:spcAft>
              <a:buSzPts val="1300"/>
              <a:buFont typeface="Century Gothic"/>
              <a:buAutoNum type="alphaLcParenR"/>
            </a:pPr>
            <a:r>
              <a:rPr lang="en-US" sz="1300"/>
              <a:t>Increasing wheel </a:t>
            </a:r>
            <a:r>
              <a:rPr b="1" lang="en-US" sz="1300"/>
              <a:t>traction </a:t>
            </a:r>
            <a:r>
              <a:rPr lang="en-US" sz="1300"/>
              <a:t>to minimize slippage.</a:t>
            </a:r>
            <a:endParaRPr sz="1300"/>
          </a:p>
          <a:p>
            <a:pPr indent="-311150" lvl="1" marL="914400" rtl="0" algn="l">
              <a:lnSpc>
                <a:spcPct val="115000"/>
              </a:lnSpc>
              <a:spcBef>
                <a:spcPts val="0"/>
              </a:spcBef>
              <a:spcAft>
                <a:spcPts val="0"/>
              </a:spcAft>
              <a:buSzPts val="1300"/>
              <a:buFont typeface="Century Gothic"/>
              <a:buAutoNum type="alphaLcParenR"/>
            </a:pPr>
            <a:r>
              <a:rPr lang="en-US" sz="1300"/>
              <a:t>Reducing </a:t>
            </a:r>
            <a:r>
              <a:rPr b="1" lang="en-US" sz="1300"/>
              <a:t>weight</a:t>
            </a:r>
            <a:r>
              <a:rPr lang="en-US" sz="1300"/>
              <a:t>.</a:t>
            </a:r>
            <a:endParaRPr sz="1300"/>
          </a:p>
          <a:p>
            <a:pPr indent="-311150" lvl="1" marL="914400" rtl="0" algn="l">
              <a:lnSpc>
                <a:spcPct val="115000"/>
              </a:lnSpc>
              <a:spcBef>
                <a:spcPts val="0"/>
              </a:spcBef>
              <a:spcAft>
                <a:spcPts val="0"/>
              </a:spcAft>
              <a:buSzPts val="1300"/>
              <a:buFont typeface="Century Gothic"/>
              <a:buAutoNum type="alphaLcParenR"/>
            </a:pPr>
            <a:r>
              <a:rPr lang="en-US" sz="1300"/>
              <a:t>Reducing axle </a:t>
            </a:r>
            <a:r>
              <a:rPr b="1" lang="en-US" sz="1300"/>
              <a:t>friction</a:t>
            </a:r>
            <a:r>
              <a:rPr lang="en-US" sz="1300"/>
              <a:t>.</a:t>
            </a:r>
            <a:endParaRPr sz="1300"/>
          </a:p>
          <a:p>
            <a:pPr indent="-311150" lvl="1" marL="914400" rtl="0" algn="l">
              <a:lnSpc>
                <a:spcPct val="115000"/>
              </a:lnSpc>
              <a:spcBef>
                <a:spcPts val="0"/>
              </a:spcBef>
              <a:spcAft>
                <a:spcPts val="0"/>
              </a:spcAft>
              <a:buSzPts val="1300"/>
              <a:buFont typeface="Century Gothic"/>
              <a:buAutoNum type="alphaLcParenR"/>
            </a:pPr>
            <a:r>
              <a:rPr lang="en-US" sz="1300"/>
              <a:t>Increasing </a:t>
            </a:r>
            <a:r>
              <a:rPr b="1" lang="en-US" sz="1300"/>
              <a:t>aerodynamics</a:t>
            </a:r>
            <a:r>
              <a:rPr lang="en-US" sz="1300"/>
              <a:t>.</a:t>
            </a:r>
            <a:endParaRPr sz="1300"/>
          </a:p>
          <a:p>
            <a:pPr indent="-311150" lvl="1" marL="914400" rtl="0" algn="l">
              <a:lnSpc>
                <a:spcPct val="115000"/>
              </a:lnSpc>
              <a:spcBef>
                <a:spcPts val="0"/>
              </a:spcBef>
              <a:spcAft>
                <a:spcPts val="0"/>
              </a:spcAft>
              <a:buSzPts val="1300"/>
              <a:buFont typeface="Century Gothic"/>
              <a:buAutoNum type="alphaLcParenR"/>
            </a:pPr>
            <a:r>
              <a:rPr lang="en-US" sz="1300"/>
              <a:t>Selecting the optimum </a:t>
            </a:r>
            <a:r>
              <a:rPr b="1" lang="en-US" sz="1300"/>
              <a:t>gear/pulley ratio</a:t>
            </a:r>
            <a:r>
              <a:rPr lang="en-US" sz="1300"/>
              <a:t> for maximum torque and minimum slippage.</a:t>
            </a:r>
            <a:endParaRPr sz="1300"/>
          </a:p>
          <a:p>
            <a:pPr indent="-311150" lvl="1" marL="914400" rtl="0" algn="l">
              <a:lnSpc>
                <a:spcPct val="115000"/>
              </a:lnSpc>
              <a:spcBef>
                <a:spcPts val="0"/>
              </a:spcBef>
              <a:spcAft>
                <a:spcPts val="0"/>
              </a:spcAft>
              <a:buSzPts val="1300"/>
              <a:buFont typeface="Century Gothic"/>
              <a:buAutoNum type="alphaLcParenR"/>
            </a:pPr>
            <a:r>
              <a:rPr lang="en-US" sz="1300"/>
              <a:t>Optimizing the </a:t>
            </a:r>
            <a:r>
              <a:rPr b="1" lang="en-US" sz="1300"/>
              <a:t>drivetrain </a:t>
            </a:r>
            <a:r>
              <a:rPr lang="en-US" sz="1300"/>
              <a:t>to ensure the rubber bands, gears, or fan blade consistently transfer the maximum amount of energy from the motor to the wheels.</a:t>
            </a:r>
            <a:endParaRPr sz="1300"/>
          </a:p>
          <a:p>
            <a:pPr indent="-311150" lvl="1" marL="914400" rtl="0" algn="l">
              <a:lnSpc>
                <a:spcPct val="115000"/>
              </a:lnSpc>
              <a:spcBef>
                <a:spcPts val="0"/>
              </a:spcBef>
              <a:spcAft>
                <a:spcPts val="0"/>
              </a:spcAft>
              <a:buSzPts val="1300"/>
              <a:buFont typeface="Century Gothic"/>
              <a:buAutoNum type="alphaLcParenR"/>
            </a:pPr>
            <a:r>
              <a:rPr lang="en-US" sz="1300"/>
              <a:t>Optimizing </a:t>
            </a:r>
            <a:r>
              <a:rPr b="1" lang="en-US" sz="1300"/>
              <a:t>alignment </a:t>
            </a:r>
            <a:r>
              <a:rPr lang="en-US" sz="1300"/>
              <a:t>so the car drives straight.</a:t>
            </a:r>
            <a:endParaRPr sz="1300"/>
          </a:p>
          <a:p>
            <a:pPr indent="-311150" lvl="1" marL="914400" rtl="0" algn="l">
              <a:lnSpc>
                <a:spcPct val="115000"/>
              </a:lnSpc>
              <a:spcBef>
                <a:spcPts val="0"/>
              </a:spcBef>
              <a:spcAft>
                <a:spcPts val="0"/>
              </a:spcAft>
              <a:buSzPts val="1300"/>
              <a:buAutoNum type="alphaLcParenR"/>
            </a:pPr>
            <a:r>
              <a:rPr lang="en-US" sz="1300"/>
              <a:t>Wiring the motor, battery and battery holder, alligator clips.</a:t>
            </a:r>
            <a:endParaRPr sz="1300"/>
          </a:p>
          <a:p>
            <a:pPr indent="0" lvl="0" marL="0" rtl="0" algn="l">
              <a:lnSpc>
                <a:spcPct val="115000"/>
              </a:lnSpc>
              <a:spcBef>
                <a:spcPts val="0"/>
              </a:spcBef>
              <a:spcAft>
                <a:spcPts val="0"/>
              </a:spcAft>
              <a:buNone/>
            </a:pPr>
            <a:r>
              <a:t/>
            </a:r>
            <a:endParaRPr b="1" sz="1300"/>
          </a:p>
          <a:p>
            <a:pPr indent="0" lvl="0" marL="0" rtl="0" algn="l">
              <a:lnSpc>
                <a:spcPct val="115000"/>
              </a:lnSpc>
              <a:spcBef>
                <a:spcPts val="0"/>
              </a:spcBef>
              <a:spcAft>
                <a:spcPts val="0"/>
              </a:spcAft>
              <a:buNone/>
            </a:pPr>
            <a:r>
              <a:rPr b="1" lang="en-US" sz="1300"/>
              <a:t>Aesthetics / Decoration: </a:t>
            </a:r>
            <a:r>
              <a:rPr lang="en-US" sz="1300"/>
              <a:t>Stickers, paint, markers, logos, and LEDs will be available to decorate the car.</a:t>
            </a:r>
            <a:endParaRPr b="1" sz="1300"/>
          </a:p>
        </p:txBody>
      </p:sp>
      <p:sp>
        <p:nvSpPr>
          <p:cNvPr id="160" name="Google Shape;160;g2a891798eeb_0_3"/>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61" name="Google Shape;161;g2a891798eeb_0_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Assignment 1: Model EV Concept Sketch</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Drivetrain</a:t>
            </a:r>
            <a:endParaRPr/>
          </a:p>
        </p:txBody>
      </p:sp>
      <p:sp>
        <p:nvSpPr>
          <p:cNvPr id="167" name="Google Shape;167;p12"/>
          <p:cNvSpPr txBox="1"/>
          <p:nvPr>
            <p:ph idx="1" type="body"/>
          </p:nvPr>
        </p:nvSpPr>
        <p:spPr>
          <a:xfrm>
            <a:off x="838200" y="1825625"/>
            <a:ext cx="6035100" cy="4351200"/>
          </a:xfrm>
          <a:prstGeom prst="rect">
            <a:avLst/>
          </a:prstGeom>
          <a:noFill/>
          <a:ln>
            <a:noFill/>
          </a:ln>
        </p:spPr>
        <p:txBody>
          <a:bodyPr anchorCtr="0" anchor="t" bIns="45700" lIns="91425" spcFirstLastPara="1" rIns="91425" wrap="square" tIns="45700">
            <a:noAutofit/>
          </a:bodyPr>
          <a:lstStyle/>
          <a:p>
            <a:pPr indent="0" lvl="0" marL="12700" rtl="0" algn="l">
              <a:lnSpc>
                <a:spcPct val="115000"/>
              </a:lnSpc>
              <a:spcBef>
                <a:spcPts val="0"/>
              </a:spcBef>
              <a:spcAft>
                <a:spcPts val="0"/>
              </a:spcAft>
              <a:buClr>
                <a:schemeClr val="dk1"/>
              </a:buClr>
              <a:buSzPts val="1100"/>
              <a:buFont typeface="Arial"/>
              <a:buNone/>
            </a:pPr>
            <a:r>
              <a:rPr b="1" lang="en-US" sz="1600"/>
              <a:t>Transmission</a:t>
            </a:r>
            <a:endParaRPr b="1" sz="1600"/>
          </a:p>
          <a:p>
            <a:pPr indent="0" lvl="0" marL="12700" rtl="0" algn="l">
              <a:lnSpc>
                <a:spcPct val="127272"/>
              </a:lnSpc>
              <a:spcBef>
                <a:spcPts val="1300"/>
              </a:spcBef>
              <a:spcAft>
                <a:spcPts val="0"/>
              </a:spcAft>
              <a:buClr>
                <a:schemeClr val="dk1"/>
              </a:buClr>
              <a:buSzPts val="1100"/>
              <a:buFont typeface="Arial"/>
              <a:buNone/>
            </a:pPr>
            <a:r>
              <a:rPr b="1" lang="en-US" sz="1200"/>
              <a:t>Purpose</a:t>
            </a:r>
            <a:endParaRPr b="1" sz="1200"/>
          </a:p>
          <a:p>
            <a:pPr indent="0" lvl="0" marL="12700" marR="12700" rtl="0" algn="l">
              <a:lnSpc>
                <a:spcPct val="125454"/>
              </a:lnSpc>
              <a:spcBef>
                <a:spcPts val="100"/>
              </a:spcBef>
              <a:spcAft>
                <a:spcPts val="0"/>
              </a:spcAft>
              <a:buClr>
                <a:schemeClr val="dk1"/>
              </a:buClr>
              <a:buSzPts val="1100"/>
              <a:buFont typeface="Arial"/>
              <a:buNone/>
            </a:pPr>
            <a:r>
              <a:rPr lang="en-US" sz="1200"/>
              <a:t>A car’s transmission transfers the power from the motor to the wheels. While doing so, it may make the wheels spin at a different speed than the motor.</a:t>
            </a:r>
            <a:endParaRPr sz="1200"/>
          </a:p>
          <a:p>
            <a:pPr indent="0" lvl="0" marL="12700" marR="12700" rtl="0" algn="l">
              <a:lnSpc>
                <a:spcPct val="125454"/>
              </a:lnSpc>
              <a:spcBef>
                <a:spcPts val="100"/>
              </a:spcBef>
              <a:spcAft>
                <a:spcPts val="0"/>
              </a:spcAft>
              <a:buClr>
                <a:schemeClr val="dk1"/>
              </a:buClr>
              <a:buSzPts val="1100"/>
              <a:buFont typeface="Arial"/>
              <a:buNone/>
            </a:pPr>
            <a:r>
              <a:t/>
            </a:r>
            <a:endParaRPr sz="1200"/>
          </a:p>
          <a:p>
            <a:pPr indent="0" lvl="0" marL="12700" rtl="0" algn="l">
              <a:lnSpc>
                <a:spcPct val="127272"/>
              </a:lnSpc>
              <a:spcBef>
                <a:spcPts val="0"/>
              </a:spcBef>
              <a:spcAft>
                <a:spcPts val="0"/>
              </a:spcAft>
              <a:buClr>
                <a:schemeClr val="dk1"/>
              </a:buClr>
              <a:buSzPts val="1100"/>
              <a:buFont typeface="Arial"/>
              <a:buNone/>
            </a:pPr>
            <a:r>
              <a:rPr b="1" lang="en-US" sz="1200"/>
              <a:t>Ideas</a:t>
            </a:r>
            <a:endParaRPr b="1" sz="1200"/>
          </a:p>
          <a:p>
            <a:pPr indent="0" lvl="0" marL="12700" marR="152400" rtl="0" algn="l">
              <a:lnSpc>
                <a:spcPct val="125454"/>
              </a:lnSpc>
              <a:spcBef>
                <a:spcPts val="100"/>
              </a:spcBef>
              <a:spcAft>
                <a:spcPts val="0"/>
              </a:spcAft>
              <a:buSzPts val="1800"/>
              <a:buNone/>
            </a:pPr>
            <a:r>
              <a:rPr lang="en-US" sz="1200"/>
              <a:t>There are different ways to transfer power from the motor to the wheels. Some popular techniques are direct drive, friction drive, belt drive, chain drive, and gears.</a:t>
            </a:r>
            <a:endParaRPr sz="1200"/>
          </a:p>
          <a:p>
            <a:pPr indent="0" lvl="0" marL="12700" marR="152400" rtl="0" algn="l">
              <a:lnSpc>
                <a:spcPct val="125454"/>
              </a:lnSpc>
              <a:spcBef>
                <a:spcPts val="100"/>
              </a:spcBef>
              <a:spcAft>
                <a:spcPts val="0"/>
              </a:spcAft>
              <a:buSzPts val="1800"/>
              <a:buNone/>
            </a:pPr>
            <a:r>
              <a:t/>
            </a:r>
            <a:endParaRPr sz="1200"/>
          </a:p>
          <a:p>
            <a:pPr indent="0" lvl="0" marL="12700" marR="76200" rtl="0" algn="l">
              <a:lnSpc>
                <a:spcPct val="125454"/>
              </a:lnSpc>
              <a:spcBef>
                <a:spcPts val="200"/>
              </a:spcBef>
              <a:spcAft>
                <a:spcPts val="0"/>
              </a:spcAft>
              <a:buSzPts val="1800"/>
              <a:buNone/>
            </a:pPr>
            <a:r>
              <a:rPr lang="en-US" sz="1200"/>
              <a:t>Some transmissions are easier to build then others, and not all are appropriate for a model EV car.</a:t>
            </a:r>
            <a:endParaRPr sz="1200"/>
          </a:p>
          <a:p>
            <a:pPr indent="0" lvl="0" marL="12700" marR="76200" rtl="0" algn="l">
              <a:lnSpc>
                <a:spcPct val="125454"/>
              </a:lnSpc>
              <a:spcBef>
                <a:spcPts val="200"/>
              </a:spcBef>
              <a:spcAft>
                <a:spcPts val="0"/>
              </a:spcAft>
              <a:buSzPts val="1800"/>
              <a:buNone/>
            </a:pPr>
            <a:r>
              <a:t/>
            </a:r>
            <a:endParaRPr sz="1200"/>
          </a:p>
          <a:p>
            <a:pPr indent="0" lvl="0" marL="12700" rtl="0" algn="l">
              <a:lnSpc>
                <a:spcPct val="127272"/>
              </a:lnSpc>
              <a:spcBef>
                <a:spcPts val="0"/>
              </a:spcBef>
              <a:spcAft>
                <a:spcPts val="0"/>
              </a:spcAft>
              <a:buSzPts val="1800"/>
              <a:buNone/>
            </a:pPr>
            <a:r>
              <a:rPr b="1" lang="en-US" sz="1200"/>
              <a:t>Concept: Speed vs. Force</a:t>
            </a:r>
            <a:endParaRPr b="1" sz="1200"/>
          </a:p>
          <a:p>
            <a:pPr indent="0" lvl="0" marL="12700" marR="12700" rtl="0" algn="l">
              <a:lnSpc>
                <a:spcPct val="125454"/>
              </a:lnSpc>
              <a:spcBef>
                <a:spcPts val="100"/>
              </a:spcBef>
              <a:spcAft>
                <a:spcPts val="0"/>
              </a:spcAft>
              <a:buSzPts val="1800"/>
              <a:buNone/>
            </a:pPr>
            <a:r>
              <a:rPr lang="en-US" sz="1200"/>
              <a:t>The most simple type of transmission is direct drive, which means the motor is connected directly to the axle of the driven wheel. Direct drives are not common in vehicles; one of the few vehicles that uses direct drive is a unicycle. Every time your feet make one revolution, the front wheel makes one revolution.</a:t>
            </a:r>
            <a:endParaRPr sz="1200"/>
          </a:p>
          <a:p>
            <a:pPr indent="0" lvl="0" marL="12700" marR="152400" rtl="0" algn="l">
              <a:lnSpc>
                <a:spcPct val="125454"/>
              </a:lnSpc>
              <a:spcBef>
                <a:spcPts val="100"/>
              </a:spcBef>
              <a:spcAft>
                <a:spcPts val="0"/>
              </a:spcAft>
              <a:buSzPts val="1800"/>
              <a:buNone/>
            </a:pPr>
            <a:r>
              <a:t/>
            </a:r>
            <a:endParaRPr sz="1200"/>
          </a:p>
        </p:txBody>
      </p:sp>
      <p:sp>
        <p:nvSpPr>
          <p:cNvPr id="168" name="Google Shape;168;p12"/>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169" name="Google Shape;169;p12"/>
          <p:cNvPicPr preferRelativeResize="0"/>
          <p:nvPr/>
        </p:nvPicPr>
        <p:blipFill rotWithShape="1">
          <a:blip r:embed="rId3">
            <a:alphaModFix/>
          </a:blip>
          <a:srcRect b="0" l="0" r="0" t="0"/>
          <a:stretch/>
        </p:blipFill>
        <p:spPr>
          <a:xfrm>
            <a:off x="6873300" y="2153576"/>
            <a:ext cx="5151875" cy="298849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3"/>
          <p:cNvSpPr txBox="1"/>
          <p:nvPr>
            <p:ph idx="1" type="body"/>
          </p:nvPr>
        </p:nvSpPr>
        <p:spPr>
          <a:xfrm>
            <a:off x="838200" y="1474050"/>
            <a:ext cx="10515600" cy="5098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300"/>
              <a:t>Your team’s next task will be to design and build a drivetrain to power your model EV, and consider the following question:</a:t>
            </a:r>
            <a:endParaRPr sz="1300"/>
          </a:p>
          <a:p>
            <a:pPr indent="0" lvl="0" marL="0" rtl="0" algn="l">
              <a:lnSpc>
                <a:spcPct val="115000"/>
              </a:lnSpc>
              <a:spcBef>
                <a:spcPts val="0"/>
              </a:spcBef>
              <a:spcAft>
                <a:spcPts val="0"/>
              </a:spcAft>
              <a:buClr>
                <a:schemeClr val="dk1"/>
              </a:buClr>
              <a:buSzPts val="1100"/>
              <a:buFont typeface="Arial"/>
              <a:buNone/>
            </a:pPr>
            <a:r>
              <a:t/>
            </a:r>
            <a:endParaRPr sz="1300"/>
          </a:p>
          <a:p>
            <a:pPr indent="0" lvl="0" marL="0" rtl="0" algn="l">
              <a:lnSpc>
                <a:spcPct val="115000"/>
              </a:lnSpc>
              <a:spcBef>
                <a:spcPts val="0"/>
              </a:spcBef>
              <a:spcAft>
                <a:spcPts val="0"/>
              </a:spcAft>
              <a:buNone/>
            </a:pPr>
            <a:r>
              <a:rPr b="1" lang="en-US" sz="1300"/>
              <a:t>Motor Circuit:</a:t>
            </a:r>
            <a:r>
              <a:rPr lang="en-US" sz="1300"/>
              <a:t> Build and test your motor circuit using the required materials provided.</a:t>
            </a:r>
            <a:endParaRPr sz="1300"/>
          </a:p>
          <a:p>
            <a:pPr indent="0" lvl="0" marL="0" rtl="0" algn="l">
              <a:lnSpc>
                <a:spcPct val="115000"/>
              </a:lnSpc>
              <a:spcBef>
                <a:spcPts val="0"/>
              </a:spcBef>
              <a:spcAft>
                <a:spcPts val="0"/>
              </a:spcAft>
              <a:buNone/>
            </a:pPr>
            <a:r>
              <a:t/>
            </a:r>
            <a:endParaRPr sz="1300"/>
          </a:p>
          <a:p>
            <a:pPr indent="0" lvl="0" marL="0" rtl="0" algn="l">
              <a:lnSpc>
                <a:spcPct val="115000"/>
              </a:lnSpc>
              <a:spcBef>
                <a:spcPts val="0"/>
              </a:spcBef>
              <a:spcAft>
                <a:spcPts val="0"/>
              </a:spcAft>
              <a:buNone/>
            </a:pPr>
            <a:r>
              <a:rPr b="1" lang="en-US" sz="1300"/>
              <a:t>Gearing: </a:t>
            </a:r>
            <a:r>
              <a:rPr lang="en-US" sz="1300"/>
              <a:t>Build your gear choice using selected materials. </a:t>
            </a:r>
            <a:r>
              <a:rPr lang="en-US" sz="1300"/>
              <a:t>How will the team transfer energy from the electric motor to the drive axles?</a:t>
            </a:r>
            <a:endParaRPr sz="1300"/>
          </a:p>
          <a:p>
            <a:pPr indent="-311150" lvl="0" marL="914400" rtl="0" algn="l">
              <a:lnSpc>
                <a:spcPct val="115000"/>
              </a:lnSpc>
              <a:spcBef>
                <a:spcPts val="0"/>
              </a:spcBef>
              <a:spcAft>
                <a:spcPts val="0"/>
              </a:spcAft>
              <a:buSzPts val="1300"/>
              <a:buChar char="●"/>
            </a:pPr>
            <a:r>
              <a:rPr lang="en-US" sz="1300" u="sng"/>
              <a:t>Option A</a:t>
            </a:r>
            <a:r>
              <a:rPr lang="en-US" sz="1300"/>
              <a:t>: Use pulleys and rubber bands to connect the motor to a drive axle.</a:t>
            </a:r>
            <a:endParaRPr sz="1300"/>
          </a:p>
          <a:p>
            <a:pPr indent="-311150" lvl="0" marL="914400" rtl="0" algn="l">
              <a:lnSpc>
                <a:spcPct val="115000"/>
              </a:lnSpc>
              <a:spcBef>
                <a:spcPts val="0"/>
              </a:spcBef>
              <a:spcAft>
                <a:spcPts val="0"/>
              </a:spcAft>
              <a:buSzPts val="1300"/>
              <a:buChar char="●"/>
            </a:pPr>
            <a:r>
              <a:rPr lang="en-US" sz="1300" u="sng"/>
              <a:t>Option B</a:t>
            </a:r>
            <a:r>
              <a:rPr lang="en-US" sz="1300"/>
              <a:t>: Use gears to connect the motor to the drive axle.</a:t>
            </a:r>
            <a:endParaRPr sz="1300"/>
          </a:p>
          <a:p>
            <a:pPr indent="0" lvl="0" marL="457200" rtl="0" algn="l">
              <a:lnSpc>
                <a:spcPct val="115000"/>
              </a:lnSpc>
              <a:spcBef>
                <a:spcPts val="0"/>
              </a:spcBef>
              <a:spcAft>
                <a:spcPts val="0"/>
              </a:spcAft>
              <a:buNone/>
            </a:pPr>
            <a:r>
              <a:t/>
            </a:r>
            <a:endParaRPr sz="1300"/>
          </a:p>
          <a:p>
            <a:pPr indent="0" lvl="0" marL="0" rtl="0" algn="l">
              <a:lnSpc>
                <a:spcPct val="115000"/>
              </a:lnSpc>
              <a:spcBef>
                <a:spcPts val="0"/>
              </a:spcBef>
              <a:spcAft>
                <a:spcPts val="0"/>
              </a:spcAft>
              <a:buNone/>
            </a:pPr>
            <a:r>
              <a:rPr b="1" lang="en-US" sz="1300"/>
              <a:t>Wheels/Axles: </a:t>
            </a:r>
            <a:r>
              <a:rPr lang="en-US" sz="1300"/>
              <a:t>Select an axle and wheel combination. </a:t>
            </a:r>
            <a:r>
              <a:rPr lang="en-US" sz="1300"/>
              <a:t>What type and size of wheels and axles will the team use?</a:t>
            </a:r>
            <a:endParaRPr sz="1300"/>
          </a:p>
          <a:p>
            <a:pPr indent="0" lvl="0" marL="0" rtl="0" algn="l">
              <a:lnSpc>
                <a:spcPct val="115000"/>
              </a:lnSpc>
              <a:spcBef>
                <a:spcPts val="0"/>
              </a:spcBef>
              <a:spcAft>
                <a:spcPts val="0"/>
              </a:spcAft>
              <a:buNone/>
            </a:pPr>
            <a:r>
              <a:t/>
            </a:r>
            <a:endParaRPr sz="1300"/>
          </a:p>
          <a:p>
            <a:pPr indent="0" lvl="0" marL="0" rtl="0" algn="l">
              <a:lnSpc>
                <a:spcPct val="115000"/>
              </a:lnSpc>
              <a:spcBef>
                <a:spcPts val="0"/>
              </a:spcBef>
              <a:spcAft>
                <a:spcPts val="0"/>
              </a:spcAft>
              <a:buNone/>
            </a:pPr>
            <a:r>
              <a:rPr b="1" lang="en-US" sz="1300"/>
              <a:t>Bearings</a:t>
            </a:r>
            <a:r>
              <a:rPr lang="en-US" sz="1300"/>
              <a:t>: How will the team attach the wheels and axles to the chassis? How will the motor, gears, and axle and wheels integrate?</a:t>
            </a:r>
            <a:endParaRPr sz="1300"/>
          </a:p>
          <a:p>
            <a:pPr indent="-311150" lvl="1" marL="914400" rtl="0" algn="l">
              <a:lnSpc>
                <a:spcPct val="115000"/>
              </a:lnSpc>
              <a:spcBef>
                <a:spcPts val="0"/>
              </a:spcBef>
              <a:spcAft>
                <a:spcPts val="0"/>
              </a:spcAft>
              <a:buSzPts val="1300"/>
              <a:buFont typeface="Century Gothic"/>
              <a:buAutoNum type="alphaLcParenR"/>
            </a:pPr>
            <a:r>
              <a:rPr lang="en-US" sz="1300"/>
              <a:t>Increasing wheel </a:t>
            </a:r>
            <a:r>
              <a:rPr b="1" lang="en-US" sz="1300"/>
              <a:t>traction </a:t>
            </a:r>
            <a:r>
              <a:rPr lang="en-US" sz="1300"/>
              <a:t>to minimize slippage.</a:t>
            </a:r>
            <a:endParaRPr sz="1300"/>
          </a:p>
          <a:p>
            <a:pPr indent="-311150" lvl="1" marL="914400" rtl="0" algn="l">
              <a:lnSpc>
                <a:spcPct val="115000"/>
              </a:lnSpc>
              <a:spcBef>
                <a:spcPts val="0"/>
              </a:spcBef>
              <a:spcAft>
                <a:spcPts val="0"/>
              </a:spcAft>
              <a:buSzPts val="1300"/>
              <a:buFont typeface="Century Gothic"/>
              <a:buAutoNum type="alphaLcParenR"/>
            </a:pPr>
            <a:r>
              <a:rPr lang="en-US" sz="1300"/>
              <a:t>Reducing </a:t>
            </a:r>
            <a:r>
              <a:rPr b="1" lang="en-US" sz="1300"/>
              <a:t>weight</a:t>
            </a:r>
            <a:r>
              <a:rPr lang="en-US" sz="1300"/>
              <a:t>.</a:t>
            </a:r>
            <a:endParaRPr sz="1300"/>
          </a:p>
          <a:p>
            <a:pPr indent="-311150" lvl="1" marL="914400" rtl="0" algn="l">
              <a:lnSpc>
                <a:spcPct val="115000"/>
              </a:lnSpc>
              <a:spcBef>
                <a:spcPts val="0"/>
              </a:spcBef>
              <a:spcAft>
                <a:spcPts val="0"/>
              </a:spcAft>
              <a:buSzPts val="1300"/>
              <a:buFont typeface="Century Gothic"/>
              <a:buAutoNum type="alphaLcParenR"/>
            </a:pPr>
            <a:r>
              <a:rPr lang="en-US" sz="1300"/>
              <a:t>Reducing axle </a:t>
            </a:r>
            <a:r>
              <a:rPr b="1" lang="en-US" sz="1300"/>
              <a:t>friction</a:t>
            </a:r>
            <a:r>
              <a:rPr lang="en-US" sz="1300"/>
              <a:t>.</a:t>
            </a:r>
            <a:endParaRPr sz="1300"/>
          </a:p>
          <a:p>
            <a:pPr indent="-311150" lvl="1" marL="914400" rtl="0" algn="l">
              <a:lnSpc>
                <a:spcPct val="115000"/>
              </a:lnSpc>
              <a:spcBef>
                <a:spcPts val="0"/>
              </a:spcBef>
              <a:spcAft>
                <a:spcPts val="0"/>
              </a:spcAft>
              <a:buSzPts val="1300"/>
              <a:buFont typeface="Century Gothic"/>
              <a:buAutoNum type="alphaLcParenR"/>
            </a:pPr>
            <a:r>
              <a:rPr lang="en-US" sz="1300"/>
              <a:t>Increasing </a:t>
            </a:r>
            <a:r>
              <a:rPr b="1" lang="en-US" sz="1300"/>
              <a:t>aerodynamics</a:t>
            </a:r>
            <a:r>
              <a:rPr lang="en-US" sz="1300"/>
              <a:t>.</a:t>
            </a:r>
            <a:endParaRPr sz="1300"/>
          </a:p>
          <a:p>
            <a:pPr indent="-311150" lvl="1" marL="914400" rtl="0" algn="l">
              <a:lnSpc>
                <a:spcPct val="115000"/>
              </a:lnSpc>
              <a:spcBef>
                <a:spcPts val="0"/>
              </a:spcBef>
              <a:spcAft>
                <a:spcPts val="0"/>
              </a:spcAft>
              <a:buSzPts val="1300"/>
              <a:buFont typeface="Century Gothic"/>
              <a:buAutoNum type="alphaLcParenR"/>
            </a:pPr>
            <a:r>
              <a:rPr lang="en-US" sz="1300"/>
              <a:t>Selecting the optimum </a:t>
            </a:r>
            <a:r>
              <a:rPr b="1" lang="en-US" sz="1300"/>
              <a:t>gear/pulley ratio</a:t>
            </a:r>
            <a:r>
              <a:rPr lang="en-US" sz="1300"/>
              <a:t> for maximum torque and minimum slippage.</a:t>
            </a:r>
            <a:endParaRPr sz="1300"/>
          </a:p>
          <a:p>
            <a:pPr indent="-311150" lvl="1" marL="914400" rtl="0" algn="l">
              <a:lnSpc>
                <a:spcPct val="115000"/>
              </a:lnSpc>
              <a:spcBef>
                <a:spcPts val="0"/>
              </a:spcBef>
              <a:spcAft>
                <a:spcPts val="0"/>
              </a:spcAft>
              <a:buSzPts val="1300"/>
              <a:buFont typeface="Century Gothic"/>
              <a:buAutoNum type="alphaLcParenR"/>
            </a:pPr>
            <a:r>
              <a:rPr lang="en-US" sz="1300"/>
              <a:t>Optimizing the </a:t>
            </a:r>
            <a:r>
              <a:rPr b="1" lang="en-US" sz="1300"/>
              <a:t>drivetrain </a:t>
            </a:r>
            <a:r>
              <a:rPr lang="en-US" sz="1300"/>
              <a:t>to ensure the rubber bands, gears, or fan blade consistently transfer the maximum amount of energy from the motor to the wheels.</a:t>
            </a:r>
            <a:endParaRPr sz="1300"/>
          </a:p>
          <a:p>
            <a:pPr indent="-311150" lvl="1" marL="914400" rtl="0" algn="l">
              <a:lnSpc>
                <a:spcPct val="115000"/>
              </a:lnSpc>
              <a:spcBef>
                <a:spcPts val="0"/>
              </a:spcBef>
              <a:spcAft>
                <a:spcPts val="0"/>
              </a:spcAft>
              <a:buSzPts val="1300"/>
              <a:buFont typeface="Century Gothic"/>
              <a:buAutoNum type="alphaLcParenR"/>
            </a:pPr>
            <a:r>
              <a:rPr lang="en-US" sz="1300"/>
              <a:t>Optimizing </a:t>
            </a:r>
            <a:r>
              <a:rPr b="1" lang="en-US" sz="1300"/>
              <a:t>alignment </a:t>
            </a:r>
            <a:r>
              <a:rPr lang="en-US" sz="1300"/>
              <a:t>so the car drives straight.</a:t>
            </a:r>
            <a:endParaRPr sz="1300"/>
          </a:p>
          <a:p>
            <a:pPr indent="-311150" lvl="1" marL="914400" rtl="0" algn="l">
              <a:lnSpc>
                <a:spcPct val="115000"/>
              </a:lnSpc>
              <a:spcBef>
                <a:spcPts val="0"/>
              </a:spcBef>
              <a:spcAft>
                <a:spcPts val="0"/>
              </a:spcAft>
              <a:buSzPts val="1300"/>
              <a:buAutoNum type="alphaLcParenR"/>
            </a:pPr>
            <a:r>
              <a:rPr lang="en-US" sz="1300"/>
              <a:t>Wiring the motor, battery and battery holder, alligator clips</a:t>
            </a:r>
            <a:endParaRPr sz="1300"/>
          </a:p>
          <a:p>
            <a:pPr indent="0" lvl="0" marL="0" rtl="0" algn="l">
              <a:lnSpc>
                <a:spcPct val="115000"/>
              </a:lnSpc>
              <a:spcBef>
                <a:spcPts val="0"/>
              </a:spcBef>
              <a:spcAft>
                <a:spcPts val="0"/>
              </a:spcAft>
              <a:buNone/>
            </a:pPr>
            <a:r>
              <a:t/>
            </a:r>
            <a:endParaRPr sz="1300"/>
          </a:p>
          <a:p>
            <a:pPr indent="0" lvl="0" marL="0" rtl="0" algn="l">
              <a:lnSpc>
                <a:spcPct val="115000"/>
              </a:lnSpc>
              <a:spcBef>
                <a:spcPts val="0"/>
              </a:spcBef>
              <a:spcAft>
                <a:spcPts val="0"/>
              </a:spcAft>
              <a:buNone/>
            </a:pPr>
            <a:r>
              <a:rPr b="1" lang="en-US" sz="1300"/>
              <a:t>Chassis: </a:t>
            </a:r>
            <a:r>
              <a:rPr lang="en-US" sz="1300"/>
              <a:t>This is the foundation of the car. Will the drivetrain be front-wheel drive or rear-wheel drive?</a:t>
            </a:r>
            <a:endParaRPr sz="1300"/>
          </a:p>
          <a:p>
            <a:pPr indent="0" lvl="0" marL="0" rtl="0" algn="l">
              <a:lnSpc>
                <a:spcPct val="115000"/>
              </a:lnSpc>
              <a:spcBef>
                <a:spcPts val="0"/>
              </a:spcBef>
              <a:spcAft>
                <a:spcPts val="0"/>
              </a:spcAft>
              <a:buClr>
                <a:schemeClr val="dk1"/>
              </a:buClr>
              <a:buSzPts val="1100"/>
              <a:buFont typeface="Arial"/>
              <a:buNone/>
            </a:pPr>
            <a:r>
              <a:t/>
            </a:r>
            <a:endParaRPr b="1" sz="1200">
              <a:latin typeface="Century Gothic"/>
              <a:ea typeface="Century Gothic"/>
              <a:cs typeface="Century Gothic"/>
              <a:sym typeface="Century Gothic"/>
            </a:endParaRPr>
          </a:p>
        </p:txBody>
      </p:sp>
      <p:sp>
        <p:nvSpPr>
          <p:cNvPr id="175" name="Google Shape;175;p13"/>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76" name="Google Shape;176;p1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Assignment 2: Drivetrain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Power</a:t>
            </a:r>
            <a:endParaRPr/>
          </a:p>
        </p:txBody>
      </p:sp>
      <p:sp>
        <p:nvSpPr>
          <p:cNvPr id="182" name="Google Shape;182;p14"/>
          <p:cNvSpPr txBox="1"/>
          <p:nvPr>
            <p:ph idx="1" type="body"/>
          </p:nvPr>
        </p:nvSpPr>
        <p:spPr>
          <a:xfrm>
            <a:off x="838200" y="1825625"/>
            <a:ext cx="5541000" cy="4351200"/>
          </a:xfrm>
          <a:prstGeom prst="rect">
            <a:avLst/>
          </a:prstGeom>
          <a:noFill/>
          <a:ln>
            <a:noFill/>
          </a:ln>
        </p:spPr>
        <p:txBody>
          <a:bodyPr anchorCtr="0" anchor="t" bIns="45700" lIns="91425" spcFirstLastPara="1" rIns="91425" wrap="square" tIns="45700">
            <a:noAutofit/>
          </a:bodyPr>
          <a:lstStyle/>
          <a:p>
            <a:pPr indent="0" lvl="0" marL="0" rtl="0" algn="l">
              <a:lnSpc>
                <a:spcPct val="127272"/>
              </a:lnSpc>
              <a:spcBef>
                <a:spcPts val="0"/>
              </a:spcBef>
              <a:spcAft>
                <a:spcPts val="0"/>
              </a:spcAft>
              <a:buClr>
                <a:schemeClr val="dk1"/>
              </a:buClr>
              <a:buSzPts val="1100"/>
              <a:buFont typeface="Arial"/>
              <a:buNone/>
            </a:pPr>
            <a:r>
              <a:rPr b="1" lang="en-US" sz="1200"/>
              <a:t>Power</a:t>
            </a:r>
            <a:endParaRPr b="1" sz="1200"/>
          </a:p>
          <a:p>
            <a:pPr indent="0" lvl="0" marL="12700" marR="12700" rtl="0" algn="l">
              <a:lnSpc>
                <a:spcPct val="125454"/>
              </a:lnSpc>
              <a:spcBef>
                <a:spcPts val="100"/>
              </a:spcBef>
              <a:spcAft>
                <a:spcPts val="0"/>
              </a:spcAft>
              <a:buSzPts val="1800"/>
              <a:buNone/>
            </a:pPr>
            <a:r>
              <a:rPr lang="en-US" sz="1200"/>
              <a:t>How does such a battery create power? To understand power more clearly, let’s look  at a mechanical example to illustrate the main ideas. For example, imagine a water wheel,  like the one illustrated::</a:t>
            </a:r>
            <a:endParaRPr sz="1200"/>
          </a:p>
          <a:p>
            <a:pPr indent="0" lvl="0" marL="12700" marR="12700" rtl="0" algn="l">
              <a:lnSpc>
                <a:spcPct val="125454"/>
              </a:lnSpc>
              <a:spcBef>
                <a:spcPts val="100"/>
              </a:spcBef>
              <a:spcAft>
                <a:spcPts val="0"/>
              </a:spcAft>
              <a:buSzPts val="1800"/>
              <a:buNone/>
            </a:pPr>
            <a:r>
              <a:t/>
            </a:r>
            <a:endParaRPr sz="1200"/>
          </a:p>
          <a:p>
            <a:pPr indent="0" lvl="0" marL="12700" marR="203200" rtl="0" algn="l">
              <a:lnSpc>
                <a:spcPct val="125454"/>
              </a:lnSpc>
              <a:spcBef>
                <a:spcPts val="200"/>
              </a:spcBef>
              <a:spcAft>
                <a:spcPts val="0"/>
              </a:spcAft>
              <a:buSzPts val="1800"/>
              <a:buNone/>
            </a:pPr>
            <a:r>
              <a:rPr lang="en-US" sz="1200"/>
              <a:t>In the battery, a very similar equation for power is true as for the water wheel. But  instead of height, we have what is called </a:t>
            </a:r>
            <a:r>
              <a:rPr i="1" lang="en-US" sz="1200"/>
              <a:t>voltage</a:t>
            </a:r>
            <a:r>
              <a:rPr lang="en-US" sz="1200"/>
              <a:t>, and instead of buckets of water, we  have </a:t>
            </a:r>
            <a:r>
              <a:rPr i="1" lang="en-US" sz="1200"/>
              <a:t>electric current </a:t>
            </a:r>
            <a:r>
              <a:rPr lang="en-US" sz="1200"/>
              <a:t>(or the number of electrons flowing through the motor).</a:t>
            </a:r>
            <a:endParaRPr sz="1200"/>
          </a:p>
          <a:p>
            <a:pPr indent="0" lvl="0" marL="12700" marR="203200" rtl="0" algn="l">
              <a:lnSpc>
                <a:spcPct val="125454"/>
              </a:lnSpc>
              <a:spcBef>
                <a:spcPts val="200"/>
              </a:spcBef>
              <a:spcAft>
                <a:spcPts val="0"/>
              </a:spcAft>
              <a:buSzPts val="1800"/>
              <a:buNone/>
            </a:pPr>
            <a:r>
              <a:t/>
            </a:r>
            <a:endParaRPr sz="1200"/>
          </a:p>
          <a:p>
            <a:pPr indent="0" lvl="0" marL="12700" marR="76200" rtl="0" algn="l">
              <a:lnSpc>
                <a:spcPct val="125454"/>
              </a:lnSpc>
              <a:spcBef>
                <a:spcPts val="0"/>
              </a:spcBef>
              <a:spcAft>
                <a:spcPts val="0"/>
              </a:spcAft>
              <a:buSzPts val="1800"/>
              <a:buNone/>
            </a:pPr>
            <a:r>
              <a:rPr lang="en-US" sz="1200"/>
              <a:t>The </a:t>
            </a:r>
            <a:r>
              <a:rPr i="1" lang="en-US" sz="1200"/>
              <a:t>power </a:t>
            </a:r>
            <a:r>
              <a:rPr lang="en-US" sz="1200"/>
              <a:t>coming out of the EV panel is the product of the voltage and the number of  electrons flowing (the current):</a:t>
            </a:r>
            <a:endParaRPr sz="1200"/>
          </a:p>
          <a:p>
            <a:pPr indent="0" lvl="0" marL="0" marR="139700" rtl="0" algn="ctr">
              <a:lnSpc>
                <a:spcPct val="115000"/>
              </a:lnSpc>
              <a:spcBef>
                <a:spcPts val="0"/>
              </a:spcBef>
              <a:spcAft>
                <a:spcPts val="0"/>
              </a:spcAft>
              <a:buSzPts val="1800"/>
              <a:buNone/>
            </a:pPr>
            <a:r>
              <a:rPr lang="en-US" sz="1200"/>
              <a:t>Power = Voltage x Current</a:t>
            </a:r>
            <a:endParaRPr sz="1200"/>
          </a:p>
          <a:p>
            <a:pPr indent="0" lvl="0" marL="0" marR="12700" rtl="0" algn="l">
              <a:lnSpc>
                <a:spcPct val="125454"/>
              </a:lnSpc>
              <a:spcBef>
                <a:spcPts val="100"/>
              </a:spcBef>
              <a:spcAft>
                <a:spcPts val="0"/>
              </a:spcAft>
              <a:buSzPts val="1800"/>
              <a:buNone/>
            </a:pPr>
            <a:r>
              <a:t/>
            </a:r>
            <a:endParaRPr sz="1200"/>
          </a:p>
          <a:p>
            <a:pPr indent="0" lvl="0" marL="0" marR="12700" rtl="0" algn="l">
              <a:lnSpc>
                <a:spcPct val="125454"/>
              </a:lnSpc>
              <a:spcBef>
                <a:spcPts val="100"/>
              </a:spcBef>
              <a:spcAft>
                <a:spcPts val="0"/>
              </a:spcAft>
              <a:buSzPts val="1800"/>
              <a:buNone/>
            </a:pPr>
            <a:r>
              <a:t/>
            </a:r>
            <a:endParaRPr sz="1200"/>
          </a:p>
        </p:txBody>
      </p:sp>
      <p:sp>
        <p:nvSpPr>
          <p:cNvPr id="183" name="Google Shape;183;p14"/>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184" name="Google Shape;184;p14"/>
          <p:cNvPicPr preferRelativeResize="0"/>
          <p:nvPr/>
        </p:nvPicPr>
        <p:blipFill rotWithShape="1">
          <a:blip r:embed="rId3">
            <a:alphaModFix/>
          </a:blip>
          <a:srcRect b="0" l="0" r="0" t="0"/>
          <a:stretch/>
        </p:blipFill>
        <p:spPr>
          <a:xfrm>
            <a:off x="6178375" y="1884725"/>
            <a:ext cx="6013625" cy="3402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5"/>
          <p:cNvSpPr txBox="1"/>
          <p:nvPr>
            <p:ph type="title"/>
          </p:nvPr>
        </p:nvSpPr>
        <p:spPr>
          <a:xfrm>
            <a:off x="838200" y="4999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EV Motor</a:t>
            </a:r>
            <a:endParaRPr/>
          </a:p>
        </p:txBody>
      </p:sp>
      <p:sp>
        <p:nvSpPr>
          <p:cNvPr id="190" name="Google Shape;190;p15"/>
          <p:cNvSpPr txBox="1"/>
          <p:nvPr>
            <p:ph idx="1" type="body"/>
          </p:nvPr>
        </p:nvSpPr>
        <p:spPr>
          <a:xfrm>
            <a:off x="838200" y="1825625"/>
            <a:ext cx="4212600" cy="4351200"/>
          </a:xfrm>
          <a:prstGeom prst="rect">
            <a:avLst/>
          </a:prstGeom>
          <a:noFill/>
          <a:ln>
            <a:noFill/>
          </a:ln>
        </p:spPr>
        <p:txBody>
          <a:bodyPr anchorCtr="0" anchor="t" bIns="45700" lIns="91425" spcFirstLastPara="1" rIns="91425" wrap="square" tIns="45700">
            <a:noAutofit/>
          </a:bodyPr>
          <a:lstStyle/>
          <a:p>
            <a:pPr indent="0" lvl="0" marL="12700" rtl="0" algn="l">
              <a:lnSpc>
                <a:spcPct val="115000"/>
              </a:lnSpc>
              <a:spcBef>
                <a:spcPts val="0"/>
              </a:spcBef>
              <a:spcAft>
                <a:spcPts val="0"/>
              </a:spcAft>
              <a:buClr>
                <a:schemeClr val="dk1"/>
              </a:buClr>
              <a:buSzPts val="1100"/>
              <a:buFont typeface="Arial"/>
              <a:buNone/>
            </a:pPr>
            <a:r>
              <a:rPr b="1" lang="en-US" sz="1600"/>
              <a:t>Power Source: </a:t>
            </a:r>
            <a:endParaRPr b="1" sz="1600"/>
          </a:p>
          <a:p>
            <a:pPr indent="0" lvl="0" marL="12700" rtl="0" algn="l">
              <a:lnSpc>
                <a:spcPct val="115000"/>
              </a:lnSpc>
              <a:spcBef>
                <a:spcPts val="0"/>
              </a:spcBef>
              <a:spcAft>
                <a:spcPts val="0"/>
              </a:spcAft>
              <a:buClr>
                <a:schemeClr val="dk1"/>
              </a:buClr>
              <a:buSzPts val="1100"/>
              <a:buFont typeface="Arial"/>
              <a:buNone/>
            </a:pPr>
            <a:r>
              <a:rPr b="1" lang="en-US" sz="1600"/>
              <a:t>NiMH Battery and Electric Motor</a:t>
            </a:r>
            <a:endParaRPr b="1" sz="1600"/>
          </a:p>
          <a:p>
            <a:pPr indent="0" lvl="0" marL="12700" rtl="0" algn="l">
              <a:lnSpc>
                <a:spcPct val="127272"/>
              </a:lnSpc>
              <a:spcBef>
                <a:spcPts val="1300"/>
              </a:spcBef>
              <a:spcAft>
                <a:spcPts val="0"/>
              </a:spcAft>
              <a:buClr>
                <a:schemeClr val="dk1"/>
              </a:buClr>
              <a:buSzPts val="1100"/>
              <a:buFont typeface="Arial"/>
              <a:buNone/>
            </a:pPr>
            <a:r>
              <a:rPr b="1" lang="en-US" sz="1200"/>
              <a:t>Purpose</a:t>
            </a:r>
            <a:endParaRPr b="1" sz="1200"/>
          </a:p>
          <a:p>
            <a:pPr indent="0" lvl="0" marL="12700" marR="12700" rtl="0" algn="l">
              <a:lnSpc>
                <a:spcPct val="125454"/>
              </a:lnSpc>
              <a:spcBef>
                <a:spcPts val="100"/>
              </a:spcBef>
              <a:spcAft>
                <a:spcPts val="0"/>
              </a:spcAft>
              <a:buSzPts val="1800"/>
              <a:buNone/>
            </a:pPr>
            <a:r>
              <a:rPr lang="en-US" sz="1200"/>
              <a:t>The purpose of the batteries are to story energy and to turn this energy into electrical energy. The electric motor then uses this electrical energy to power the wheels of the EV car. </a:t>
            </a:r>
            <a:endParaRPr sz="1200"/>
          </a:p>
          <a:p>
            <a:pPr indent="0" lvl="0" marL="12700" marR="12700" rtl="0" algn="l">
              <a:lnSpc>
                <a:spcPct val="125454"/>
              </a:lnSpc>
              <a:spcBef>
                <a:spcPts val="100"/>
              </a:spcBef>
              <a:spcAft>
                <a:spcPts val="0"/>
              </a:spcAft>
              <a:buSzPts val="1800"/>
              <a:buNone/>
            </a:pPr>
            <a:r>
              <a:t/>
            </a:r>
            <a:endParaRPr sz="1200"/>
          </a:p>
          <a:p>
            <a:pPr indent="0" lvl="0" marL="12700" marR="12700" rtl="0" algn="l">
              <a:lnSpc>
                <a:spcPct val="125454"/>
              </a:lnSpc>
              <a:spcBef>
                <a:spcPts val="100"/>
              </a:spcBef>
              <a:spcAft>
                <a:spcPts val="0"/>
              </a:spcAft>
              <a:buSzPts val="1800"/>
              <a:buNone/>
            </a:pPr>
            <a:r>
              <a:rPr lang="en-US" sz="1200"/>
              <a:t>When a battery is connected with wires to a motor to create a circuit, electrons will flow through the wire into the motor making it spin.</a:t>
            </a:r>
            <a:endParaRPr sz="1200"/>
          </a:p>
          <a:p>
            <a:pPr indent="0" lvl="0" marL="12700" marR="12700" rtl="0" algn="l">
              <a:lnSpc>
                <a:spcPct val="125454"/>
              </a:lnSpc>
              <a:spcBef>
                <a:spcPts val="100"/>
              </a:spcBef>
              <a:spcAft>
                <a:spcPts val="0"/>
              </a:spcAft>
              <a:buSzPts val="1800"/>
              <a:buNone/>
            </a:pPr>
            <a:r>
              <a:t/>
            </a:r>
            <a:endParaRPr sz="1200"/>
          </a:p>
          <a:p>
            <a:pPr indent="0" lvl="0" marL="12700" marR="12700" rtl="0" algn="l">
              <a:lnSpc>
                <a:spcPct val="125454"/>
              </a:lnSpc>
              <a:spcBef>
                <a:spcPts val="100"/>
              </a:spcBef>
              <a:spcAft>
                <a:spcPts val="0"/>
              </a:spcAft>
              <a:buSzPts val="1800"/>
              <a:buNone/>
            </a:pPr>
            <a:r>
              <a:t/>
            </a:r>
            <a:endParaRPr sz="1200"/>
          </a:p>
        </p:txBody>
      </p:sp>
      <p:sp>
        <p:nvSpPr>
          <p:cNvPr id="191" name="Google Shape;191;p15"/>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grpSp>
        <p:nvGrpSpPr>
          <p:cNvPr id="192" name="Google Shape;192;p15"/>
          <p:cNvGrpSpPr/>
          <p:nvPr/>
        </p:nvGrpSpPr>
        <p:grpSpPr>
          <a:xfrm>
            <a:off x="5200065" y="1458075"/>
            <a:ext cx="6878385" cy="4718750"/>
            <a:chOff x="4968390" y="1195500"/>
            <a:chExt cx="6878385" cy="4718750"/>
          </a:xfrm>
        </p:grpSpPr>
        <p:pic>
          <p:nvPicPr>
            <p:cNvPr id="193" name="Google Shape;193;p15"/>
            <p:cNvPicPr preferRelativeResize="0"/>
            <p:nvPr/>
          </p:nvPicPr>
          <p:blipFill rotWithShape="1">
            <a:blip r:embed="rId3">
              <a:alphaModFix/>
            </a:blip>
            <a:srcRect b="0" l="31544" r="0" t="0"/>
            <a:stretch/>
          </p:blipFill>
          <p:spPr>
            <a:xfrm>
              <a:off x="7414050" y="1195500"/>
              <a:ext cx="4432725" cy="4718750"/>
            </a:xfrm>
            <a:prstGeom prst="rect">
              <a:avLst/>
            </a:prstGeom>
            <a:noFill/>
            <a:ln>
              <a:noFill/>
            </a:ln>
          </p:spPr>
        </p:pic>
        <p:grpSp>
          <p:nvGrpSpPr>
            <p:cNvPr id="194" name="Google Shape;194;p15"/>
            <p:cNvGrpSpPr/>
            <p:nvPr/>
          </p:nvGrpSpPr>
          <p:grpSpPr>
            <a:xfrm>
              <a:off x="4968390" y="3848055"/>
              <a:ext cx="2745868" cy="1461757"/>
              <a:chOff x="6531990" y="4562405"/>
              <a:chExt cx="2745868" cy="1461757"/>
            </a:xfrm>
          </p:grpSpPr>
          <p:sp>
            <p:nvSpPr>
              <p:cNvPr id="195" name="Google Shape;195;p15"/>
              <p:cNvSpPr/>
              <p:nvPr/>
            </p:nvSpPr>
            <p:spPr>
              <a:xfrm rot="5100071">
                <a:off x="7287074" y="3969150"/>
                <a:ext cx="1235700" cy="2648268"/>
              </a:xfrm>
              <a:prstGeom prst="flowChartMagneticDisk">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15"/>
              <p:cNvSpPr txBox="1"/>
              <p:nvPr/>
            </p:nvSpPr>
            <p:spPr>
              <a:xfrm>
                <a:off x="6892363" y="4877638"/>
                <a:ext cx="12357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NiMH rechargeable battery</a:t>
                </a:r>
                <a:endParaRPr b="0" i="0" sz="1400" u="none" cap="none" strike="noStrike">
                  <a:solidFill>
                    <a:srgbClr val="000000"/>
                  </a:solidFill>
                  <a:latin typeface="Arial"/>
                  <a:ea typeface="Arial"/>
                  <a:cs typeface="Arial"/>
                  <a:sym typeface="Arial"/>
                </a:endParaRPr>
              </a:p>
            </p:txBody>
          </p:sp>
        </p:grpSp>
      </p:grpSp>
      <p:pic>
        <p:nvPicPr>
          <p:cNvPr id="197" name="Google Shape;197;p15"/>
          <p:cNvPicPr preferRelativeResize="0"/>
          <p:nvPr/>
        </p:nvPicPr>
        <p:blipFill rotWithShape="1">
          <a:blip r:embed="rId4">
            <a:alphaModFix/>
          </a:blip>
          <a:srcRect b="0" l="0" r="0" t="0"/>
          <a:stretch/>
        </p:blipFill>
        <p:spPr>
          <a:xfrm>
            <a:off x="5560525" y="363775"/>
            <a:ext cx="3089200" cy="3244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Materials Provided: EV Motor</a:t>
            </a:r>
            <a:endParaRPr/>
          </a:p>
        </p:txBody>
      </p:sp>
      <p:sp>
        <p:nvSpPr>
          <p:cNvPr id="203" name="Google Shape;203;p16"/>
          <p:cNvSpPr txBox="1"/>
          <p:nvPr>
            <p:ph idx="1" type="body"/>
          </p:nvPr>
        </p:nvSpPr>
        <p:spPr>
          <a:xfrm>
            <a:off x="838200" y="1593925"/>
            <a:ext cx="10515600" cy="4351200"/>
          </a:xfrm>
          <a:prstGeom prst="rect">
            <a:avLst/>
          </a:prstGeom>
          <a:noFill/>
          <a:ln>
            <a:noFill/>
          </a:ln>
        </p:spPr>
        <p:txBody>
          <a:bodyPr anchorCtr="0" anchor="t" bIns="45700" lIns="91425" spcFirstLastPara="1" rIns="91425" wrap="square" tIns="45700">
            <a:noAutofit/>
          </a:bodyPr>
          <a:lstStyle/>
          <a:p>
            <a:pPr indent="-342900" lvl="0" marL="457200" rtl="0" algn="l">
              <a:lnSpc>
                <a:spcPct val="115000"/>
              </a:lnSpc>
              <a:spcBef>
                <a:spcPts val="1000"/>
              </a:spcBef>
              <a:spcAft>
                <a:spcPts val="0"/>
              </a:spcAft>
              <a:buSzPts val="1800"/>
              <a:buChar char="●"/>
            </a:pPr>
            <a:r>
              <a:rPr lang="en-US"/>
              <a:t>Two rechargeable AA batteries</a:t>
            </a:r>
            <a:endParaRPr/>
          </a:p>
          <a:p>
            <a:pPr indent="-342900" lvl="0" marL="457200" rtl="0" algn="l">
              <a:lnSpc>
                <a:spcPct val="115000"/>
              </a:lnSpc>
              <a:spcBef>
                <a:spcPts val="1000"/>
              </a:spcBef>
              <a:spcAft>
                <a:spcPts val="0"/>
              </a:spcAft>
              <a:buSzPts val="1800"/>
              <a:buChar char="●"/>
            </a:pPr>
            <a:r>
              <a:rPr lang="en-US"/>
              <a:t>One DC Motor </a:t>
            </a:r>
            <a:endParaRPr/>
          </a:p>
          <a:p>
            <a:pPr indent="-342900" lvl="0" marL="457200" rtl="0" algn="l">
              <a:lnSpc>
                <a:spcPct val="115000"/>
              </a:lnSpc>
              <a:spcBef>
                <a:spcPts val="1000"/>
              </a:spcBef>
              <a:spcAft>
                <a:spcPts val="0"/>
              </a:spcAft>
              <a:buSzPts val="1800"/>
              <a:buChar char="●"/>
            </a:pPr>
            <a:r>
              <a:rPr lang="en-US"/>
              <a:t>Two alligator clips</a:t>
            </a:r>
            <a:endParaRPr/>
          </a:p>
          <a:p>
            <a:pPr indent="-342900" lvl="0" marL="457200" rtl="0" algn="l">
              <a:lnSpc>
                <a:spcPct val="115000"/>
              </a:lnSpc>
              <a:spcBef>
                <a:spcPts val="1000"/>
              </a:spcBef>
              <a:spcAft>
                <a:spcPts val="0"/>
              </a:spcAft>
              <a:buSzPts val="1800"/>
              <a:buChar char="●"/>
            </a:pPr>
            <a:r>
              <a:rPr lang="en-US"/>
              <a:t>Battery pack for two AA batteries with on/off switch</a:t>
            </a:r>
            <a:endParaRPr/>
          </a:p>
          <a:p>
            <a:pPr indent="-342900" lvl="0" marL="457200" rtl="0" algn="l">
              <a:lnSpc>
                <a:spcPct val="115000"/>
              </a:lnSpc>
              <a:spcBef>
                <a:spcPts val="1000"/>
              </a:spcBef>
              <a:spcAft>
                <a:spcPts val="0"/>
              </a:spcAft>
              <a:buSzPts val="1800"/>
              <a:buChar char="●"/>
            </a:pPr>
            <a:r>
              <a:rPr lang="en-US"/>
              <a:t>Classroom battery charger</a:t>
            </a:r>
            <a:endParaRPr/>
          </a:p>
          <a:p>
            <a:pPr indent="0" lvl="0" marL="0" rtl="0" algn="l">
              <a:lnSpc>
                <a:spcPct val="115000"/>
              </a:lnSpc>
              <a:spcBef>
                <a:spcPts val="1000"/>
              </a:spcBef>
              <a:spcAft>
                <a:spcPts val="500"/>
              </a:spcAft>
              <a:buNone/>
            </a:pPr>
            <a:r>
              <a:rPr lang="en-US" sz="2100"/>
              <a:t>Note: </a:t>
            </a:r>
            <a:r>
              <a:rPr lang="en-US" sz="2100"/>
              <a:t>See the </a:t>
            </a:r>
            <a:r>
              <a:rPr i="1" lang="en-US" sz="2100"/>
              <a:t>Tinkercad Circuits &amp; EV Motor Worksho</a:t>
            </a:r>
            <a:r>
              <a:rPr lang="en-US" sz="2100"/>
              <a:t>p of this course for instructions on how to build the model EV moto</a:t>
            </a:r>
            <a:r>
              <a:rPr i="1" lang="en-US" sz="2100"/>
              <a:t>r.</a:t>
            </a:r>
            <a:endParaRPr i="1" sz="2100"/>
          </a:p>
        </p:txBody>
      </p:sp>
      <p:sp>
        <p:nvSpPr>
          <p:cNvPr id="204" name="Google Shape;204;p16"/>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EV motor circuit</a:t>
            </a:r>
            <a:endParaRPr/>
          </a:p>
        </p:txBody>
      </p:sp>
      <p:sp>
        <p:nvSpPr>
          <p:cNvPr id="210" name="Google Shape;210;p1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a:t>(Insert your team’s images, video, notes, reflections, etc. to use in your group’s final design expo presentation)</a:t>
            </a:r>
            <a:endParaRPr/>
          </a:p>
        </p:txBody>
      </p:sp>
      <p:sp>
        <p:nvSpPr>
          <p:cNvPr id="211" name="Google Shape;211;p17"/>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Gear Ratio</a:t>
            </a:r>
            <a:endParaRPr/>
          </a:p>
        </p:txBody>
      </p:sp>
      <p:sp>
        <p:nvSpPr>
          <p:cNvPr id="217" name="Google Shape;217;p18"/>
          <p:cNvSpPr txBox="1"/>
          <p:nvPr>
            <p:ph idx="1" type="body"/>
          </p:nvPr>
        </p:nvSpPr>
        <p:spPr>
          <a:xfrm>
            <a:off x="838200" y="1825625"/>
            <a:ext cx="5633700" cy="4351200"/>
          </a:xfrm>
          <a:prstGeom prst="rect">
            <a:avLst/>
          </a:prstGeom>
          <a:noFill/>
          <a:ln>
            <a:noFill/>
          </a:ln>
        </p:spPr>
        <p:txBody>
          <a:bodyPr anchorCtr="0" anchor="t" bIns="45700" lIns="91425" spcFirstLastPara="1" rIns="91425" wrap="square" tIns="45700">
            <a:noAutofit/>
          </a:bodyPr>
          <a:lstStyle/>
          <a:p>
            <a:pPr indent="0" lvl="0" marL="12700" marR="12700" rtl="0" algn="l">
              <a:lnSpc>
                <a:spcPct val="125454"/>
              </a:lnSpc>
              <a:spcBef>
                <a:spcPts val="200"/>
              </a:spcBef>
              <a:spcAft>
                <a:spcPts val="0"/>
              </a:spcAft>
              <a:buSzPts val="1800"/>
              <a:buNone/>
            </a:pPr>
            <a:r>
              <a:rPr lang="en-US" sz="1200"/>
              <a:t>As mentioned before, most vehicles are not direct drive, so let’s look at another type of  vehicle: a 3-speed bicycle. A bicycle uses a chain drive. It allows you to move the pedals,  and the chain transfers the energy from the pedals to the rear wheel.</a:t>
            </a:r>
            <a:endParaRPr sz="1200"/>
          </a:p>
          <a:p>
            <a:pPr indent="0" lvl="0" marL="12700" marR="12700" rtl="0" algn="l">
              <a:lnSpc>
                <a:spcPct val="125454"/>
              </a:lnSpc>
              <a:spcBef>
                <a:spcPts val="200"/>
              </a:spcBef>
              <a:spcAft>
                <a:spcPts val="0"/>
              </a:spcAft>
              <a:buSzPts val="1800"/>
              <a:buNone/>
            </a:pPr>
            <a:r>
              <a:t/>
            </a:r>
            <a:endParaRPr sz="1200"/>
          </a:p>
          <a:p>
            <a:pPr indent="0" lvl="0" marL="12700" marR="12700" rtl="0" algn="l">
              <a:lnSpc>
                <a:spcPct val="125454"/>
              </a:lnSpc>
              <a:spcBef>
                <a:spcPts val="200"/>
              </a:spcBef>
              <a:spcAft>
                <a:spcPts val="0"/>
              </a:spcAft>
              <a:buSzPts val="1800"/>
              <a:buNone/>
            </a:pPr>
            <a:r>
              <a:rPr lang="en-US" sz="1200"/>
              <a:t>The chain glides over different sized sprockets, depending on the speed of the rider.  Which sprocket combination will make the rider go the fastest, given the same pedaling  rate, or cadence? (Hint: how many times will the back sprocket (and therefore the back  wheel) turn with each rotation of the front sprocket?)</a:t>
            </a:r>
            <a:endParaRPr sz="1200"/>
          </a:p>
          <a:p>
            <a:pPr indent="0" lvl="0" marL="0" marR="12700" rtl="0" algn="l">
              <a:lnSpc>
                <a:spcPct val="125454"/>
              </a:lnSpc>
              <a:spcBef>
                <a:spcPts val="200"/>
              </a:spcBef>
              <a:spcAft>
                <a:spcPts val="0"/>
              </a:spcAft>
              <a:buSzPts val="1800"/>
              <a:buNone/>
            </a:pPr>
            <a:r>
              <a:t/>
            </a:r>
            <a:endParaRPr sz="1200"/>
          </a:p>
          <a:p>
            <a:pPr indent="0" lvl="0" marL="12700" marR="12700" rtl="0" algn="l">
              <a:lnSpc>
                <a:spcPct val="125454"/>
              </a:lnSpc>
              <a:spcBef>
                <a:spcPts val="200"/>
              </a:spcBef>
              <a:spcAft>
                <a:spcPts val="0"/>
              </a:spcAft>
              <a:buSzPts val="1800"/>
              <a:buNone/>
            </a:pPr>
            <a:r>
              <a:rPr lang="en-US" sz="1200"/>
              <a:t>Each rotation of the front sprocket will make the back wheel rotate once in combo 1,  twice in combo 2, and four times in combo 3. So, combination 3 will go the fastest. (these  sprocket combinations can also be called </a:t>
            </a:r>
            <a:r>
              <a:rPr i="1" lang="en-US" sz="1200"/>
              <a:t>gear ratios</a:t>
            </a:r>
            <a:r>
              <a:rPr lang="en-US" sz="1200"/>
              <a:t>, because the new speed is calculated  as the ratio of the driven (front) sprocket over the back sprocket.)</a:t>
            </a:r>
            <a:endParaRPr sz="1200"/>
          </a:p>
        </p:txBody>
      </p:sp>
      <p:sp>
        <p:nvSpPr>
          <p:cNvPr id="218" name="Google Shape;218;p18"/>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219" name="Google Shape;219;p18"/>
          <p:cNvPicPr preferRelativeResize="0"/>
          <p:nvPr/>
        </p:nvPicPr>
        <p:blipFill rotWithShape="1">
          <a:blip r:embed="rId3">
            <a:alphaModFix/>
          </a:blip>
          <a:srcRect b="0" l="0" r="0" t="0"/>
          <a:stretch/>
        </p:blipFill>
        <p:spPr>
          <a:xfrm>
            <a:off x="6398350" y="2219325"/>
            <a:ext cx="5240425" cy="2738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Introduction: Creative Engineering </a:t>
            </a:r>
            <a:endParaRPr/>
          </a:p>
          <a:p>
            <a:pPr indent="0" lvl="0" marL="0" rtl="0" algn="l">
              <a:lnSpc>
                <a:spcPct val="90000"/>
              </a:lnSpc>
              <a:spcBef>
                <a:spcPts val="0"/>
              </a:spcBef>
              <a:spcAft>
                <a:spcPts val="0"/>
              </a:spcAft>
              <a:buSzPts val="1800"/>
              <a:buNone/>
            </a:pPr>
            <a:r>
              <a:rPr lang="en-US"/>
              <a:t>EV Design Challenge</a:t>
            </a:r>
            <a:endParaRPr/>
          </a:p>
        </p:txBody>
      </p:sp>
      <p:sp>
        <p:nvSpPr>
          <p:cNvPr id="93" name="Google Shape;93;p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12700" marR="12700" rtl="0" algn="l">
              <a:lnSpc>
                <a:spcPct val="125454"/>
              </a:lnSpc>
              <a:spcBef>
                <a:spcPts val="1200"/>
              </a:spcBef>
              <a:spcAft>
                <a:spcPts val="0"/>
              </a:spcAft>
              <a:buClr>
                <a:schemeClr val="dk1"/>
              </a:buClr>
              <a:buSzPts val="1100"/>
              <a:buFont typeface="Arial"/>
              <a:buNone/>
            </a:pPr>
            <a:r>
              <a:rPr lang="en-US" sz="1800"/>
              <a:t>Welcome to Creative Engineering Design EV Challenge! By working as an engineering design team, you will learn how the basics of electric vehicle (EV) technology and make your own model EV car that will run on rechargeable battery power.</a:t>
            </a:r>
            <a:endParaRPr sz="1800"/>
          </a:p>
          <a:p>
            <a:pPr indent="0" lvl="0" marL="0" rtl="0" algn="l">
              <a:lnSpc>
                <a:spcPct val="115000"/>
              </a:lnSpc>
              <a:spcBef>
                <a:spcPts val="0"/>
              </a:spcBef>
              <a:spcAft>
                <a:spcPts val="0"/>
              </a:spcAft>
              <a:buClr>
                <a:schemeClr val="dk1"/>
              </a:buClr>
              <a:buSzPts val="1100"/>
              <a:buFont typeface="Arial"/>
              <a:buNone/>
            </a:pPr>
            <a:r>
              <a:t/>
            </a:r>
            <a:endParaRPr sz="1800"/>
          </a:p>
          <a:p>
            <a:pPr indent="0" lvl="0" marL="0" rtl="0" algn="l">
              <a:lnSpc>
                <a:spcPct val="115000"/>
              </a:lnSpc>
              <a:spcBef>
                <a:spcPts val="0"/>
              </a:spcBef>
              <a:spcAft>
                <a:spcPts val="0"/>
              </a:spcAft>
              <a:buClr>
                <a:schemeClr val="dk1"/>
              </a:buClr>
              <a:buSzPts val="1100"/>
              <a:buFont typeface="Arial"/>
              <a:buNone/>
            </a:pPr>
            <a:r>
              <a:rPr lang="en-US" sz="1800"/>
              <a:t>Your team will </a:t>
            </a:r>
            <a:r>
              <a:rPr lang="en-US" sz="1800"/>
              <a:t>design, build, test, and iterate a model EV, and apply and integrate the engineering design process, forms of energy, and related physics concepts to maximize the performance of your model EV. </a:t>
            </a:r>
            <a:endParaRPr sz="1800"/>
          </a:p>
          <a:p>
            <a:pPr indent="0" lvl="0" marL="0" rtl="0" algn="l">
              <a:lnSpc>
                <a:spcPct val="115000"/>
              </a:lnSpc>
              <a:spcBef>
                <a:spcPts val="0"/>
              </a:spcBef>
              <a:spcAft>
                <a:spcPts val="0"/>
              </a:spcAft>
              <a:buClr>
                <a:schemeClr val="dk1"/>
              </a:buClr>
              <a:buSzPts val="1100"/>
              <a:buFont typeface="Arial"/>
              <a:buNone/>
            </a:pPr>
            <a:r>
              <a:t/>
            </a:r>
            <a:endParaRPr sz="1800"/>
          </a:p>
          <a:p>
            <a:pPr indent="0" lvl="0" marL="0" rtl="0" algn="l">
              <a:lnSpc>
                <a:spcPct val="115000"/>
              </a:lnSpc>
              <a:spcBef>
                <a:spcPts val="0"/>
              </a:spcBef>
              <a:spcAft>
                <a:spcPts val="0"/>
              </a:spcAft>
              <a:buClr>
                <a:schemeClr val="dk1"/>
              </a:buClr>
              <a:buSzPts val="1100"/>
              <a:buFont typeface="Arial"/>
              <a:buNone/>
            </a:pPr>
            <a:r>
              <a:rPr lang="en-US" sz="1800"/>
              <a:t>You will l</a:t>
            </a:r>
            <a:r>
              <a:rPr lang="en-US" sz="1800"/>
              <a:t>earn about EV-related environmental justice concepts, including air quality, health, environmental and transportation connections. In a final design expo, your team will present about your final EV model, your design process journey, and your perspectives on engineering and environmental justice in regards to EVs. Teams can also participate in fun model EV race and aesthetic design </a:t>
            </a:r>
            <a:r>
              <a:rPr lang="en-US" sz="1800"/>
              <a:t>competitions</a:t>
            </a:r>
            <a:r>
              <a:rPr lang="en-US" sz="1800"/>
              <a:t>.  </a:t>
            </a:r>
            <a:endParaRPr sz="1800"/>
          </a:p>
          <a:p>
            <a:pPr indent="0" lvl="0" marL="0" rtl="0" algn="l">
              <a:lnSpc>
                <a:spcPct val="90000"/>
              </a:lnSpc>
              <a:spcBef>
                <a:spcPts val="1000"/>
              </a:spcBef>
              <a:spcAft>
                <a:spcPts val="0"/>
              </a:spcAft>
              <a:buSzPts val="1800"/>
              <a:buNone/>
            </a:pPr>
            <a:r>
              <a:t/>
            </a:r>
            <a:endParaRPr sz="1800"/>
          </a:p>
        </p:txBody>
      </p:sp>
      <p:sp>
        <p:nvSpPr>
          <p:cNvPr id="94" name="Google Shape;94;p2"/>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Gear Ratio Selection</a:t>
            </a:r>
            <a:endParaRPr/>
          </a:p>
        </p:txBody>
      </p:sp>
      <p:sp>
        <p:nvSpPr>
          <p:cNvPr id="225" name="Google Shape;225;p1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12700" rtl="0" algn="l">
              <a:lnSpc>
                <a:spcPct val="127272"/>
              </a:lnSpc>
              <a:spcBef>
                <a:spcPts val="0"/>
              </a:spcBef>
              <a:spcAft>
                <a:spcPts val="0"/>
              </a:spcAft>
              <a:buClr>
                <a:schemeClr val="dk1"/>
              </a:buClr>
              <a:buSzPts val="1100"/>
              <a:buFont typeface="Arial"/>
              <a:buNone/>
            </a:pPr>
            <a:r>
              <a:rPr b="1" lang="en-US" sz="1200"/>
              <a:t>Selecting the Proper Gear Ratio</a:t>
            </a:r>
            <a:endParaRPr b="1" sz="1200"/>
          </a:p>
          <a:p>
            <a:pPr indent="0" lvl="0" marL="12700" marR="88900" rtl="0" algn="l">
              <a:lnSpc>
                <a:spcPct val="125454"/>
              </a:lnSpc>
              <a:spcBef>
                <a:spcPts val="100"/>
              </a:spcBef>
              <a:spcAft>
                <a:spcPts val="0"/>
              </a:spcAft>
              <a:buClr>
                <a:schemeClr val="dk1"/>
              </a:buClr>
              <a:buSzPts val="1100"/>
              <a:buFont typeface="Arial"/>
              <a:buNone/>
            </a:pPr>
            <a:r>
              <a:rPr lang="en-US" sz="1200"/>
              <a:t>So, how can you choose the best gear ratio? Experimentation is probably the easiest way  to find out.</a:t>
            </a:r>
            <a:endParaRPr sz="1200"/>
          </a:p>
          <a:p>
            <a:pPr indent="0" lvl="0" marL="12700" marR="12700" rtl="0" algn="l">
              <a:lnSpc>
                <a:spcPct val="125454"/>
              </a:lnSpc>
              <a:spcBef>
                <a:spcPts val="0"/>
              </a:spcBef>
              <a:spcAft>
                <a:spcPts val="0"/>
              </a:spcAft>
              <a:buClr>
                <a:schemeClr val="dk1"/>
              </a:buClr>
              <a:buSzPts val="1100"/>
              <a:buFont typeface="Arial"/>
              <a:buNone/>
            </a:pPr>
            <a:r>
              <a:rPr lang="en-US" sz="1200"/>
              <a:t>The idea is that your motor, like your legs when you ride a bike, like to go a certain  speed. They also have a limit as to how much force they can exert. First you must find the  speed at which the motor gives the most power (this is usually half the speed the motor  will rotate if there is no load, or force, exerted on the motor shaft). Try to keep the motor  turning at approximately that speed as you experiment with different gear ratios.</a:t>
            </a:r>
            <a:endParaRPr sz="1200"/>
          </a:p>
          <a:p>
            <a:pPr indent="0" lvl="0" marL="12700" marR="12700" rtl="0" algn="l">
              <a:lnSpc>
                <a:spcPct val="125454"/>
              </a:lnSpc>
              <a:spcBef>
                <a:spcPts val="0"/>
              </a:spcBef>
              <a:spcAft>
                <a:spcPts val="0"/>
              </a:spcAft>
              <a:buSzPts val="1800"/>
              <a:buNone/>
            </a:pPr>
            <a:r>
              <a:rPr lang="en-US" sz="1200"/>
              <a:t>It helps if you build your car in such a way that you can change the gear ratios easily as  you experiment. Remember, the ideal gear ratio may change some if you change different  characteristics of your car (size, weight, etc.). Just remember, if your car is not going very fast it can either be that the wheel speed is too slow, or (like Jeff riding uphill) the force  required to turn the wheel is too high. Try a different gear ratio!</a:t>
            </a:r>
            <a:endParaRPr sz="1200"/>
          </a:p>
          <a:p>
            <a:pPr indent="0" lvl="0" marL="12700" marR="12700" rtl="0" algn="l">
              <a:lnSpc>
                <a:spcPct val="125454"/>
              </a:lnSpc>
              <a:spcBef>
                <a:spcPts val="0"/>
              </a:spcBef>
              <a:spcAft>
                <a:spcPts val="0"/>
              </a:spcAft>
              <a:buSzPts val="1800"/>
              <a:buNone/>
            </a:pPr>
            <a:r>
              <a:t/>
            </a:r>
            <a:endParaRPr sz="1200"/>
          </a:p>
          <a:p>
            <a:pPr indent="0" lvl="0" marL="12700" rtl="0" algn="l">
              <a:lnSpc>
                <a:spcPct val="127272"/>
              </a:lnSpc>
              <a:spcBef>
                <a:spcPts val="0"/>
              </a:spcBef>
              <a:spcAft>
                <a:spcPts val="0"/>
              </a:spcAft>
              <a:buSzPts val="1800"/>
              <a:buNone/>
            </a:pPr>
            <a:r>
              <a:rPr b="1" lang="en-US" sz="1200"/>
              <a:t>Materials</a:t>
            </a:r>
            <a:endParaRPr b="1" sz="1200"/>
          </a:p>
          <a:p>
            <a:pPr indent="0" lvl="0" marL="12700" marR="12700" rtl="0" algn="l">
              <a:lnSpc>
                <a:spcPct val="125454"/>
              </a:lnSpc>
              <a:spcBef>
                <a:spcPts val="100"/>
              </a:spcBef>
              <a:spcAft>
                <a:spcPts val="0"/>
              </a:spcAft>
              <a:buSzPts val="1800"/>
              <a:buNone/>
            </a:pPr>
            <a:r>
              <a:rPr lang="en-US" sz="1200"/>
              <a:t>The materials you choose vary greatly depending on the type of transmission you build.  If you decide to build a belt drive, try stiff, rubbery materials for the belt - such as a slice  of inner tube or an o-ring. Make sure your pulleys are pulled away from each other so  that the belt is tight. One suggestion: one way to change the gear ratio on a pulley drive is  to add or remove masking tape around the pulley, which changes its diameter.</a:t>
            </a:r>
            <a:endParaRPr sz="1200"/>
          </a:p>
          <a:p>
            <a:pPr indent="0" lvl="0" marL="12700" marR="76200" rtl="0" algn="just">
              <a:lnSpc>
                <a:spcPct val="125454"/>
              </a:lnSpc>
              <a:spcBef>
                <a:spcPts val="0"/>
              </a:spcBef>
              <a:spcAft>
                <a:spcPts val="0"/>
              </a:spcAft>
              <a:buSzPts val="1800"/>
              <a:buNone/>
            </a:pPr>
            <a:r>
              <a:rPr lang="en-US" sz="1200"/>
              <a:t>If you use a friction drive, make sure you have enough traction on the </a:t>
            </a:r>
            <a:r>
              <a:rPr i="1" lang="en-US" sz="1200"/>
              <a:t>friction disk</a:t>
            </a:r>
            <a:r>
              <a:rPr lang="en-US" sz="1200"/>
              <a:t>, or it  will slip (see the materials section for wheels and bearings). Also, make sure the friction  gears are pressed against each other snugly to ensure traction.</a:t>
            </a:r>
            <a:endParaRPr sz="1200"/>
          </a:p>
          <a:p>
            <a:pPr indent="0" lvl="0" marL="12700" marR="165100" rtl="0" algn="just">
              <a:lnSpc>
                <a:spcPct val="125454"/>
              </a:lnSpc>
              <a:spcBef>
                <a:spcPts val="0"/>
              </a:spcBef>
              <a:spcAft>
                <a:spcPts val="0"/>
              </a:spcAft>
              <a:buSzPts val="1800"/>
              <a:buNone/>
            </a:pPr>
            <a:r>
              <a:rPr lang="en-US" sz="1200"/>
              <a:t>In all cases, you will need wheel like parts to put on the motor shaft and the wheel, and  you can get ideas from reading the suggestions for wheel materials.</a:t>
            </a:r>
            <a:endParaRPr sz="1200"/>
          </a:p>
          <a:p>
            <a:pPr indent="0" lvl="0" marL="12700" marR="12700" rtl="0" algn="l">
              <a:lnSpc>
                <a:spcPct val="125454"/>
              </a:lnSpc>
              <a:spcBef>
                <a:spcPts val="0"/>
              </a:spcBef>
              <a:spcAft>
                <a:spcPts val="0"/>
              </a:spcAft>
              <a:buSzPts val="1800"/>
              <a:buNone/>
            </a:pPr>
            <a:r>
              <a:t/>
            </a:r>
            <a:endParaRPr sz="1200"/>
          </a:p>
        </p:txBody>
      </p:sp>
      <p:sp>
        <p:nvSpPr>
          <p:cNvPr id="226" name="Google Shape;226;p19"/>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Force</a:t>
            </a:r>
            <a:endParaRPr/>
          </a:p>
        </p:txBody>
      </p:sp>
      <p:sp>
        <p:nvSpPr>
          <p:cNvPr id="232" name="Google Shape;232;p2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12700" rtl="0" algn="l">
              <a:lnSpc>
                <a:spcPct val="127272"/>
              </a:lnSpc>
              <a:spcBef>
                <a:spcPts val="0"/>
              </a:spcBef>
              <a:spcAft>
                <a:spcPts val="0"/>
              </a:spcAft>
              <a:buClr>
                <a:schemeClr val="dk1"/>
              </a:buClr>
              <a:buSzPts val="1100"/>
              <a:buFont typeface="Arial"/>
              <a:buNone/>
            </a:pPr>
            <a:r>
              <a:rPr b="1" lang="en-US" sz="1200"/>
              <a:t>Force</a:t>
            </a:r>
            <a:endParaRPr b="1" sz="1200"/>
          </a:p>
          <a:p>
            <a:pPr indent="0" lvl="0" marL="12700" marR="114300" rtl="0" algn="just">
              <a:lnSpc>
                <a:spcPct val="125454"/>
              </a:lnSpc>
              <a:spcBef>
                <a:spcPts val="100"/>
              </a:spcBef>
              <a:spcAft>
                <a:spcPts val="0"/>
              </a:spcAft>
              <a:buSzPts val="1800"/>
              <a:buNone/>
            </a:pPr>
            <a:r>
              <a:rPr lang="en-US" sz="1200"/>
              <a:t>You may ask, then, why isn’t it the best to go for the highest speed possible? Well, you can’t get something for nothing! So what are you giving up when you gain speed? Let’s  investigate…</a:t>
            </a:r>
            <a:endParaRPr sz="1200"/>
          </a:p>
          <a:p>
            <a:pPr indent="0" lvl="0" marL="12700" marR="114300" rtl="0" algn="just">
              <a:lnSpc>
                <a:spcPct val="125454"/>
              </a:lnSpc>
              <a:spcBef>
                <a:spcPts val="100"/>
              </a:spcBef>
              <a:spcAft>
                <a:spcPts val="0"/>
              </a:spcAft>
              <a:buClr>
                <a:schemeClr val="dk1"/>
              </a:buClr>
              <a:buSzPts val="1100"/>
              <a:buFont typeface="Arial"/>
              <a:buNone/>
            </a:pPr>
            <a:r>
              <a:t/>
            </a:r>
            <a:endParaRPr sz="1200"/>
          </a:p>
          <a:p>
            <a:pPr indent="0" lvl="0" marL="0" marR="12700" rtl="0" algn="l">
              <a:lnSpc>
                <a:spcPct val="125454"/>
              </a:lnSpc>
              <a:spcBef>
                <a:spcPts val="200"/>
              </a:spcBef>
              <a:spcAft>
                <a:spcPts val="0"/>
              </a:spcAft>
              <a:buSzPts val="1800"/>
              <a:buNone/>
            </a:pPr>
            <a:r>
              <a:rPr lang="en-US" sz="1200"/>
              <a:t>Imagine two bikers approaching a very steep hill. Jeff and Dave are both in third gear,  because they are going very fast. Dave downshifts into second. But Jeff decides to stay in  third gear, because he knows that third gear is for going fast, and he wants to go up this hill very fast.</a:t>
            </a:r>
            <a:endParaRPr sz="1200"/>
          </a:p>
          <a:p>
            <a:pPr indent="0" lvl="0" marL="0" marR="12700" rtl="0" algn="l">
              <a:lnSpc>
                <a:spcPct val="125454"/>
              </a:lnSpc>
              <a:spcBef>
                <a:spcPts val="200"/>
              </a:spcBef>
              <a:spcAft>
                <a:spcPts val="0"/>
              </a:spcAft>
              <a:buSzPts val="1800"/>
              <a:buNone/>
            </a:pPr>
            <a:r>
              <a:t/>
            </a:r>
            <a:endParaRPr sz="1200"/>
          </a:p>
          <a:p>
            <a:pPr indent="0" lvl="0" marL="0" marR="12700" rtl="0" algn="l">
              <a:lnSpc>
                <a:spcPct val="125454"/>
              </a:lnSpc>
              <a:spcBef>
                <a:spcPts val="200"/>
              </a:spcBef>
              <a:spcAft>
                <a:spcPts val="0"/>
              </a:spcAft>
              <a:buSzPts val="1800"/>
              <a:buNone/>
            </a:pPr>
            <a:r>
              <a:rPr lang="en-US" sz="1200"/>
              <a:t>What happened? If only Jeff could’ve kept pedaling at the same rate, he would’ve beat  Dave by a mile! Let’s look at each pedal stroke. Each time Dave and Jeff pedal once, Dave’s back wheel goes around once (let’s say it travels 10 feet), but Jeff’s back wheel  goes around twice (20 feet).</a:t>
            </a:r>
            <a:endParaRPr sz="1200"/>
          </a:p>
          <a:p>
            <a:pPr indent="0" lvl="0" marL="12700" marR="12700" rtl="0" algn="l">
              <a:lnSpc>
                <a:spcPct val="125454"/>
              </a:lnSpc>
              <a:spcBef>
                <a:spcPts val="200"/>
              </a:spcBef>
              <a:spcAft>
                <a:spcPts val="0"/>
              </a:spcAft>
              <a:buSzPts val="1800"/>
              <a:buNone/>
            </a:pPr>
            <a:r>
              <a:t/>
            </a:r>
            <a:endParaRPr sz="1200"/>
          </a:p>
          <a:p>
            <a:pPr indent="0" lvl="0" marL="12700" marR="12700" rtl="0" algn="l">
              <a:lnSpc>
                <a:spcPct val="125454"/>
              </a:lnSpc>
              <a:spcBef>
                <a:spcPts val="200"/>
              </a:spcBef>
              <a:spcAft>
                <a:spcPts val="0"/>
              </a:spcAft>
              <a:buSzPts val="1800"/>
              <a:buNone/>
            </a:pPr>
            <a:r>
              <a:rPr lang="en-US" sz="1200"/>
              <a:t>Dave realizes that he only has to expend half the energy per pedal revolution than Jeff  does, because Jeff goes twice as far each time. That is why Jeff started getting very tired,  because his pedals were difficult to push. In other words, his pedals required more force  than Dave’s did.</a:t>
            </a:r>
            <a:endParaRPr sz="1200"/>
          </a:p>
          <a:p>
            <a:pPr indent="0" lvl="0" marL="12700" rtl="0" algn="l">
              <a:lnSpc>
                <a:spcPct val="115000"/>
              </a:lnSpc>
              <a:spcBef>
                <a:spcPts val="0"/>
              </a:spcBef>
              <a:spcAft>
                <a:spcPts val="0"/>
              </a:spcAft>
              <a:buSzPts val="1800"/>
              <a:buNone/>
            </a:pPr>
            <a:r>
              <a:rPr lang="en-US" sz="1200"/>
              <a:t>So does Dave expend less energy going up the same hill?</a:t>
            </a:r>
            <a:endParaRPr sz="1200"/>
          </a:p>
          <a:p>
            <a:pPr indent="0" lvl="0" marL="0" marR="406400" rtl="0" algn="l">
              <a:lnSpc>
                <a:spcPct val="125454"/>
              </a:lnSpc>
              <a:spcBef>
                <a:spcPts val="200"/>
              </a:spcBef>
              <a:spcAft>
                <a:spcPts val="0"/>
              </a:spcAft>
              <a:buSzPts val="1800"/>
              <a:buNone/>
            </a:pPr>
            <a:r>
              <a:t/>
            </a:r>
            <a:endParaRPr sz="1200"/>
          </a:p>
          <a:p>
            <a:pPr indent="0" lvl="0" marL="12700" marR="406400" rtl="0" algn="l">
              <a:lnSpc>
                <a:spcPct val="125454"/>
              </a:lnSpc>
              <a:spcBef>
                <a:spcPts val="200"/>
              </a:spcBef>
              <a:spcAft>
                <a:spcPts val="0"/>
              </a:spcAft>
              <a:buSzPts val="1800"/>
              <a:buNone/>
            </a:pPr>
            <a:r>
              <a:rPr lang="en-US" sz="1200"/>
              <a:t>So, the bottom line is, when we gain a speed advantage, we are losing the force  advantage. The pedals are more difficult to turn. You can gain either speed or force  advantage, but not at the same time.</a:t>
            </a:r>
            <a:endParaRPr sz="1200"/>
          </a:p>
          <a:p>
            <a:pPr indent="0" lvl="0" marL="12700" marR="406400" rtl="0" algn="l">
              <a:lnSpc>
                <a:spcPct val="125454"/>
              </a:lnSpc>
              <a:spcBef>
                <a:spcPts val="200"/>
              </a:spcBef>
              <a:spcAft>
                <a:spcPts val="0"/>
              </a:spcAft>
              <a:buSzPts val="1800"/>
              <a:buNone/>
            </a:pPr>
            <a:r>
              <a:t/>
            </a:r>
            <a:endParaRPr sz="1200"/>
          </a:p>
          <a:p>
            <a:pPr indent="0" lvl="0" marL="12700" marR="406400" rtl="0" algn="l">
              <a:lnSpc>
                <a:spcPct val="125454"/>
              </a:lnSpc>
              <a:spcBef>
                <a:spcPts val="200"/>
              </a:spcBef>
              <a:spcAft>
                <a:spcPts val="0"/>
              </a:spcAft>
              <a:buSzPts val="1800"/>
              <a:buNone/>
            </a:pPr>
            <a:r>
              <a:t/>
            </a:r>
            <a:endParaRPr sz="1200"/>
          </a:p>
        </p:txBody>
      </p:sp>
      <p:sp>
        <p:nvSpPr>
          <p:cNvPr id="233" name="Google Shape;233;p20"/>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234" name="Google Shape;234;p20"/>
          <p:cNvPicPr preferRelativeResize="0"/>
          <p:nvPr/>
        </p:nvPicPr>
        <p:blipFill rotWithShape="1">
          <a:blip r:embed="rId3">
            <a:alphaModFix/>
          </a:blip>
          <a:srcRect b="0" l="0" r="0" t="0"/>
          <a:stretch/>
        </p:blipFill>
        <p:spPr>
          <a:xfrm>
            <a:off x="7356125" y="0"/>
            <a:ext cx="4835874" cy="21006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Gears &amp; Transmission</a:t>
            </a:r>
            <a:endParaRPr/>
          </a:p>
        </p:txBody>
      </p:sp>
      <p:sp>
        <p:nvSpPr>
          <p:cNvPr id="240" name="Google Shape;240;p2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a:t>(Insert your team’s images, video, notes, reflections, etc. to use in your group’s final design expo presentation)</a:t>
            </a:r>
            <a:endParaRPr/>
          </a:p>
        </p:txBody>
      </p:sp>
      <p:sp>
        <p:nvSpPr>
          <p:cNvPr id="241" name="Google Shape;241;p21"/>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Chassis</a:t>
            </a:r>
            <a:endParaRPr/>
          </a:p>
        </p:txBody>
      </p:sp>
      <p:sp>
        <p:nvSpPr>
          <p:cNvPr id="247" name="Google Shape;247;p2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12700" rtl="0" algn="l">
              <a:lnSpc>
                <a:spcPct val="115000"/>
              </a:lnSpc>
              <a:spcBef>
                <a:spcPts val="100"/>
              </a:spcBef>
              <a:spcAft>
                <a:spcPts val="0"/>
              </a:spcAft>
              <a:buClr>
                <a:schemeClr val="dk1"/>
              </a:buClr>
              <a:buSzPts val="1100"/>
              <a:buFont typeface="Arial"/>
              <a:buNone/>
            </a:pPr>
            <a:r>
              <a:rPr b="1" lang="en-US" sz="1600"/>
              <a:t>Chassis</a:t>
            </a:r>
            <a:endParaRPr b="1" sz="1600"/>
          </a:p>
          <a:p>
            <a:pPr indent="0" lvl="0" marL="12700" rtl="0" algn="l">
              <a:lnSpc>
                <a:spcPct val="127272"/>
              </a:lnSpc>
              <a:spcBef>
                <a:spcPts val="1300"/>
              </a:spcBef>
              <a:spcAft>
                <a:spcPts val="0"/>
              </a:spcAft>
              <a:buClr>
                <a:schemeClr val="dk1"/>
              </a:buClr>
              <a:buSzPts val="1100"/>
              <a:buFont typeface="Arial"/>
              <a:buNone/>
            </a:pPr>
            <a:r>
              <a:rPr b="1" lang="en-US" sz="1200"/>
              <a:t>Purpose</a:t>
            </a:r>
            <a:endParaRPr b="1" sz="1200"/>
          </a:p>
          <a:p>
            <a:pPr indent="0" lvl="0" marL="12700" rtl="0" algn="l">
              <a:lnSpc>
                <a:spcPct val="127272"/>
              </a:lnSpc>
              <a:spcBef>
                <a:spcPts val="0"/>
              </a:spcBef>
              <a:spcAft>
                <a:spcPts val="0"/>
              </a:spcAft>
              <a:buSzPts val="1800"/>
              <a:buNone/>
            </a:pPr>
            <a:r>
              <a:rPr lang="en-US" sz="1200"/>
              <a:t>The car’s chassis is its frame. It holds all of its main parts together.</a:t>
            </a:r>
            <a:endParaRPr sz="1200"/>
          </a:p>
          <a:p>
            <a:pPr indent="0" lvl="0" marL="12700" rtl="0" algn="l">
              <a:lnSpc>
                <a:spcPct val="127272"/>
              </a:lnSpc>
              <a:spcBef>
                <a:spcPts val="0"/>
              </a:spcBef>
              <a:spcAft>
                <a:spcPts val="0"/>
              </a:spcAft>
              <a:buClr>
                <a:schemeClr val="dk1"/>
              </a:buClr>
              <a:buSzPts val="1100"/>
              <a:buFont typeface="Arial"/>
              <a:buNone/>
            </a:pPr>
            <a:r>
              <a:t/>
            </a:r>
            <a:endParaRPr sz="1200"/>
          </a:p>
          <a:p>
            <a:pPr indent="0" lvl="0" marL="12700" rtl="0" algn="l">
              <a:lnSpc>
                <a:spcPct val="127272"/>
              </a:lnSpc>
              <a:spcBef>
                <a:spcPts val="0"/>
              </a:spcBef>
              <a:spcAft>
                <a:spcPts val="0"/>
              </a:spcAft>
              <a:buClr>
                <a:schemeClr val="dk1"/>
              </a:buClr>
              <a:buSzPts val="1100"/>
              <a:buFont typeface="Arial"/>
              <a:buNone/>
            </a:pPr>
            <a:r>
              <a:rPr b="1" lang="en-US" sz="1200"/>
              <a:t>Ideas</a:t>
            </a:r>
            <a:endParaRPr b="1" sz="1200"/>
          </a:p>
          <a:p>
            <a:pPr indent="0" lvl="0" marL="12700" marR="12700" rtl="0" algn="l">
              <a:lnSpc>
                <a:spcPct val="125454"/>
              </a:lnSpc>
              <a:spcBef>
                <a:spcPts val="100"/>
              </a:spcBef>
              <a:spcAft>
                <a:spcPts val="0"/>
              </a:spcAft>
              <a:buSzPts val="1800"/>
              <a:buNone/>
            </a:pPr>
            <a:r>
              <a:rPr lang="en-US" sz="1200"/>
              <a:t>Some possible ideas for a EV car chassis are below. Try different ideas! </a:t>
            </a:r>
            <a:endParaRPr sz="1200"/>
          </a:p>
          <a:p>
            <a:pPr indent="0" lvl="0" marL="12700" marR="12700" rtl="0" algn="l">
              <a:lnSpc>
                <a:spcPct val="125454"/>
              </a:lnSpc>
              <a:spcBef>
                <a:spcPts val="100"/>
              </a:spcBef>
              <a:spcAft>
                <a:spcPts val="0"/>
              </a:spcAft>
              <a:buSzPts val="1800"/>
              <a:buNone/>
            </a:pPr>
            <a:r>
              <a:rPr lang="en-US" sz="1200"/>
              <a:t>Try different  materials!</a:t>
            </a:r>
            <a:endParaRPr sz="1200"/>
          </a:p>
          <a:p>
            <a:pPr indent="0" lvl="0" marL="12700" marR="12700" rtl="0" algn="l">
              <a:lnSpc>
                <a:spcPct val="125454"/>
              </a:lnSpc>
              <a:spcBef>
                <a:spcPts val="100"/>
              </a:spcBef>
              <a:spcAft>
                <a:spcPts val="0"/>
              </a:spcAft>
              <a:buSzPts val="1800"/>
              <a:buNone/>
            </a:pPr>
            <a:r>
              <a:t/>
            </a:r>
            <a:endParaRPr sz="1200"/>
          </a:p>
          <a:p>
            <a:pPr indent="0" lvl="0" marL="12700" rtl="0" algn="just">
              <a:lnSpc>
                <a:spcPct val="127272"/>
              </a:lnSpc>
              <a:spcBef>
                <a:spcPts val="100"/>
              </a:spcBef>
              <a:spcAft>
                <a:spcPts val="0"/>
              </a:spcAft>
              <a:buSzPts val="1800"/>
              <a:buNone/>
            </a:pPr>
            <a:r>
              <a:rPr b="1" lang="en-US" sz="1200"/>
              <a:t>Concepts: Weight and Stiffness</a:t>
            </a:r>
            <a:endParaRPr b="1" sz="1200"/>
          </a:p>
          <a:p>
            <a:pPr indent="0" lvl="0" marL="12700" marR="50800" rtl="0" algn="just">
              <a:lnSpc>
                <a:spcPct val="125454"/>
              </a:lnSpc>
              <a:spcBef>
                <a:spcPts val="100"/>
              </a:spcBef>
              <a:spcAft>
                <a:spcPts val="0"/>
              </a:spcAft>
              <a:buSzPts val="1800"/>
              <a:buNone/>
            </a:pPr>
            <a:r>
              <a:rPr lang="en-US" sz="1200"/>
              <a:t>One thing you will discover when you build your EV car is that designing and building involves trade-offs. There is no ideal design. This is true with the chassis of your car.</a:t>
            </a:r>
            <a:endParaRPr sz="1200"/>
          </a:p>
          <a:p>
            <a:pPr indent="0" lvl="0" marL="12700" marR="12700" rtl="0" algn="just">
              <a:lnSpc>
                <a:spcPct val="125454"/>
              </a:lnSpc>
              <a:spcBef>
                <a:spcPts val="0"/>
              </a:spcBef>
              <a:spcAft>
                <a:spcPts val="0"/>
              </a:spcAft>
              <a:buSzPts val="1800"/>
              <a:buNone/>
            </a:pPr>
            <a:r>
              <a:t/>
            </a:r>
            <a:endParaRPr sz="1200"/>
          </a:p>
          <a:p>
            <a:pPr indent="0" lvl="0" marL="12700" marR="12700" rtl="0" algn="just">
              <a:lnSpc>
                <a:spcPct val="125454"/>
              </a:lnSpc>
              <a:spcBef>
                <a:spcPts val="0"/>
              </a:spcBef>
              <a:spcAft>
                <a:spcPts val="0"/>
              </a:spcAft>
              <a:buSzPts val="1800"/>
              <a:buNone/>
            </a:pPr>
            <a:r>
              <a:rPr lang="en-US" sz="1200"/>
              <a:t>One obvious consideration is that you don’t want your car too heavy. It is easier for your motor to push a light car than a big, heavy one. In EV cars, efficiency is very important, and you don’t want to waste energy.</a:t>
            </a:r>
            <a:endParaRPr sz="1200"/>
          </a:p>
          <a:p>
            <a:pPr indent="0" lvl="0" marL="12700" marR="12700" rtl="0" algn="just">
              <a:lnSpc>
                <a:spcPct val="125454"/>
              </a:lnSpc>
              <a:spcBef>
                <a:spcPts val="0"/>
              </a:spcBef>
              <a:spcAft>
                <a:spcPts val="0"/>
              </a:spcAft>
              <a:buSzPts val="1800"/>
              <a:buNone/>
            </a:pPr>
            <a:r>
              <a:t/>
            </a:r>
            <a:endParaRPr sz="1200"/>
          </a:p>
          <a:p>
            <a:pPr indent="0" lvl="0" marL="12700" marR="12700" rtl="0" algn="just">
              <a:lnSpc>
                <a:spcPct val="125454"/>
              </a:lnSpc>
              <a:spcBef>
                <a:spcPts val="0"/>
              </a:spcBef>
              <a:spcAft>
                <a:spcPts val="0"/>
              </a:spcAft>
              <a:buSzPts val="1800"/>
              <a:buNone/>
            </a:pPr>
            <a:r>
              <a:rPr lang="en-US" sz="1200"/>
              <a:t>But something you must also keep in mind is that a light car can be pushed easily by the wind too. Even if the wind does not blow the car over, it may make it harder to go in a  straight line.</a:t>
            </a:r>
            <a:endParaRPr sz="1200"/>
          </a:p>
          <a:p>
            <a:pPr indent="0" lvl="0" marL="12700" marR="12700" rtl="0" algn="l">
              <a:lnSpc>
                <a:spcPct val="125454"/>
              </a:lnSpc>
              <a:spcBef>
                <a:spcPts val="100"/>
              </a:spcBef>
              <a:spcAft>
                <a:spcPts val="0"/>
              </a:spcAft>
              <a:buSzPts val="1800"/>
              <a:buNone/>
            </a:pPr>
            <a:r>
              <a:t/>
            </a:r>
            <a:endParaRPr sz="1200"/>
          </a:p>
          <a:p>
            <a:pPr indent="0" lvl="0" marL="12700" marR="12700" rtl="0" algn="ctr">
              <a:lnSpc>
                <a:spcPct val="125454"/>
              </a:lnSpc>
              <a:spcBef>
                <a:spcPts val="100"/>
              </a:spcBef>
              <a:spcAft>
                <a:spcPts val="0"/>
              </a:spcAft>
              <a:buSzPts val="1800"/>
              <a:buNone/>
            </a:pPr>
            <a:r>
              <a:t/>
            </a:r>
            <a:endParaRPr sz="1200"/>
          </a:p>
        </p:txBody>
      </p:sp>
      <p:sp>
        <p:nvSpPr>
          <p:cNvPr id="248" name="Google Shape;248;p22"/>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249" name="Google Shape;249;p22"/>
          <p:cNvPicPr preferRelativeResize="0"/>
          <p:nvPr/>
        </p:nvPicPr>
        <p:blipFill rotWithShape="1">
          <a:blip r:embed="rId3">
            <a:alphaModFix/>
          </a:blip>
          <a:srcRect b="0" l="0" r="0" t="0"/>
          <a:stretch/>
        </p:blipFill>
        <p:spPr>
          <a:xfrm>
            <a:off x="6193800" y="365125"/>
            <a:ext cx="5040774" cy="36778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t/>
            </a:r>
            <a:endParaRPr/>
          </a:p>
        </p:txBody>
      </p:sp>
      <p:sp>
        <p:nvSpPr>
          <p:cNvPr id="255" name="Google Shape;255;p2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12700" rtl="0" algn="l">
              <a:lnSpc>
                <a:spcPct val="127272"/>
              </a:lnSpc>
              <a:spcBef>
                <a:spcPts val="100"/>
              </a:spcBef>
              <a:spcAft>
                <a:spcPts val="0"/>
              </a:spcAft>
              <a:buClr>
                <a:schemeClr val="dk1"/>
              </a:buClr>
              <a:buSzPts val="1100"/>
              <a:buFont typeface="Arial"/>
              <a:buNone/>
            </a:pPr>
            <a:r>
              <a:rPr b="1" lang="en-US" sz="1200"/>
              <a:t>Materials</a:t>
            </a:r>
            <a:endParaRPr b="1" sz="1200"/>
          </a:p>
          <a:p>
            <a:pPr indent="0" lvl="0" marL="12700" marR="12700" rtl="0" algn="l">
              <a:lnSpc>
                <a:spcPct val="125454"/>
              </a:lnSpc>
              <a:spcBef>
                <a:spcPts val="100"/>
              </a:spcBef>
              <a:spcAft>
                <a:spcPts val="0"/>
              </a:spcAft>
              <a:buClr>
                <a:schemeClr val="dk1"/>
              </a:buClr>
              <a:buSzPts val="1100"/>
              <a:buFont typeface="Arial"/>
              <a:buNone/>
            </a:pPr>
            <a:r>
              <a:rPr lang="en-US" sz="1200"/>
              <a:t>The first step to a lightweight chassis is choosing the right materials, but more importantly, is fairly stiff for its weight.</a:t>
            </a:r>
            <a:endParaRPr sz="1200"/>
          </a:p>
          <a:p>
            <a:pPr indent="0" lvl="0" marL="12700" marR="228600" rtl="0" algn="l">
              <a:lnSpc>
                <a:spcPct val="125454"/>
              </a:lnSpc>
              <a:spcBef>
                <a:spcPts val="0"/>
              </a:spcBef>
              <a:spcAft>
                <a:spcPts val="0"/>
              </a:spcAft>
              <a:buSzPts val="1800"/>
              <a:buNone/>
            </a:pPr>
            <a:r>
              <a:rPr lang="en-US" sz="1200"/>
              <a:t>What is the difference between strong and stiff? Strong means it will not break easily.  Stiff means it will not bend easily. For the model EV car, stiffness is very important.</a:t>
            </a:r>
            <a:endParaRPr sz="1200"/>
          </a:p>
          <a:p>
            <a:pPr indent="0" lvl="0" marL="12700" rtl="0" algn="l">
              <a:lnSpc>
                <a:spcPct val="127272"/>
              </a:lnSpc>
              <a:spcBef>
                <a:spcPts val="0"/>
              </a:spcBef>
              <a:spcAft>
                <a:spcPts val="0"/>
              </a:spcAft>
              <a:buSzPts val="1800"/>
              <a:buNone/>
            </a:pPr>
            <a:r>
              <a:t/>
            </a:r>
            <a:endParaRPr b="1" sz="1200"/>
          </a:p>
          <a:p>
            <a:pPr indent="0" lvl="0" marL="12700" rtl="0" algn="l">
              <a:lnSpc>
                <a:spcPct val="127272"/>
              </a:lnSpc>
              <a:spcBef>
                <a:spcPts val="0"/>
              </a:spcBef>
              <a:spcAft>
                <a:spcPts val="0"/>
              </a:spcAft>
              <a:buSzPts val="1800"/>
              <a:buNone/>
            </a:pPr>
            <a:r>
              <a:t/>
            </a:r>
            <a:endParaRPr b="1" sz="1200"/>
          </a:p>
          <a:p>
            <a:pPr indent="0" lvl="0" marL="12700" rtl="0" algn="l">
              <a:lnSpc>
                <a:spcPct val="127272"/>
              </a:lnSpc>
              <a:spcBef>
                <a:spcPts val="0"/>
              </a:spcBef>
              <a:spcAft>
                <a:spcPts val="0"/>
              </a:spcAft>
              <a:buSzPts val="1800"/>
              <a:buNone/>
            </a:pPr>
            <a:r>
              <a:t/>
            </a:r>
            <a:endParaRPr b="1" sz="1200"/>
          </a:p>
          <a:p>
            <a:pPr indent="0" lvl="0" marL="12700" rtl="0" algn="l">
              <a:lnSpc>
                <a:spcPct val="127272"/>
              </a:lnSpc>
              <a:spcBef>
                <a:spcPts val="0"/>
              </a:spcBef>
              <a:spcAft>
                <a:spcPts val="0"/>
              </a:spcAft>
              <a:buSzPts val="1800"/>
              <a:buNone/>
            </a:pPr>
            <a:r>
              <a:t/>
            </a:r>
            <a:endParaRPr b="1" sz="1200"/>
          </a:p>
          <a:p>
            <a:pPr indent="0" lvl="0" marL="12700" rtl="0" algn="l">
              <a:lnSpc>
                <a:spcPct val="127272"/>
              </a:lnSpc>
              <a:spcBef>
                <a:spcPts val="0"/>
              </a:spcBef>
              <a:spcAft>
                <a:spcPts val="0"/>
              </a:spcAft>
              <a:buSzPts val="1800"/>
              <a:buNone/>
            </a:pPr>
            <a:r>
              <a:t/>
            </a:r>
            <a:endParaRPr b="1" sz="1200"/>
          </a:p>
          <a:p>
            <a:pPr indent="0" lvl="0" marL="12700" rtl="0" algn="l">
              <a:lnSpc>
                <a:spcPct val="127272"/>
              </a:lnSpc>
              <a:spcBef>
                <a:spcPts val="0"/>
              </a:spcBef>
              <a:spcAft>
                <a:spcPts val="0"/>
              </a:spcAft>
              <a:buSzPts val="1800"/>
              <a:buNone/>
            </a:pPr>
            <a:r>
              <a:t/>
            </a:r>
            <a:endParaRPr b="1" sz="1200"/>
          </a:p>
          <a:p>
            <a:pPr indent="0" lvl="0" marL="12700" rtl="0" algn="l">
              <a:lnSpc>
                <a:spcPct val="127272"/>
              </a:lnSpc>
              <a:spcBef>
                <a:spcPts val="0"/>
              </a:spcBef>
              <a:spcAft>
                <a:spcPts val="0"/>
              </a:spcAft>
              <a:buSzPts val="1800"/>
              <a:buNone/>
            </a:pPr>
            <a:r>
              <a:t/>
            </a:r>
            <a:endParaRPr b="1" sz="1200"/>
          </a:p>
          <a:p>
            <a:pPr indent="0" lvl="0" marL="12700" rtl="0" algn="l">
              <a:lnSpc>
                <a:spcPct val="127272"/>
              </a:lnSpc>
              <a:spcBef>
                <a:spcPts val="0"/>
              </a:spcBef>
              <a:spcAft>
                <a:spcPts val="0"/>
              </a:spcAft>
              <a:buSzPts val="1800"/>
              <a:buNone/>
            </a:pPr>
            <a:r>
              <a:t/>
            </a:r>
            <a:endParaRPr b="1" sz="1200"/>
          </a:p>
          <a:p>
            <a:pPr indent="0" lvl="0" marL="12700" rtl="0" algn="l">
              <a:lnSpc>
                <a:spcPct val="127272"/>
              </a:lnSpc>
              <a:spcBef>
                <a:spcPts val="0"/>
              </a:spcBef>
              <a:spcAft>
                <a:spcPts val="0"/>
              </a:spcAft>
              <a:buSzPts val="1800"/>
              <a:buNone/>
            </a:pPr>
            <a:r>
              <a:t/>
            </a:r>
            <a:endParaRPr b="1" sz="1200"/>
          </a:p>
          <a:p>
            <a:pPr indent="0" lvl="0" marL="12700" rtl="0" algn="l">
              <a:lnSpc>
                <a:spcPct val="127272"/>
              </a:lnSpc>
              <a:spcBef>
                <a:spcPts val="0"/>
              </a:spcBef>
              <a:spcAft>
                <a:spcPts val="0"/>
              </a:spcAft>
              <a:buSzPts val="1800"/>
              <a:buNone/>
            </a:pPr>
            <a:r>
              <a:t/>
            </a:r>
            <a:endParaRPr b="1" sz="1200"/>
          </a:p>
          <a:p>
            <a:pPr indent="0" lvl="0" marL="12700" rtl="0" algn="l">
              <a:lnSpc>
                <a:spcPct val="127272"/>
              </a:lnSpc>
              <a:spcBef>
                <a:spcPts val="0"/>
              </a:spcBef>
              <a:spcAft>
                <a:spcPts val="0"/>
              </a:spcAft>
              <a:buSzPts val="1800"/>
              <a:buNone/>
            </a:pPr>
            <a:r>
              <a:rPr b="1" lang="en-US" sz="1200"/>
              <a:t>Shape</a:t>
            </a:r>
            <a:endParaRPr b="1" sz="1200"/>
          </a:p>
          <a:p>
            <a:pPr indent="0" lvl="0" marL="12700" marR="12700" rtl="0" algn="l">
              <a:lnSpc>
                <a:spcPct val="125454"/>
              </a:lnSpc>
              <a:spcBef>
                <a:spcPts val="100"/>
              </a:spcBef>
              <a:spcAft>
                <a:spcPts val="0"/>
              </a:spcAft>
              <a:buSzPts val="1800"/>
              <a:buNone/>
            </a:pPr>
            <a:r>
              <a:rPr lang="en-US" sz="1200"/>
              <a:t>Some heavier materials are also appropriate if they are constructed correctly. Other materials are made stiffer or stronger by sandwiching them between other materials. </a:t>
            </a:r>
            <a:r>
              <a:rPr b="1" lang="en-US" sz="1200"/>
              <a:t>Orientation </a:t>
            </a:r>
            <a:r>
              <a:rPr lang="en-US" sz="1200"/>
              <a:t>is also very important in  determining stiffness. Material selection and the importance of shape and orientation of the materials offers options for managing the weight of the EV car.</a:t>
            </a:r>
            <a:endParaRPr sz="1200"/>
          </a:p>
          <a:p>
            <a:pPr indent="0" lvl="0" marL="12700" marR="12700" rtl="0" algn="l">
              <a:lnSpc>
                <a:spcPct val="125454"/>
              </a:lnSpc>
              <a:spcBef>
                <a:spcPts val="100"/>
              </a:spcBef>
              <a:spcAft>
                <a:spcPts val="0"/>
              </a:spcAft>
              <a:buSzPts val="1800"/>
              <a:buNone/>
            </a:pPr>
            <a:r>
              <a:t/>
            </a:r>
            <a:endParaRPr sz="1200"/>
          </a:p>
          <a:p>
            <a:pPr indent="0" lvl="0" marL="12700" marR="12700" rtl="0" algn="l">
              <a:lnSpc>
                <a:spcPct val="125454"/>
              </a:lnSpc>
              <a:spcBef>
                <a:spcPts val="100"/>
              </a:spcBef>
              <a:spcAft>
                <a:spcPts val="0"/>
              </a:spcAft>
              <a:buSzPts val="1800"/>
              <a:buNone/>
            </a:pPr>
            <a:r>
              <a:t/>
            </a:r>
            <a:endParaRPr sz="1200"/>
          </a:p>
          <a:p>
            <a:pPr indent="0" lvl="0" marL="12700" marR="228600" rtl="0" algn="l">
              <a:lnSpc>
                <a:spcPct val="125454"/>
              </a:lnSpc>
              <a:spcBef>
                <a:spcPts val="0"/>
              </a:spcBef>
              <a:spcAft>
                <a:spcPts val="0"/>
              </a:spcAft>
              <a:buSzPts val="1800"/>
              <a:buNone/>
            </a:pPr>
            <a:r>
              <a:t/>
            </a:r>
            <a:endParaRPr sz="1200"/>
          </a:p>
        </p:txBody>
      </p:sp>
      <p:sp>
        <p:nvSpPr>
          <p:cNvPr id="256" name="Google Shape;256;p23"/>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257" name="Google Shape;257;p23"/>
          <p:cNvPicPr preferRelativeResize="0"/>
          <p:nvPr/>
        </p:nvPicPr>
        <p:blipFill rotWithShape="1">
          <a:blip r:embed="rId3">
            <a:alphaModFix/>
          </a:blip>
          <a:srcRect b="0" l="0" r="0" t="0"/>
          <a:stretch/>
        </p:blipFill>
        <p:spPr>
          <a:xfrm>
            <a:off x="838200" y="624575"/>
            <a:ext cx="5508500" cy="806800"/>
          </a:xfrm>
          <a:prstGeom prst="rect">
            <a:avLst/>
          </a:prstGeom>
          <a:noFill/>
          <a:ln>
            <a:noFill/>
          </a:ln>
        </p:spPr>
      </p:pic>
      <p:pic>
        <p:nvPicPr>
          <p:cNvPr id="258" name="Google Shape;258;p23"/>
          <p:cNvPicPr preferRelativeResize="0"/>
          <p:nvPr/>
        </p:nvPicPr>
        <p:blipFill rotWithShape="1">
          <a:blip r:embed="rId4">
            <a:alphaModFix/>
          </a:blip>
          <a:srcRect b="0" l="0" r="0" t="0"/>
          <a:stretch/>
        </p:blipFill>
        <p:spPr>
          <a:xfrm>
            <a:off x="3147675" y="2550600"/>
            <a:ext cx="5695375" cy="25774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Materials: Chassis</a:t>
            </a:r>
            <a:endParaRPr/>
          </a:p>
        </p:txBody>
      </p:sp>
      <p:sp>
        <p:nvSpPr>
          <p:cNvPr id="264" name="Google Shape;264;p2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12700" rtl="0" algn="l">
              <a:lnSpc>
                <a:spcPct val="127272"/>
              </a:lnSpc>
              <a:spcBef>
                <a:spcPts val="0"/>
              </a:spcBef>
              <a:spcAft>
                <a:spcPts val="0"/>
              </a:spcAft>
              <a:buClr>
                <a:schemeClr val="dk1"/>
              </a:buClr>
              <a:buSzPts val="1100"/>
              <a:buFont typeface="Arial"/>
              <a:buNone/>
            </a:pPr>
            <a:r>
              <a:rPr b="1" lang="en-US" sz="1200"/>
              <a:t>Materials</a:t>
            </a:r>
            <a:endParaRPr b="1" sz="1200"/>
          </a:p>
          <a:p>
            <a:pPr indent="0" lvl="0" marL="12700" marR="12700" rtl="0" algn="l">
              <a:lnSpc>
                <a:spcPct val="125454"/>
              </a:lnSpc>
              <a:spcBef>
                <a:spcPts val="100"/>
              </a:spcBef>
              <a:spcAft>
                <a:spcPts val="0"/>
              </a:spcAft>
              <a:buClr>
                <a:schemeClr val="dk1"/>
              </a:buClr>
              <a:buSzPts val="1100"/>
              <a:buFont typeface="Arial"/>
              <a:buNone/>
            </a:pPr>
            <a:r>
              <a:rPr lang="en-US" sz="1200"/>
              <a:t>Any material that is light and stiff would be appropriate for building a model EV car. Some hollow and tube like  pieces are very stiff for their weight. Arts and crafts stores and hobby stores are good  sources. Some stores have scrap materials like cardboard. Or, look around your house for  scraps. Some materials we found that are useful are:</a:t>
            </a:r>
            <a:endParaRPr sz="1200"/>
          </a:p>
          <a:p>
            <a:pPr indent="-304800" lvl="0" marL="457200" marR="571500" rtl="0" algn="l">
              <a:lnSpc>
                <a:spcPct val="125454"/>
              </a:lnSpc>
              <a:spcBef>
                <a:spcPts val="0"/>
              </a:spcBef>
              <a:spcAft>
                <a:spcPts val="0"/>
              </a:spcAft>
              <a:buSzPts val="1200"/>
              <a:buChar char="•"/>
            </a:pPr>
            <a:r>
              <a:rPr lang="en-US" sz="1200"/>
              <a:t>stiff insulating foam (large hardware store or home improvement center)  </a:t>
            </a:r>
            <a:endParaRPr sz="1200"/>
          </a:p>
          <a:p>
            <a:pPr indent="-304800" lvl="0" marL="457200" marR="571500" rtl="0" algn="l">
              <a:lnSpc>
                <a:spcPct val="125454"/>
              </a:lnSpc>
              <a:spcBef>
                <a:spcPts val="0"/>
              </a:spcBef>
              <a:spcAft>
                <a:spcPts val="0"/>
              </a:spcAft>
              <a:buSzPts val="1200"/>
              <a:buChar char="•"/>
            </a:pPr>
            <a:r>
              <a:rPr lang="en-US" sz="1200"/>
              <a:t>foam core (like the back of your EV panel -- try arts and crafts stores)  </a:t>
            </a:r>
            <a:endParaRPr sz="1200"/>
          </a:p>
          <a:p>
            <a:pPr indent="-304800" lvl="0" marL="457200" marR="571500" rtl="0" algn="l">
              <a:lnSpc>
                <a:spcPct val="125454"/>
              </a:lnSpc>
              <a:spcBef>
                <a:spcPts val="0"/>
              </a:spcBef>
              <a:spcAft>
                <a:spcPts val="0"/>
              </a:spcAft>
              <a:buSzPts val="1200"/>
              <a:buChar char="•"/>
            </a:pPr>
            <a:r>
              <a:rPr lang="en-US" sz="1200"/>
              <a:t>balsa wood (a&amp;c or hobby stores)</a:t>
            </a:r>
            <a:endParaRPr sz="1200"/>
          </a:p>
          <a:p>
            <a:pPr indent="-304800" lvl="0" marL="457200" marR="2667000" rtl="0" algn="l">
              <a:lnSpc>
                <a:spcPct val="125454"/>
              </a:lnSpc>
              <a:spcBef>
                <a:spcPts val="0"/>
              </a:spcBef>
              <a:spcAft>
                <a:spcPts val="0"/>
              </a:spcAft>
              <a:buSzPts val="1200"/>
              <a:buChar char="•"/>
            </a:pPr>
            <a:r>
              <a:rPr lang="en-US" sz="1200"/>
              <a:t>brass tubing (a&amp;c or hobby)  </a:t>
            </a:r>
            <a:endParaRPr sz="1200"/>
          </a:p>
          <a:p>
            <a:pPr indent="-304800" lvl="0" marL="457200" marR="2667000" rtl="0" algn="l">
              <a:lnSpc>
                <a:spcPct val="125454"/>
              </a:lnSpc>
              <a:spcBef>
                <a:spcPts val="0"/>
              </a:spcBef>
              <a:spcAft>
                <a:spcPts val="0"/>
              </a:spcAft>
              <a:buSzPts val="1200"/>
              <a:buChar char="•"/>
            </a:pPr>
            <a:r>
              <a:rPr lang="en-US" sz="1200"/>
              <a:t>cardboard tube (scrap from a&amp;c store)  </a:t>
            </a:r>
            <a:endParaRPr sz="1200"/>
          </a:p>
          <a:p>
            <a:pPr indent="-304800" lvl="0" marL="457200" marR="2667000" rtl="0" algn="l">
              <a:lnSpc>
                <a:spcPct val="125454"/>
              </a:lnSpc>
              <a:spcBef>
                <a:spcPts val="0"/>
              </a:spcBef>
              <a:spcAft>
                <a:spcPts val="0"/>
              </a:spcAft>
              <a:buSzPts val="1200"/>
              <a:buChar char="•"/>
            </a:pPr>
            <a:r>
              <a:rPr lang="en-US" sz="1200"/>
              <a:t>shoe box</a:t>
            </a:r>
            <a:endParaRPr sz="1200"/>
          </a:p>
          <a:p>
            <a:pPr indent="-304800" lvl="0" marL="457200" marR="4267200" rtl="0" algn="l">
              <a:lnSpc>
                <a:spcPct val="125454"/>
              </a:lnSpc>
              <a:spcBef>
                <a:spcPts val="0"/>
              </a:spcBef>
              <a:spcAft>
                <a:spcPts val="0"/>
              </a:spcAft>
              <a:buSzPts val="1200"/>
              <a:buChar char="•"/>
            </a:pPr>
            <a:r>
              <a:rPr lang="en-US" sz="1200"/>
              <a:t>soda bottle  </a:t>
            </a:r>
            <a:endParaRPr sz="1200"/>
          </a:p>
          <a:p>
            <a:pPr indent="-304800" lvl="0" marL="457200" marR="4267200" rtl="0" algn="l">
              <a:lnSpc>
                <a:spcPct val="125454"/>
              </a:lnSpc>
              <a:spcBef>
                <a:spcPts val="0"/>
              </a:spcBef>
              <a:spcAft>
                <a:spcPts val="0"/>
              </a:spcAft>
              <a:buSzPts val="1200"/>
              <a:buChar char="•"/>
            </a:pPr>
            <a:r>
              <a:rPr lang="en-US" sz="1200"/>
              <a:t>rigid plastic container</a:t>
            </a:r>
            <a:endParaRPr sz="1200"/>
          </a:p>
          <a:p>
            <a:pPr indent="-304800" lvl="0" marL="457200" rtl="0" algn="l">
              <a:lnSpc>
                <a:spcPct val="122272"/>
              </a:lnSpc>
              <a:spcBef>
                <a:spcPts val="0"/>
              </a:spcBef>
              <a:spcAft>
                <a:spcPts val="0"/>
              </a:spcAft>
              <a:buSzPts val="1200"/>
              <a:buChar char="•"/>
            </a:pPr>
            <a:r>
              <a:rPr lang="en-US" sz="1200"/>
              <a:t>corrugated cardboard (scrap from boxes)</a:t>
            </a:r>
            <a:endParaRPr/>
          </a:p>
        </p:txBody>
      </p:sp>
      <p:sp>
        <p:nvSpPr>
          <p:cNvPr id="265" name="Google Shape;265;p24"/>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Chassis</a:t>
            </a:r>
            <a:endParaRPr/>
          </a:p>
        </p:txBody>
      </p:sp>
      <p:sp>
        <p:nvSpPr>
          <p:cNvPr id="271" name="Google Shape;271;p2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a:t>(Insert your team’s images, video, notes, reflections, etc. to use in your group’s final design expo presentation)</a:t>
            </a:r>
            <a:endParaRPr/>
          </a:p>
        </p:txBody>
      </p:sp>
      <p:sp>
        <p:nvSpPr>
          <p:cNvPr id="272" name="Google Shape;272;p25"/>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Wheels &amp; Axles</a:t>
            </a:r>
            <a:endParaRPr/>
          </a:p>
        </p:txBody>
      </p:sp>
      <p:sp>
        <p:nvSpPr>
          <p:cNvPr id="278" name="Google Shape;278;p26"/>
          <p:cNvSpPr txBox="1"/>
          <p:nvPr>
            <p:ph idx="1" type="body"/>
          </p:nvPr>
        </p:nvSpPr>
        <p:spPr>
          <a:xfrm>
            <a:off x="838200" y="1690825"/>
            <a:ext cx="7193700" cy="4351200"/>
          </a:xfrm>
          <a:prstGeom prst="rect">
            <a:avLst/>
          </a:prstGeom>
          <a:noFill/>
          <a:ln>
            <a:noFill/>
          </a:ln>
        </p:spPr>
        <p:txBody>
          <a:bodyPr anchorCtr="0" anchor="t" bIns="45700" lIns="91425" spcFirstLastPara="1" rIns="91425" wrap="square" tIns="45700">
            <a:noAutofit/>
          </a:bodyPr>
          <a:lstStyle/>
          <a:p>
            <a:pPr indent="0" lvl="0" marL="12700" rtl="0" algn="l">
              <a:lnSpc>
                <a:spcPct val="115000"/>
              </a:lnSpc>
              <a:spcBef>
                <a:spcPts val="100"/>
              </a:spcBef>
              <a:spcAft>
                <a:spcPts val="0"/>
              </a:spcAft>
              <a:buClr>
                <a:schemeClr val="dk1"/>
              </a:buClr>
              <a:buSzPts val="1100"/>
              <a:buFont typeface="Arial"/>
              <a:buNone/>
            </a:pPr>
            <a:r>
              <a:rPr b="1" lang="en-US" sz="1600"/>
              <a:t>Wheels and Bearings</a:t>
            </a:r>
            <a:endParaRPr b="1" sz="1600"/>
          </a:p>
          <a:p>
            <a:pPr indent="0" lvl="0" marL="12700" rtl="0" algn="l">
              <a:lnSpc>
                <a:spcPct val="127272"/>
              </a:lnSpc>
              <a:spcBef>
                <a:spcPts val="1300"/>
              </a:spcBef>
              <a:spcAft>
                <a:spcPts val="0"/>
              </a:spcAft>
              <a:buClr>
                <a:schemeClr val="dk1"/>
              </a:buClr>
              <a:buSzPts val="1100"/>
              <a:buFont typeface="Arial"/>
              <a:buNone/>
            </a:pPr>
            <a:r>
              <a:rPr b="1" lang="en-US" sz="1200"/>
              <a:t>Purpose</a:t>
            </a:r>
            <a:endParaRPr b="1" sz="1200"/>
          </a:p>
          <a:p>
            <a:pPr indent="0" lvl="0" marL="12700" marR="12700" rtl="0" algn="l">
              <a:lnSpc>
                <a:spcPct val="125454"/>
              </a:lnSpc>
              <a:spcBef>
                <a:spcPts val="100"/>
              </a:spcBef>
              <a:spcAft>
                <a:spcPts val="0"/>
              </a:spcAft>
              <a:buClr>
                <a:schemeClr val="dk1"/>
              </a:buClr>
              <a:buSzPts val="1100"/>
              <a:buFont typeface="Arial"/>
              <a:buNone/>
            </a:pPr>
            <a:r>
              <a:rPr lang="en-US" sz="1200"/>
              <a:t>Wheels support the chassis and allow the car to roll forward. Bearings support the wheel  while allowing them to rotate.</a:t>
            </a:r>
            <a:endParaRPr sz="1200"/>
          </a:p>
          <a:p>
            <a:pPr indent="0" lvl="0" marL="12700" marR="12700" rtl="0" algn="l">
              <a:lnSpc>
                <a:spcPct val="125454"/>
              </a:lnSpc>
              <a:spcBef>
                <a:spcPts val="100"/>
              </a:spcBef>
              <a:spcAft>
                <a:spcPts val="0"/>
              </a:spcAft>
              <a:buClr>
                <a:schemeClr val="dk1"/>
              </a:buClr>
              <a:buSzPts val="1100"/>
              <a:buFont typeface="Arial"/>
              <a:buNone/>
            </a:pPr>
            <a:r>
              <a:t/>
            </a:r>
            <a:endParaRPr sz="1200"/>
          </a:p>
          <a:p>
            <a:pPr indent="0" lvl="0" marL="12700" rtl="0" algn="l">
              <a:lnSpc>
                <a:spcPct val="127272"/>
              </a:lnSpc>
              <a:spcBef>
                <a:spcPts val="0"/>
              </a:spcBef>
              <a:spcAft>
                <a:spcPts val="0"/>
              </a:spcAft>
              <a:buClr>
                <a:schemeClr val="dk1"/>
              </a:buClr>
              <a:buSzPts val="1100"/>
              <a:buFont typeface="Arial"/>
              <a:buNone/>
            </a:pPr>
            <a:r>
              <a:rPr b="1" lang="en-US" sz="1200"/>
              <a:t>Ideas</a:t>
            </a:r>
            <a:endParaRPr b="1" sz="1200"/>
          </a:p>
          <a:p>
            <a:pPr indent="0" lvl="0" marL="12700" rtl="0" algn="l">
              <a:lnSpc>
                <a:spcPct val="127272"/>
              </a:lnSpc>
              <a:spcBef>
                <a:spcPts val="0"/>
              </a:spcBef>
              <a:spcAft>
                <a:spcPts val="0"/>
              </a:spcAft>
              <a:buSzPts val="1800"/>
              <a:buNone/>
            </a:pPr>
            <a:r>
              <a:rPr lang="en-US" sz="1200"/>
              <a:t>Wheels can be large, small, narrow, wide.</a:t>
            </a:r>
            <a:endParaRPr sz="1200"/>
          </a:p>
          <a:p>
            <a:pPr indent="0" lvl="0" marL="12700" rtl="0" algn="l">
              <a:lnSpc>
                <a:spcPct val="127272"/>
              </a:lnSpc>
              <a:spcBef>
                <a:spcPts val="0"/>
              </a:spcBef>
              <a:spcAft>
                <a:spcPts val="0"/>
              </a:spcAft>
              <a:buSzPts val="1800"/>
              <a:buNone/>
            </a:pPr>
            <a:r>
              <a:t/>
            </a:r>
            <a:endParaRPr sz="1200"/>
          </a:p>
          <a:p>
            <a:pPr indent="0" lvl="0" marL="12700" rtl="0" algn="l">
              <a:lnSpc>
                <a:spcPct val="127272"/>
              </a:lnSpc>
              <a:spcBef>
                <a:spcPts val="100"/>
              </a:spcBef>
              <a:spcAft>
                <a:spcPts val="0"/>
              </a:spcAft>
              <a:buSzPts val="1800"/>
              <a:buNone/>
            </a:pPr>
            <a:r>
              <a:rPr b="1" lang="en-US" sz="1200"/>
              <a:t>Concept: Friction</a:t>
            </a:r>
            <a:endParaRPr b="1" sz="1200"/>
          </a:p>
          <a:p>
            <a:pPr indent="0" lvl="0" marL="12700" marR="12700" rtl="0" algn="l">
              <a:lnSpc>
                <a:spcPct val="125454"/>
              </a:lnSpc>
              <a:spcBef>
                <a:spcPts val="100"/>
              </a:spcBef>
              <a:spcAft>
                <a:spcPts val="0"/>
              </a:spcAft>
              <a:buSzPts val="1800"/>
              <a:buNone/>
            </a:pPr>
            <a:r>
              <a:rPr lang="en-US" sz="1200"/>
              <a:t>Friction keeps things from sliding against each other. When you build your cars, there are  some parts that you want to slide easily, and there are other parts you don’t want to slide  at all.</a:t>
            </a:r>
            <a:endParaRPr sz="1200"/>
          </a:p>
          <a:p>
            <a:pPr indent="0" lvl="0" marL="12700" marR="12700" rtl="0" algn="l">
              <a:lnSpc>
                <a:spcPct val="125454"/>
              </a:lnSpc>
              <a:spcBef>
                <a:spcPts val="100"/>
              </a:spcBef>
              <a:spcAft>
                <a:spcPts val="0"/>
              </a:spcAft>
              <a:buSzPts val="1800"/>
              <a:buNone/>
            </a:pPr>
            <a:r>
              <a:t/>
            </a:r>
            <a:endParaRPr sz="1200"/>
          </a:p>
          <a:p>
            <a:pPr indent="0" lvl="0" marL="12700" rtl="0" algn="just">
              <a:lnSpc>
                <a:spcPct val="127272"/>
              </a:lnSpc>
              <a:spcBef>
                <a:spcPts val="0"/>
              </a:spcBef>
              <a:spcAft>
                <a:spcPts val="0"/>
              </a:spcAft>
              <a:buSzPts val="1800"/>
              <a:buNone/>
            </a:pPr>
            <a:r>
              <a:rPr b="1" lang="en-US" sz="1200"/>
              <a:t>Tire Traction</a:t>
            </a:r>
            <a:endParaRPr b="1" sz="1200"/>
          </a:p>
          <a:p>
            <a:pPr indent="0" lvl="0" marL="12700" marR="12700" rtl="0" algn="just">
              <a:lnSpc>
                <a:spcPct val="125454"/>
              </a:lnSpc>
              <a:spcBef>
                <a:spcPts val="100"/>
              </a:spcBef>
              <a:spcAft>
                <a:spcPts val="0"/>
              </a:spcAft>
              <a:buSzPts val="1800"/>
              <a:buNone/>
            </a:pPr>
            <a:r>
              <a:rPr lang="en-US" sz="1200"/>
              <a:t>When you have two things that must roll against each other, like a wheel rolling along the  road, friction keeps them from slipping. This type of friction is also called “traction,” and  is important to remember when building your wheels.  The heavier the wheel, the more energy it takes to get the wheel turning.  Surprisingly, the bigger the wheel diameter (even if it is the same weight), the more energy it takes to get the wheel turning.</a:t>
            </a:r>
            <a:endParaRPr/>
          </a:p>
        </p:txBody>
      </p:sp>
      <p:sp>
        <p:nvSpPr>
          <p:cNvPr id="279" name="Google Shape;279;p26"/>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280" name="Google Shape;280;p26"/>
          <p:cNvPicPr preferRelativeResize="0"/>
          <p:nvPr/>
        </p:nvPicPr>
        <p:blipFill rotWithShape="1">
          <a:blip r:embed="rId3">
            <a:alphaModFix/>
          </a:blip>
          <a:srcRect b="0" l="0" r="0" t="0"/>
          <a:stretch/>
        </p:blipFill>
        <p:spPr>
          <a:xfrm>
            <a:off x="8031900" y="1289225"/>
            <a:ext cx="4077925" cy="27648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Weight &amp; Traction</a:t>
            </a:r>
            <a:endParaRPr/>
          </a:p>
        </p:txBody>
      </p:sp>
      <p:sp>
        <p:nvSpPr>
          <p:cNvPr id="286" name="Google Shape;286;p2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12700" rtl="0" algn="l">
              <a:lnSpc>
                <a:spcPct val="127272"/>
              </a:lnSpc>
              <a:spcBef>
                <a:spcPts val="0"/>
              </a:spcBef>
              <a:spcAft>
                <a:spcPts val="0"/>
              </a:spcAft>
              <a:buClr>
                <a:schemeClr val="dk1"/>
              </a:buClr>
              <a:buSzPts val="1100"/>
              <a:buFont typeface="Arial"/>
              <a:buNone/>
            </a:pPr>
            <a:r>
              <a:rPr b="1" lang="en-US" sz="1200"/>
              <a:t>Weight Distribution and Traction</a:t>
            </a:r>
            <a:endParaRPr b="1" sz="1200"/>
          </a:p>
          <a:p>
            <a:pPr indent="0" lvl="0" marL="12700" marR="12700" rtl="0" algn="l">
              <a:lnSpc>
                <a:spcPct val="125454"/>
              </a:lnSpc>
              <a:spcBef>
                <a:spcPts val="100"/>
              </a:spcBef>
              <a:spcAft>
                <a:spcPts val="0"/>
              </a:spcAft>
              <a:buSzPts val="1800"/>
              <a:buNone/>
            </a:pPr>
            <a:r>
              <a:rPr lang="en-US" sz="1200"/>
              <a:t>Traction and weight are issues to address or consider in designing cars. Consider front-wheel-drive or rear-wheel-drive for your team’s EV car design. All of the force is transmitted through the driven wheels. </a:t>
            </a:r>
            <a:endParaRPr sz="1200"/>
          </a:p>
          <a:p>
            <a:pPr indent="0" lvl="0" marL="12700" marR="12700" rtl="0" algn="l">
              <a:lnSpc>
                <a:spcPct val="125454"/>
              </a:lnSpc>
              <a:spcBef>
                <a:spcPts val="100"/>
              </a:spcBef>
              <a:spcAft>
                <a:spcPts val="0"/>
              </a:spcAft>
              <a:buSzPts val="1800"/>
              <a:buNone/>
            </a:pPr>
            <a:r>
              <a:t/>
            </a:r>
            <a:endParaRPr sz="1200"/>
          </a:p>
          <a:p>
            <a:pPr indent="0" lvl="0" marL="12700" marR="12700" rtl="0" algn="l">
              <a:lnSpc>
                <a:spcPct val="125454"/>
              </a:lnSpc>
              <a:spcBef>
                <a:spcPts val="200"/>
              </a:spcBef>
              <a:spcAft>
                <a:spcPts val="0"/>
              </a:spcAft>
              <a:buSzPts val="1800"/>
              <a:buNone/>
            </a:pPr>
            <a:r>
              <a:rPr lang="en-US" sz="1200"/>
              <a:t>Traction is important for transmitting the forces from the wheels to the  road. If any of your wheels are spinning rather than rolling, you probably need more traction. Traction can be increased by adding a non-slip material around the wheels (like  a tire) or by moving weight over the driven wheels. But, remember, it is also important to  have efficient wheels, which are usually thin and lightweight. Weight distribution is very important, since you can increase traction just by moving existing weight from one part of the car to the other.</a:t>
            </a:r>
            <a:endParaRPr sz="1200"/>
          </a:p>
          <a:p>
            <a:pPr indent="0" lvl="0" marL="12700" marR="12700" rtl="0" algn="l">
              <a:lnSpc>
                <a:spcPct val="125454"/>
              </a:lnSpc>
              <a:spcBef>
                <a:spcPts val="200"/>
              </a:spcBef>
              <a:spcAft>
                <a:spcPts val="0"/>
              </a:spcAft>
              <a:buSzPts val="1800"/>
              <a:buNone/>
            </a:pPr>
            <a:r>
              <a:t/>
            </a:r>
            <a:endParaRPr sz="1200"/>
          </a:p>
          <a:p>
            <a:pPr indent="0" lvl="0" marL="0" marR="63500" rtl="0" algn="l">
              <a:lnSpc>
                <a:spcPct val="125454"/>
              </a:lnSpc>
              <a:spcBef>
                <a:spcPts val="0"/>
              </a:spcBef>
              <a:spcAft>
                <a:spcPts val="0"/>
              </a:spcAft>
              <a:buSzPts val="1800"/>
              <a:buNone/>
            </a:pPr>
            <a:r>
              <a:t/>
            </a:r>
            <a:endParaRPr sz="1200"/>
          </a:p>
          <a:p>
            <a:pPr indent="0" lvl="0" marL="0" marR="63500" rtl="0" algn="l">
              <a:lnSpc>
                <a:spcPct val="125454"/>
              </a:lnSpc>
              <a:spcBef>
                <a:spcPts val="0"/>
              </a:spcBef>
              <a:spcAft>
                <a:spcPts val="0"/>
              </a:spcAft>
              <a:buSzPts val="1800"/>
              <a:buNone/>
            </a:pPr>
            <a:r>
              <a:t/>
            </a:r>
            <a:endParaRPr sz="1200"/>
          </a:p>
          <a:p>
            <a:pPr indent="0" lvl="0" marL="12700" marR="63500" rtl="0" algn="l">
              <a:lnSpc>
                <a:spcPct val="125454"/>
              </a:lnSpc>
              <a:spcBef>
                <a:spcPts val="0"/>
              </a:spcBef>
              <a:spcAft>
                <a:spcPts val="0"/>
              </a:spcAft>
              <a:buSzPts val="1800"/>
              <a:buNone/>
            </a:pPr>
            <a:r>
              <a:t/>
            </a:r>
            <a:endParaRPr sz="1200"/>
          </a:p>
          <a:p>
            <a:pPr indent="0" lvl="0" marL="12700" marR="63500" rtl="0" algn="l">
              <a:lnSpc>
                <a:spcPct val="125454"/>
              </a:lnSpc>
              <a:spcBef>
                <a:spcPts val="0"/>
              </a:spcBef>
              <a:spcAft>
                <a:spcPts val="0"/>
              </a:spcAft>
              <a:buSzPts val="1800"/>
              <a:buNone/>
            </a:pPr>
            <a:r>
              <a:t/>
            </a:r>
            <a:endParaRPr sz="1200"/>
          </a:p>
          <a:p>
            <a:pPr indent="0" lvl="0" marL="12700" marR="63500" rtl="0" algn="l">
              <a:lnSpc>
                <a:spcPct val="125454"/>
              </a:lnSpc>
              <a:spcBef>
                <a:spcPts val="0"/>
              </a:spcBef>
              <a:spcAft>
                <a:spcPts val="0"/>
              </a:spcAft>
              <a:buSzPts val="1800"/>
              <a:buNone/>
            </a:pPr>
            <a:r>
              <a:t/>
            </a:r>
            <a:endParaRPr sz="1200"/>
          </a:p>
        </p:txBody>
      </p:sp>
      <p:sp>
        <p:nvSpPr>
          <p:cNvPr id="287" name="Google Shape;287;p27"/>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288" name="Google Shape;288;p27"/>
          <p:cNvPicPr preferRelativeResize="0"/>
          <p:nvPr/>
        </p:nvPicPr>
        <p:blipFill rotWithShape="1">
          <a:blip r:embed="rId3">
            <a:alphaModFix/>
          </a:blip>
          <a:srcRect b="0" l="0" r="0" t="0"/>
          <a:stretch/>
        </p:blipFill>
        <p:spPr>
          <a:xfrm>
            <a:off x="3955413" y="4172775"/>
            <a:ext cx="4281175" cy="21582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Bearings &amp; Friction</a:t>
            </a:r>
            <a:endParaRPr/>
          </a:p>
        </p:txBody>
      </p:sp>
      <p:sp>
        <p:nvSpPr>
          <p:cNvPr id="294" name="Google Shape;294;p28"/>
          <p:cNvSpPr txBox="1"/>
          <p:nvPr>
            <p:ph idx="1" type="body"/>
          </p:nvPr>
        </p:nvSpPr>
        <p:spPr>
          <a:xfrm>
            <a:off x="838200" y="1825625"/>
            <a:ext cx="5278500" cy="4351200"/>
          </a:xfrm>
          <a:prstGeom prst="rect">
            <a:avLst/>
          </a:prstGeom>
          <a:noFill/>
          <a:ln>
            <a:noFill/>
          </a:ln>
        </p:spPr>
        <p:txBody>
          <a:bodyPr anchorCtr="0" anchor="t" bIns="45700" lIns="91425" spcFirstLastPara="1" rIns="91425" wrap="square" tIns="45700">
            <a:noAutofit/>
          </a:bodyPr>
          <a:lstStyle/>
          <a:p>
            <a:pPr indent="0" lvl="0" marL="12700" rtl="0" algn="l">
              <a:lnSpc>
                <a:spcPct val="127272"/>
              </a:lnSpc>
              <a:spcBef>
                <a:spcPts val="0"/>
              </a:spcBef>
              <a:spcAft>
                <a:spcPts val="0"/>
              </a:spcAft>
              <a:buClr>
                <a:schemeClr val="dk1"/>
              </a:buClr>
              <a:buSzPts val="1100"/>
              <a:buFont typeface="Arial"/>
              <a:buNone/>
            </a:pPr>
            <a:r>
              <a:rPr b="1" lang="en-US" sz="1200"/>
              <a:t>Bearings</a:t>
            </a:r>
            <a:endParaRPr b="1" sz="1200"/>
          </a:p>
          <a:p>
            <a:pPr indent="0" lvl="0" marL="12700" marR="12700" rtl="0" algn="l">
              <a:lnSpc>
                <a:spcPct val="125454"/>
              </a:lnSpc>
              <a:spcBef>
                <a:spcPts val="100"/>
              </a:spcBef>
              <a:spcAft>
                <a:spcPts val="0"/>
              </a:spcAft>
              <a:buClr>
                <a:schemeClr val="dk1"/>
              </a:buClr>
              <a:buSzPts val="1100"/>
              <a:buFont typeface="Arial"/>
              <a:buNone/>
            </a:pPr>
            <a:r>
              <a:rPr lang="en-US" sz="1200"/>
              <a:t>When you have two things rubbing against each other and you want them to move freely, otherwise friction slows things down and wastes energy.</a:t>
            </a:r>
            <a:endParaRPr sz="1200"/>
          </a:p>
          <a:p>
            <a:pPr indent="0" lvl="0" marL="12700" marR="50800" rtl="0" algn="l">
              <a:lnSpc>
                <a:spcPct val="125454"/>
              </a:lnSpc>
              <a:spcBef>
                <a:spcPts val="0"/>
              </a:spcBef>
              <a:spcAft>
                <a:spcPts val="0"/>
              </a:spcAft>
              <a:buSzPts val="1800"/>
              <a:buNone/>
            </a:pPr>
            <a:r>
              <a:rPr lang="en-US" sz="1200"/>
              <a:t>One case where friction is very undesirable is in the wheel axle. The axle must be  supported and attached to the chassis, but still must be able to turn. Components of the relative motion of two parts are called bearings. Some ideas bearings are sketched:</a:t>
            </a:r>
            <a:endParaRPr sz="1200"/>
          </a:p>
          <a:p>
            <a:pPr indent="0" lvl="0" marL="12700" marR="50800" rtl="0" algn="l">
              <a:lnSpc>
                <a:spcPct val="125454"/>
              </a:lnSpc>
              <a:spcBef>
                <a:spcPts val="0"/>
              </a:spcBef>
              <a:spcAft>
                <a:spcPts val="0"/>
              </a:spcAft>
              <a:buSzPts val="1800"/>
              <a:buNone/>
            </a:pPr>
            <a:r>
              <a:t/>
            </a:r>
            <a:endParaRPr sz="1200"/>
          </a:p>
          <a:p>
            <a:pPr indent="0" lvl="0" marL="12700" rtl="0" algn="l">
              <a:lnSpc>
                <a:spcPct val="127272"/>
              </a:lnSpc>
              <a:spcBef>
                <a:spcPts val="0"/>
              </a:spcBef>
              <a:spcAft>
                <a:spcPts val="0"/>
              </a:spcAft>
              <a:buClr>
                <a:schemeClr val="dk1"/>
              </a:buClr>
              <a:buSzPts val="1100"/>
              <a:buFont typeface="Arial"/>
              <a:buNone/>
            </a:pPr>
            <a:r>
              <a:rPr b="1" lang="en-US" sz="1200"/>
              <a:t>Lubrication</a:t>
            </a:r>
            <a:endParaRPr b="1" sz="1200"/>
          </a:p>
          <a:p>
            <a:pPr indent="0" lvl="0" marL="12700" marR="469900" rtl="0" algn="l">
              <a:lnSpc>
                <a:spcPct val="125454"/>
              </a:lnSpc>
              <a:spcBef>
                <a:spcPts val="100"/>
              </a:spcBef>
              <a:spcAft>
                <a:spcPts val="0"/>
              </a:spcAft>
              <a:buClr>
                <a:schemeClr val="dk1"/>
              </a:buClr>
              <a:buSzPts val="1100"/>
              <a:buFont typeface="Arial"/>
              <a:buNone/>
            </a:pPr>
            <a:r>
              <a:rPr lang="en-US" sz="1200"/>
              <a:t>Lubrication helps parts slide against each other, so it is used in bearings to reduce friction. Different lubricants work better with different materials. Try various lubricants and see which ones work  best in your car.</a:t>
            </a:r>
            <a:endParaRPr sz="1200"/>
          </a:p>
          <a:p>
            <a:pPr indent="0" lvl="0" marL="12700" marR="50800" rtl="0" algn="l">
              <a:lnSpc>
                <a:spcPct val="125454"/>
              </a:lnSpc>
              <a:spcBef>
                <a:spcPts val="0"/>
              </a:spcBef>
              <a:spcAft>
                <a:spcPts val="0"/>
              </a:spcAft>
              <a:buSzPts val="1800"/>
              <a:buNone/>
            </a:pPr>
            <a:r>
              <a:t/>
            </a:r>
            <a:endParaRPr sz="1200"/>
          </a:p>
          <a:p>
            <a:pPr indent="0" lvl="0" marL="12700" marR="50800" rtl="0" algn="l">
              <a:lnSpc>
                <a:spcPct val="125454"/>
              </a:lnSpc>
              <a:spcBef>
                <a:spcPts val="0"/>
              </a:spcBef>
              <a:spcAft>
                <a:spcPts val="0"/>
              </a:spcAft>
              <a:buClr>
                <a:schemeClr val="dk1"/>
              </a:buClr>
              <a:buSzPts val="1100"/>
              <a:buFont typeface="Arial"/>
              <a:buNone/>
            </a:pPr>
            <a:r>
              <a:t/>
            </a:r>
            <a:endParaRPr sz="1200"/>
          </a:p>
        </p:txBody>
      </p:sp>
      <p:sp>
        <p:nvSpPr>
          <p:cNvPr id="295" name="Google Shape;295;p28"/>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296" name="Google Shape;296;p28"/>
          <p:cNvPicPr preferRelativeResize="0"/>
          <p:nvPr/>
        </p:nvPicPr>
        <p:blipFill rotWithShape="1">
          <a:blip r:embed="rId3">
            <a:alphaModFix/>
          </a:blip>
          <a:srcRect b="0" l="0" r="0" t="0"/>
          <a:stretch/>
        </p:blipFill>
        <p:spPr>
          <a:xfrm>
            <a:off x="6317400" y="2143800"/>
            <a:ext cx="5558375" cy="3384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3"/>
          <p:cNvSpPr txBox="1"/>
          <p:nvPr>
            <p:ph type="title"/>
          </p:nvPr>
        </p:nvSpPr>
        <p:spPr>
          <a:xfrm>
            <a:off x="361350" y="365125"/>
            <a:ext cx="114693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sz="2700"/>
              <a:t>This EV engineering design challenge is i</a:t>
            </a:r>
            <a:r>
              <a:rPr lang="en-US" sz="2700"/>
              <a:t>nspired by the National Renewable Energy Laboratory’s alternative energy car competitions!</a:t>
            </a:r>
            <a:endParaRPr sz="2700"/>
          </a:p>
          <a:p>
            <a:pPr indent="0" lvl="0" marL="0" rtl="0" algn="l">
              <a:lnSpc>
                <a:spcPct val="90000"/>
              </a:lnSpc>
              <a:spcBef>
                <a:spcPts val="0"/>
              </a:spcBef>
              <a:spcAft>
                <a:spcPts val="0"/>
              </a:spcAft>
              <a:buSzPts val="1800"/>
              <a:buNone/>
            </a:pPr>
            <a:r>
              <a:t/>
            </a:r>
            <a:endParaRPr sz="2700"/>
          </a:p>
          <a:p>
            <a:pPr indent="0" lvl="0" marL="0" rtl="0" algn="l">
              <a:lnSpc>
                <a:spcPct val="90000"/>
              </a:lnSpc>
              <a:spcBef>
                <a:spcPts val="0"/>
              </a:spcBef>
              <a:spcAft>
                <a:spcPts val="0"/>
              </a:spcAft>
              <a:buSzPts val="1800"/>
              <a:buNone/>
            </a:pPr>
            <a:r>
              <a:rPr lang="en-US" sz="2700"/>
              <a:t>Watch the NREL Junior Solar Sprint video…</a:t>
            </a:r>
            <a:endParaRPr sz="2700"/>
          </a:p>
        </p:txBody>
      </p:sp>
      <p:sp>
        <p:nvSpPr>
          <p:cNvPr id="100" name="Google Shape;100;p3"/>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descr="Technology and imagination came together at the National Renewable Energy Laboratory on May 20 when 53 teams from 18 Colorado middle schools turned a parking lot into a raceway. The students used the technological know-how picked up in science, technology, engineering, and math (STEM) classes to design and build model electric cars. Powered either by a solar panel or a lithium-ion battery, each car competed in time trials and double elimination races. The final races, between eight cars competing in each category, were over in less than 10 seconds." id="101" name="Google Shape;101;p3" title="A Day at the Races: NREL Hosts Colorado Middle School Students With STEM Skills">
            <a:hlinkClick r:id="rId3"/>
          </p:cNvPr>
          <p:cNvPicPr preferRelativeResize="0"/>
          <p:nvPr/>
        </p:nvPicPr>
        <p:blipFill rotWithShape="1">
          <a:blip r:embed="rId4">
            <a:alphaModFix/>
          </a:blip>
          <a:srcRect b="0" l="0" r="0" t="0"/>
          <a:stretch/>
        </p:blipFill>
        <p:spPr>
          <a:xfrm>
            <a:off x="3016462" y="1844725"/>
            <a:ext cx="6159076" cy="46193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Wheels &amp; Alignment</a:t>
            </a:r>
            <a:endParaRPr/>
          </a:p>
        </p:txBody>
      </p:sp>
      <p:sp>
        <p:nvSpPr>
          <p:cNvPr id="302" name="Google Shape;302;p29"/>
          <p:cNvSpPr txBox="1"/>
          <p:nvPr>
            <p:ph idx="1" type="body"/>
          </p:nvPr>
        </p:nvSpPr>
        <p:spPr>
          <a:xfrm>
            <a:off x="838200" y="1825625"/>
            <a:ext cx="7641600" cy="4351200"/>
          </a:xfrm>
          <a:prstGeom prst="rect">
            <a:avLst/>
          </a:prstGeom>
          <a:noFill/>
          <a:ln>
            <a:noFill/>
          </a:ln>
        </p:spPr>
        <p:txBody>
          <a:bodyPr anchorCtr="0" anchor="t" bIns="45700" lIns="91425" spcFirstLastPara="1" rIns="91425" wrap="square" tIns="45700">
            <a:noAutofit/>
          </a:bodyPr>
          <a:lstStyle/>
          <a:p>
            <a:pPr indent="0" lvl="0" marL="0" rtl="0" algn="just">
              <a:lnSpc>
                <a:spcPct val="127272"/>
              </a:lnSpc>
              <a:spcBef>
                <a:spcPts val="100"/>
              </a:spcBef>
              <a:spcAft>
                <a:spcPts val="0"/>
              </a:spcAft>
              <a:buSzPts val="1800"/>
              <a:buNone/>
            </a:pPr>
            <a:r>
              <a:rPr b="1" lang="en-US" sz="1200"/>
              <a:t>Wheel Alignment</a:t>
            </a:r>
            <a:endParaRPr b="1" sz="1200"/>
          </a:p>
          <a:p>
            <a:pPr indent="0" lvl="0" marL="12700" marR="12700" rtl="0" algn="just">
              <a:lnSpc>
                <a:spcPct val="125454"/>
              </a:lnSpc>
              <a:spcBef>
                <a:spcPts val="100"/>
              </a:spcBef>
              <a:spcAft>
                <a:spcPts val="0"/>
              </a:spcAft>
              <a:buSzPts val="1800"/>
              <a:buNone/>
            </a:pPr>
            <a:r>
              <a:rPr lang="en-US" sz="1200"/>
              <a:t>Another problem that wastes energy is poor wheel alignment. When the wheels on your vehicle are not lined up properly, some of the wheels must slide sideways. One way this  might happen is sketched below.</a:t>
            </a:r>
            <a:endParaRPr sz="1200"/>
          </a:p>
          <a:p>
            <a:pPr indent="0" lvl="0" marL="0" marR="469900" rtl="0" algn="l">
              <a:lnSpc>
                <a:spcPct val="125454"/>
              </a:lnSpc>
              <a:spcBef>
                <a:spcPts val="100"/>
              </a:spcBef>
              <a:spcAft>
                <a:spcPts val="0"/>
              </a:spcAft>
              <a:buSzPts val="1800"/>
              <a:buNone/>
            </a:pPr>
            <a:r>
              <a:t/>
            </a:r>
            <a:endParaRPr sz="1200"/>
          </a:p>
          <a:p>
            <a:pPr indent="0" lvl="0" marL="12700" marR="114300" rtl="0" algn="l">
              <a:lnSpc>
                <a:spcPct val="125454"/>
              </a:lnSpc>
              <a:spcBef>
                <a:spcPts val="200"/>
              </a:spcBef>
              <a:spcAft>
                <a:spcPts val="0"/>
              </a:spcAft>
              <a:buSzPts val="1800"/>
              <a:buNone/>
            </a:pPr>
            <a:r>
              <a:rPr lang="en-US" sz="1200"/>
              <a:t>When the driven wheels try to pull the car one way, but the rest of the car wants to roll  the other way, the traction in the wheels (normally a good thing) wastes quite a bit of  energy.</a:t>
            </a:r>
            <a:endParaRPr sz="1200"/>
          </a:p>
          <a:p>
            <a:pPr indent="0" lvl="0" marL="12700" marR="50800" rtl="0" algn="l">
              <a:lnSpc>
                <a:spcPct val="125454"/>
              </a:lnSpc>
              <a:spcBef>
                <a:spcPts val="0"/>
              </a:spcBef>
              <a:spcAft>
                <a:spcPts val="0"/>
              </a:spcAft>
              <a:buSzPts val="1800"/>
              <a:buNone/>
            </a:pPr>
            <a:r>
              <a:t/>
            </a:r>
            <a:endParaRPr sz="1200"/>
          </a:p>
          <a:p>
            <a:pPr indent="0" lvl="0" marL="12700" marR="50800" rtl="0" algn="l">
              <a:lnSpc>
                <a:spcPct val="125454"/>
              </a:lnSpc>
              <a:spcBef>
                <a:spcPts val="0"/>
              </a:spcBef>
              <a:spcAft>
                <a:spcPts val="0"/>
              </a:spcAft>
              <a:buSzPts val="1800"/>
              <a:buNone/>
            </a:pPr>
            <a:r>
              <a:rPr lang="en-US" sz="1200"/>
              <a:t>Also, make sure that the axle goes through the center of the wheel. One suggestion is to  use a compass, rather than tracing a circle, it you cut a circle out of a material. The  compass will show you where the center of the circle is.</a:t>
            </a:r>
            <a:endParaRPr sz="1200"/>
          </a:p>
          <a:p>
            <a:pPr indent="0" lvl="0" marL="12700" marR="50800" rtl="0" algn="l">
              <a:lnSpc>
                <a:spcPct val="125454"/>
              </a:lnSpc>
              <a:spcBef>
                <a:spcPts val="0"/>
              </a:spcBef>
              <a:spcAft>
                <a:spcPts val="0"/>
              </a:spcAft>
              <a:buSzPts val="1800"/>
              <a:buNone/>
            </a:pPr>
            <a:r>
              <a:t/>
            </a:r>
            <a:endParaRPr sz="1200"/>
          </a:p>
          <a:p>
            <a:pPr indent="0" lvl="0" marL="12700" marR="177800" rtl="0" algn="l">
              <a:lnSpc>
                <a:spcPct val="125454"/>
              </a:lnSpc>
              <a:spcBef>
                <a:spcPts val="0"/>
              </a:spcBef>
              <a:spcAft>
                <a:spcPts val="0"/>
              </a:spcAft>
              <a:buSzPts val="1800"/>
              <a:buNone/>
            </a:pPr>
            <a:r>
              <a:rPr lang="en-US" sz="1200"/>
              <a:t>Taking time to align the wheels carefully the first time will make a huge difference in  how well your car runs.</a:t>
            </a:r>
            <a:endParaRPr sz="1200"/>
          </a:p>
        </p:txBody>
      </p:sp>
      <p:sp>
        <p:nvSpPr>
          <p:cNvPr id="303" name="Google Shape;303;p29"/>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304" name="Google Shape;304;p29"/>
          <p:cNvPicPr preferRelativeResize="0"/>
          <p:nvPr/>
        </p:nvPicPr>
        <p:blipFill rotWithShape="1">
          <a:blip r:embed="rId3">
            <a:alphaModFix/>
          </a:blip>
          <a:srcRect b="0" l="0" r="0" t="0"/>
          <a:stretch/>
        </p:blipFill>
        <p:spPr>
          <a:xfrm>
            <a:off x="8417996" y="1574663"/>
            <a:ext cx="3662328" cy="37086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Materials: Bearings, Wheels &amp; Axles</a:t>
            </a:r>
            <a:endParaRPr/>
          </a:p>
        </p:txBody>
      </p:sp>
      <p:sp>
        <p:nvSpPr>
          <p:cNvPr id="310" name="Google Shape;310;p3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12700" rtl="0" algn="l">
              <a:lnSpc>
                <a:spcPct val="127272"/>
              </a:lnSpc>
              <a:spcBef>
                <a:spcPts val="0"/>
              </a:spcBef>
              <a:spcAft>
                <a:spcPts val="0"/>
              </a:spcAft>
              <a:buClr>
                <a:schemeClr val="dk1"/>
              </a:buClr>
              <a:buSzPts val="1100"/>
              <a:buFont typeface="Arial"/>
              <a:buNone/>
            </a:pPr>
            <a:r>
              <a:rPr b="1" lang="en-US" sz="1200"/>
              <a:t>Materials</a:t>
            </a:r>
            <a:endParaRPr b="1" sz="1200"/>
          </a:p>
          <a:p>
            <a:pPr indent="0" lvl="0" marL="12700" marR="12700" rtl="0" algn="l">
              <a:lnSpc>
                <a:spcPct val="125454"/>
              </a:lnSpc>
              <a:spcBef>
                <a:spcPts val="100"/>
              </a:spcBef>
              <a:spcAft>
                <a:spcPts val="0"/>
              </a:spcAft>
              <a:buSzPts val="1800"/>
              <a:buNone/>
            </a:pPr>
            <a:r>
              <a:rPr lang="en-US" sz="1200"/>
              <a:t>For wheels: Look around for anything round, or things which can be cut into circular  shapes...look at home, arts and crafts stores, and hardware stores. Hobby stores sell  model wheels, but they are more expensive and are not designed for building a model EV car.  Ideas for materials are:</a:t>
            </a:r>
            <a:endParaRPr sz="1200"/>
          </a:p>
          <a:p>
            <a:pPr indent="0" lvl="0" marL="12700" marR="12700" rtl="0" algn="l">
              <a:lnSpc>
                <a:spcPct val="125454"/>
              </a:lnSpc>
              <a:spcBef>
                <a:spcPts val="100"/>
              </a:spcBef>
              <a:spcAft>
                <a:spcPts val="0"/>
              </a:spcAft>
              <a:buSzPts val="1800"/>
              <a:buNone/>
            </a:pPr>
            <a:r>
              <a:t/>
            </a:r>
            <a:endParaRPr sz="1200"/>
          </a:p>
          <a:p>
            <a:pPr indent="-304800" lvl="0" marL="457200" marR="12700" rtl="0" algn="l">
              <a:lnSpc>
                <a:spcPct val="125454"/>
              </a:lnSpc>
              <a:spcBef>
                <a:spcPts val="200"/>
              </a:spcBef>
              <a:spcAft>
                <a:spcPts val="0"/>
              </a:spcAft>
              <a:buSzPts val="1200"/>
              <a:buChar char="•"/>
            </a:pPr>
            <a:r>
              <a:rPr lang="en-US" sz="1200"/>
              <a:t>thin plywood</a:t>
            </a:r>
            <a:endParaRPr sz="1200"/>
          </a:p>
          <a:p>
            <a:pPr indent="-304800" lvl="0" marL="457200" marR="12700" rtl="0" algn="l">
              <a:lnSpc>
                <a:spcPct val="125454"/>
              </a:lnSpc>
              <a:spcBef>
                <a:spcPts val="0"/>
              </a:spcBef>
              <a:spcAft>
                <a:spcPts val="0"/>
              </a:spcAft>
              <a:buSzPts val="1200"/>
              <a:buChar char="•"/>
            </a:pPr>
            <a:r>
              <a:rPr lang="en-US" sz="1200"/>
              <a:t>foam core</a:t>
            </a:r>
            <a:endParaRPr sz="1200"/>
          </a:p>
          <a:p>
            <a:pPr indent="-304800" lvl="0" marL="457200" marR="12700" rtl="0" algn="l">
              <a:lnSpc>
                <a:spcPct val="125454"/>
              </a:lnSpc>
              <a:spcBef>
                <a:spcPts val="0"/>
              </a:spcBef>
              <a:spcAft>
                <a:spcPts val="0"/>
              </a:spcAft>
              <a:buSzPts val="1200"/>
              <a:buChar char="•"/>
            </a:pPr>
            <a:r>
              <a:rPr lang="en-US" sz="1200"/>
              <a:t>styrofoam  </a:t>
            </a:r>
            <a:endParaRPr sz="1200"/>
          </a:p>
          <a:p>
            <a:pPr indent="-304800" lvl="0" marL="457200" marR="12700" rtl="0" algn="l">
              <a:lnSpc>
                <a:spcPct val="125454"/>
              </a:lnSpc>
              <a:spcBef>
                <a:spcPts val="0"/>
              </a:spcBef>
              <a:spcAft>
                <a:spcPts val="0"/>
              </a:spcAft>
              <a:buSzPts val="1200"/>
              <a:buChar char="•"/>
            </a:pPr>
            <a:r>
              <a:rPr lang="en-US" sz="1200"/>
              <a:t>toy/model wheels  </a:t>
            </a:r>
            <a:endParaRPr sz="1200"/>
          </a:p>
          <a:p>
            <a:pPr indent="-304800" lvl="0" marL="457200" marR="12700" rtl="0" algn="l">
              <a:lnSpc>
                <a:spcPct val="125454"/>
              </a:lnSpc>
              <a:spcBef>
                <a:spcPts val="0"/>
              </a:spcBef>
              <a:spcAft>
                <a:spcPts val="0"/>
              </a:spcAft>
              <a:buSzPts val="1200"/>
              <a:buChar char="•"/>
            </a:pPr>
            <a:r>
              <a:rPr lang="en-US" sz="1200"/>
              <a:t>tape spool</a:t>
            </a:r>
            <a:endParaRPr sz="1200"/>
          </a:p>
          <a:p>
            <a:pPr indent="-304800" lvl="0" marL="457200" marR="279400" rtl="0" algn="l">
              <a:lnSpc>
                <a:spcPct val="125454"/>
              </a:lnSpc>
              <a:spcBef>
                <a:spcPts val="0"/>
              </a:spcBef>
              <a:spcAft>
                <a:spcPts val="0"/>
              </a:spcAft>
              <a:buSzPts val="1200"/>
              <a:buChar char="•"/>
            </a:pPr>
            <a:r>
              <a:rPr lang="en-US" sz="1200"/>
              <a:t>brass tube  </a:t>
            </a:r>
            <a:endParaRPr sz="1200"/>
          </a:p>
          <a:p>
            <a:pPr indent="-304800" lvl="0" marL="457200" marR="279400" rtl="0" algn="l">
              <a:lnSpc>
                <a:spcPct val="125454"/>
              </a:lnSpc>
              <a:spcBef>
                <a:spcPts val="0"/>
              </a:spcBef>
              <a:spcAft>
                <a:spcPts val="0"/>
              </a:spcAft>
              <a:buSzPts val="1200"/>
              <a:buChar char="•"/>
            </a:pPr>
            <a:r>
              <a:rPr lang="en-US" sz="1200"/>
              <a:t>wood dowels</a:t>
            </a:r>
            <a:endParaRPr sz="1200"/>
          </a:p>
          <a:p>
            <a:pPr indent="-304800" lvl="0" marL="457200" rtl="0" algn="l">
              <a:lnSpc>
                <a:spcPct val="128181"/>
              </a:lnSpc>
              <a:spcBef>
                <a:spcPts val="0"/>
              </a:spcBef>
              <a:spcAft>
                <a:spcPts val="0"/>
              </a:spcAft>
              <a:buSzPts val="1200"/>
              <a:buChar char="•"/>
            </a:pPr>
            <a:r>
              <a:rPr lang="en-US" sz="1200"/>
              <a:t>balsa wood</a:t>
            </a:r>
            <a:endParaRPr sz="1200"/>
          </a:p>
          <a:p>
            <a:pPr indent="-304800" lvl="0" marL="457200" marR="12700" rtl="0" algn="l">
              <a:lnSpc>
                <a:spcPct val="125454"/>
              </a:lnSpc>
              <a:spcBef>
                <a:spcPts val="0"/>
              </a:spcBef>
              <a:spcAft>
                <a:spcPts val="0"/>
              </a:spcAft>
              <a:buSzPts val="1200"/>
              <a:buChar char="•"/>
            </a:pPr>
            <a:r>
              <a:rPr lang="en-US" sz="1200"/>
              <a:t>stiff plastic sheet  </a:t>
            </a:r>
            <a:endParaRPr sz="1200"/>
          </a:p>
          <a:p>
            <a:pPr indent="-304800" lvl="0" marL="457200" marR="12700" rtl="0" algn="l">
              <a:lnSpc>
                <a:spcPct val="125454"/>
              </a:lnSpc>
              <a:spcBef>
                <a:spcPts val="0"/>
              </a:spcBef>
              <a:spcAft>
                <a:spcPts val="0"/>
              </a:spcAft>
              <a:buSzPts val="1200"/>
              <a:buChar char="•"/>
            </a:pPr>
            <a:r>
              <a:rPr lang="en-US" sz="1200"/>
              <a:t>cardboard tubes  </a:t>
            </a:r>
            <a:endParaRPr sz="1200"/>
          </a:p>
          <a:p>
            <a:pPr indent="-304800" lvl="0" marL="457200" marR="12700" rtl="0" algn="l">
              <a:lnSpc>
                <a:spcPct val="125454"/>
              </a:lnSpc>
              <a:spcBef>
                <a:spcPts val="0"/>
              </a:spcBef>
              <a:spcAft>
                <a:spcPts val="0"/>
              </a:spcAft>
              <a:buSzPts val="1200"/>
              <a:buChar char="•"/>
            </a:pPr>
            <a:r>
              <a:rPr lang="en-US" sz="1200"/>
              <a:t>tin can</a:t>
            </a:r>
            <a:endParaRPr sz="1200"/>
          </a:p>
          <a:p>
            <a:pPr indent="-304800" lvl="0" marL="457200" marR="279400" rtl="0" algn="l">
              <a:lnSpc>
                <a:spcPct val="125454"/>
              </a:lnSpc>
              <a:spcBef>
                <a:spcPts val="0"/>
              </a:spcBef>
              <a:spcAft>
                <a:spcPts val="0"/>
              </a:spcAft>
              <a:buSzPts val="1200"/>
              <a:buChar char="•"/>
            </a:pPr>
            <a:r>
              <a:rPr lang="en-US" sz="1200"/>
              <a:t>thread spool  </a:t>
            </a:r>
            <a:endParaRPr sz="1200"/>
          </a:p>
          <a:p>
            <a:pPr indent="-304800" lvl="0" marL="457200" marR="279400" rtl="0" algn="l">
              <a:lnSpc>
                <a:spcPct val="125454"/>
              </a:lnSpc>
              <a:spcBef>
                <a:spcPts val="0"/>
              </a:spcBef>
              <a:spcAft>
                <a:spcPts val="0"/>
              </a:spcAft>
              <a:buSzPts val="1200"/>
              <a:buChar char="•"/>
            </a:pPr>
            <a:r>
              <a:rPr lang="en-US" sz="1200"/>
              <a:t>plastic pipe</a:t>
            </a:r>
            <a:endParaRPr sz="1200"/>
          </a:p>
          <a:p>
            <a:pPr indent="0" lvl="0" marL="12700" marR="12700" rtl="0" algn="l">
              <a:lnSpc>
                <a:spcPct val="125454"/>
              </a:lnSpc>
              <a:spcBef>
                <a:spcPts val="100"/>
              </a:spcBef>
              <a:spcAft>
                <a:spcPts val="0"/>
              </a:spcAft>
              <a:buSzPts val="1800"/>
              <a:buNone/>
            </a:pPr>
            <a:r>
              <a:t/>
            </a:r>
            <a:endParaRPr sz="1200"/>
          </a:p>
        </p:txBody>
      </p:sp>
      <p:sp>
        <p:nvSpPr>
          <p:cNvPr id="311" name="Google Shape;311;p30"/>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12" name="Google Shape;312;p30"/>
          <p:cNvSpPr txBox="1"/>
          <p:nvPr/>
        </p:nvSpPr>
        <p:spPr>
          <a:xfrm>
            <a:off x="3151000" y="2554075"/>
            <a:ext cx="9272700" cy="4226700"/>
          </a:xfrm>
          <a:prstGeom prst="rect">
            <a:avLst/>
          </a:prstGeom>
          <a:noFill/>
          <a:ln>
            <a:noFill/>
          </a:ln>
        </p:spPr>
        <p:txBody>
          <a:bodyPr anchorCtr="0" anchor="t" bIns="91425" lIns="91425" spcFirstLastPara="1" rIns="91425" wrap="square" tIns="91425">
            <a:spAutoFit/>
          </a:bodyPr>
          <a:lstStyle/>
          <a:p>
            <a:pPr indent="0" lvl="0" marL="12700" marR="12700" rtl="0" algn="l">
              <a:lnSpc>
                <a:spcPct val="125454"/>
              </a:lnSpc>
              <a:spcBef>
                <a:spcPts val="20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For traction: Things that are rough or rubber-like usually add traction. A few ideas:</a:t>
            </a:r>
            <a:endParaRPr b="0" i="0" sz="1200" u="none" cap="none" strike="noStrike">
              <a:solidFill>
                <a:schemeClr val="dk1"/>
              </a:solidFill>
              <a:latin typeface="Arial"/>
              <a:ea typeface="Arial"/>
              <a:cs typeface="Arial"/>
              <a:sym typeface="Arial"/>
            </a:endParaRPr>
          </a:p>
          <a:p>
            <a:pPr indent="-304800" lvl="0" marL="457200" marR="2489200" rtl="0" algn="l">
              <a:lnSpc>
                <a:spcPct val="125454"/>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rubber o-rings (hardware store)  rubber bands</a:t>
            </a:r>
            <a:endParaRPr b="0" i="0" sz="1200" u="none" cap="none" strike="noStrike">
              <a:solidFill>
                <a:schemeClr val="dk1"/>
              </a:solidFill>
              <a:latin typeface="Arial"/>
              <a:ea typeface="Arial"/>
              <a:cs typeface="Arial"/>
              <a:sym typeface="Arial"/>
            </a:endParaRPr>
          </a:p>
          <a:p>
            <a:pPr indent="-304800" lvl="0" marL="457200" marR="3644900" rtl="0" algn="l">
              <a:lnSpc>
                <a:spcPct val="125454"/>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rubber sheet  cloth tape</a:t>
            </a:r>
            <a:endParaRPr b="0" i="0" sz="1200" u="none" cap="none" strike="noStrike">
              <a:solidFill>
                <a:schemeClr val="dk1"/>
              </a:solidFill>
              <a:latin typeface="Arial"/>
              <a:ea typeface="Arial"/>
              <a:cs typeface="Arial"/>
              <a:sym typeface="Arial"/>
            </a:endParaRPr>
          </a:p>
          <a:p>
            <a:pPr indent="-304800" lvl="0" marL="457200" marR="0" rtl="0" algn="l">
              <a:lnSpc>
                <a:spcPct val="122272"/>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silicone or other caulking (hardware store)</a:t>
            </a:r>
            <a:endParaRPr b="0" i="0" sz="1200" u="none" cap="none" strike="noStrike">
              <a:solidFill>
                <a:schemeClr val="dk1"/>
              </a:solidFill>
              <a:latin typeface="Arial"/>
              <a:ea typeface="Arial"/>
              <a:cs typeface="Arial"/>
              <a:sym typeface="Arial"/>
            </a:endParaRPr>
          </a:p>
          <a:p>
            <a:pPr indent="0" lvl="0" marL="927100" marR="1422400" rtl="0" algn="l">
              <a:lnSpc>
                <a:spcPct val="192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1422400" rtl="0" algn="l">
              <a:lnSpc>
                <a:spcPct val="192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For axle: The axle must be stiff, narrow and round. Some ideas:  </a:t>
            </a:r>
            <a:endParaRPr b="0" i="0" sz="1200" u="none" cap="none" strike="noStrike">
              <a:solidFill>
                <a:schemeClr val="dk1"/>
              </a:solidFill>
              <a:latin typeface="Arial"/>
              <a:ea typeface="Arial"/>
              <a:cs typeface="Arial"/>
              <a:sym typeface="Arial"/>
            </a:endParaRPr>
          </a:p>
          <a:p>
            <a:pPr indent="-304800" lvl="0" marL="457200" marR="1422400" rtl="0" algn="l">
              <a:lnSpc>
                <a:spcPct val="115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nails</a:t>
            </a:r>
            <a:endParaRPr b="0" i="0" sz="1200" u="none" cap="none" strike="noStrike">
              <a:solidFill>
                <a:schemeClr val="dk1"/>
              </a:solidFill>
              <a:latin typeface="Arial"/>
              <a:ea typeface="Arial"/>
              <a:cs typeface="Arial"/>
              <a:sym typeface="Arial"/>
            </a:endParaRPr>
          </a:p>
          <a:p>
            <a:pPr indent="-304800" lvl="0" marL="457200" marR="1422400" rtl="0" algn="l">
              <a:lnSpc>
                <a:spcPct val="115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brass rod  brass tubing</a:t>
            </a:r>
            <a:endParaRPr b="0" i="0" sz="1200" u="none" cap="none" strike="noStrike">
              <a:solidFill>
                <a:schemeClr val="dk1"/>
              </a:solidFill>
              <a:latin typeface="Arial"/>
              <a:ea typeface="Arial"/>
              <a:cs typeface="Arial"/>
              <a:sym typeface="Arial"/>
            </a:endParaRPr>
          </a:p>
          <a:p>
            <a:pPr indent="-304800" lvl="0" marL="457200" marR="0" rtl="0" algn="l">
              <a:lnSpc>
                <a:spcPct val="115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coat-hanger wire</a:t>
            </a:r>
            <a:endParaRPr b="0" i="0" sz="1200" u="none" cap="none" strike="noStrike">
              <a:solidFill>
                <a:schemeClr val="dk1"/>
              </a:solidFill>
              <a:latin typeface="Arial"/>
              <a:ea typeface="Arial"/>
              <a:cs typeface="Arial"/>
              <a:sym typeface="Arial"/>
            </a:endParaRPr>
          </a:p>
          <a:p>
            <a:pPr indent="0" lvl="0" marL="927100" marR="1511300" rtl="0" algn="l">
              <a:lnSpc>
                <a:spcPct val="192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1511300" rtl="0" algn="l">
              <a:lnSpc>
                <a:spcPct val="192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For bearing: Some ideas of things that would support the axle:  </a:t>
            </a:r>
            <a:endParaRPr b="0" i="0" sz="1200" u="none" cap="none" strike="noStrike">
              <a:solidFill>
                <a:schemeClr val="dk1"/>
              </a:solidFill>
              <a:latin typeface="Arial"/>
              <a:ea typeface="Arial"/>
              <a:cs typeface="Arial"/>
              <a:sym typeface="Arial"/>
            </a:endParaRPr>
          </a:p>
          <a:p>
            <a:pPr indent="-304800" lvl="0" marL="457200" marR="1511300" rtl="0" algn="l">
              <a:lnSpc>
                <a:spcPct val="115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Screw eyes/eyebolts (hardware store)</a:t>
            </a:r>
            <a:endParaRPr b="0" i="0" sz="1200" u="none" cap="none" strike="noStrike">
              <a:solidFill>
                <a:schemeClr val="dk1"/>
              </a:solidFill>
              <a:latin typeface="Arial"/>
              <a:ea typeface="Arial"/>
              <a:cs typeface="Arial"/>
              <a:sym typeface="Arial"/>
            </a:endParaRPr>
          </a:p>
          <a:p>
            <a:pPr indent="-304800" lvl="0" marL="457200" marR="1511300" rtl="0" algn="l">
              <a:lnSpc>
                <a:spcPct val="115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brass tubing</a:t>
            </a:r>
            <a:endParaRPr b="0" i="0" sz="1200" u="none" cap="none" strike="noStrike">
              <a:solidFill>
                <a:schemeClr val="dk1"/>
              </a:solidFill>
              <a:latin typeface="Arial"/>
              <a:ea typeface="Arial"/>
              <a:cs typeface="Arial"/>
              <a:sym typeface="Arial"/>
            </a:endParaRPr>
          </a:p>
          <a:p>
            <a:pPr indent="-304800" lvl="0" marL="457200" marR="1511300" rtl="0" algn="l">
              <a:lnSpc>
                <a:spcPct val="115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hard material (wood, aluminum, etc.) with a hole drilled into it  brackets with screw holes pre-drilled</a:t>
            </a:r>
            <a:endParaRPr b="0" i="0" sz="1200" u="none" cap="none" strike="noStrike">
              <a:solidFill>
                <a:schemeClr val="dk1"/>
              </a:solidFill>
              <a:latin typeface="Arial"/>
              <a:ea typeface="Arial"/>
              <a:cs typeface="Arial"/>
              <a:sym typeface="Arial"/>
            </a:endParaRPr>
          </a:p>
          <a:p>
            <a:pPr indent="-304800" lvl="0" marL="457200" marR="0" rtl="0" algn="l">
              <a:lnSpc>
                <a:spcPct val="115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holes drilled directly into the chassis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Bearings, Wheels &amp; Axles</a:t>
            </a:r>
            <a:endParaRPr/>
          </a:p>
        </p:txBody>
      </p:sp>
      <p:sp>
        <p:nvSpPr>
          <p:cNvPr id="318" name="Google Shape;318;p3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a:t>(Insert your team’s images, video, notes, reflections, etc. to use in your group’s final design expo presentation)</a:t>
            </a:r>
            <a:endParaRPr/>
          </a:p>
        </p:txBody>
      </p:sp>
      <p:sp>
        <p:nvSpPr>
          <p:cNvPr id="319" name="Google Shape;319;p31"/>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Assignment 3: Car Body</a:t>
            </a:r>
            <a:endParaRPr/>
          </a:p>
        </p:txBody>
      </p:sp>
      <p:sp>
        <p:nvSpPr>
          <p:cNvPr id="325" name="Google Shape;325;p32"/>
          <p:cNvSpPr txBox="1"/>
          <p:nvPr>
            <p:ph idx="1" type="body"/>
          </p:nvPr>
        </p:nvSpPr>
        <p:spPr>
          <a:xfrm>
            <a:off x="838200" y="1548675"/>
            <a:ext cx="5741700" cy="4351200"/>
          </a:xfrm>
          <a:prstGeom prst="rect">
            <a:avLst/>
          </a:prstGeom>
          <a:noFill/>
          <a:ln>
            <a:noFill/>
          </a:ln>
        </p:spPr>
        <p:txBody>
          <a:bodyPr anchorCtr="0" anchor="t" bIns="45700" lIns="91425" spcFirstLastPara="1" rIns="91425" wrap="square" tIns="45700">
            <a:noAutofit/>
          </a:bodyPr>
          <a:lstStyle/>
          <a:p>
            <a:pPr indent="0" lvl="0" marL="12700" rtl="0" algn="l">
              <a:lnSpc>
                <a:spcPct val="115000"/>
              </a:lnSpc>
              <a:spcBef>
                <a:spcPts val="0"/>
              </a:spcBef>
              <a:spcAft>
                <a:spcPts val="0"/>
              </a:spcAft>
              <a:buClr>
                <a:schemeClr val="dk1"/>
              </a:buClr>
              <a:buSzPts val="1100"/>
              <a:buFont typeface="Arial"/>
              <a:buNone/>
            </a:pPr>
            <a:r>
              <a:rPr b="1" lang="en-US" sz="1600"/>
              <a:t>Body/Shell</a:t>
            </a:r>
            <a:endParaRPr b="1" sz="1600"/>
          </a:p>
          <a:p>
            <a:pPr indent="0" lvl="0" marL="12700" rtl="0" algn="l">
              <a:lnSpc>
                <a:spcPct val="127272"/>
              </a:lnSpc>
              <a:spcBef>
                <a:spcPts val="1300"/>
              </a:spcBef>
              <a:spcAft>
                <a:spcPts val="0"/>
              </a:spcAft>
              <a:buClr>
                <a:schemeClr val="dk1"/>
              </a:buClr>
              <a:buSzPts val="1100"/>
              <a:buFont typeface="Arial"/>
              <a:buNone/>
            </a:pPr>
            <a:r>
              <a:rPr b="1" lang="en-US" sz="1200"/>
              <a:t>Purpose</a:t>
            </a:r>
            <a:endParaRPr b="1" sz="1200"/>
          </a:p>
          <a:p>
            <a:pPr indent="0" lvl="0" marL="12700" marR="50800" rtl="0" algn="l">
              <a:lnSpc>
                <a:spcPct val="125454"/>
              </a:lnSpc>
              <a:spcBef>
                <a:spcPts val="100"/>
              </a:spcBef>
              <a:spcAft>
                <a:spcPts val="0"/>
              </a:spcAft>
              <a:buClr>
                <a:schemeClr val="dk1"/>
              </a:buClr>
              <a:buSzPts val="1100"/>
              <a:buFont typeface="Arial"/>
              <a:buNone/>
            </a:pPr>
            <a:r>
              <a:rPr lang="en-US" sz="1200"/>
              <a:t>The body or shell of a real car has several purposes. It protects the passengers from wind  and rain, it provides added safety in case of a crash, and it improves how the car looks.  But it also changes how the car performs because a well designed shell can reduce the  force of air on the car as it moves.</a:t>
            </a:r>
            <a:endParaRPr sz="1200"/>
          </a:p>
          <a:p>
            <a:pPr indent="0" lvl="0" marL="12700" marR="50800" rtl="0" algn="l">
              <a:lnSpc>
                <a:spcPct val="125454"/>
              </a:lnSpc>
              <a:spcBef>
                <a:spcPts val="100"/>
              </a:spcBef>
              <a:spcAft>
                <a:spcPts val="0"/>
              </a:spcAft>
              <a:buClr>
                <a:schemeClr val="dk1"/>
              </a:buClr>
              <a:buSzPts val="1100"/>
              <a:buFont typeface="Arial"/>
              <a:buNone/>
            </a:pPr>
            <a:r>
              <a:t/>
            </a:r>
            <a:endParaRPr sz="1200"/>
          </a:p>
          <a:p>
            <a:pPr indent="0" lvl="0" marL="12700" rtl="0" algn="l">
              <a:lnSpc>
                <a:spcPct val="127272"/>
              </a:lnSpc>
              <a:spcBef>
                <a:spcPts val="0"/>
              </a:spcBef>
              <a:spcAft>
                <a:spcPts val="0"/>
              </a:spcAft>
              <a:buClr>
                <a:schemeClr val="dk1"/>
              </a:buClr>
              <a:buSzPts val="1100"/>
              <a:buFont typeface="Arial"/>
              <a:buNone/>
            </a:pPr>
            <a:r>
              <a:rPr b="1" lang="en-US" sz="1200"/>
              <a:t>Ideas</a:t>
            </a:r>
            <a:endParaRPr b="1" sz="1200"/>
          </a:p>
          <a:p>
            <a:pPr indent="0" lvl="0" marL="12700" rtl="0" algn="l">
              <a:lnSpc>
                <a:spcPct val="127272"/>
              </a:lnSpc>
              <a:spcBef>
                <a:spcPts val="0"/>
              </a:spcBef>
              <a:spcAft>
                <a:spcPts val="0"/>
              </a:spcAft>
              <a:buSzPts val="1800"/>
              <a:buNone/>
            </a:pPr>
            <a:r>
              <a:rPr lang="en-US" sz="1200"/>
              <a:t>Anything that meets the objectives for designing a functional, aesthetically pleasing EV car design is fair game!</a:t>
            </a:r>
            <a:endParaRPr sz="1200"/>
          </a:p>
          <a:p>
            <a:pPr indent="0" lvl="0" marL="12700" rtl="0" algn="l">
              <a:lnSpc>
                <a:spcPct val="127272"/>
              </a:lnSpc>
              <a:spcBef>
                <a:spcPts val="0"/>
              </a:spcBef>
              <a:spcAft>
                <a:spcPts val="0"/>
              </a:spcAft>
              <a:buSzPts val="1800"/>
              <a:buNone/>
            </a:pPr>
            <a:r>
              <a:t/>
            </a:r>
            <a:endParaRPr sz="1200"/>
          </a:p>
          <a:p>
            <a:pPr indent="0" lvl="0" marL="12700" rtl="0" algn="l">
              <a:lnSpc>
                <a:spcPct val="127272"/>
              </a:lnSpc>
              <a:spcBef>
                <a:spcPts val="0"/>
              </a:spcBef>
              <a:spcAft>
                <a:spcPts val="0"/>
              </a:spcAft>
              <a:buSzPts val="1800"/>
              <a:buNone/>
            </a:pPr>
            <a:r>
              <a:t/>
            </a:r>
            <a:endParaRPr sz="1200"/>
          </a:p>
          <a:p>
            <a:pPr indent="0" lvl="0" marL="12700" rtl="0" algn="l">
              <a:lnSpc>
                <a:spcPct val="127272"/>
              </a:lnSpc>
              <a:spcBef>
                <a:spcPts val="0"/>
              </a:spcBef>
              <a:spcAft>
                <a:spcPts val="0"/>
              </a:spcAft>
              <a:buSzPts val="1800"/>
              <a:buNone/>
            </a:pPr>
            <a:r>
              <a:t/>
            </a:r>
            <a:endParaRPr sz="1200"/>
          </a:p>
          <a:p>
            <a:pPr indent="0" lvl="0" marL="12700" rtl="0" algn="l">
              <a:lnSpc>
                <a:spcPct val="127272"/>
              </a:lnSpc>
              <a:spcBef>
                <a:spcPts val="0"/>
              </a:spcBef>
              <a:spcAft>
                <a:spcPts val="0"/>
              </a:spcAft>
              <a:buSzPts val="1800"/>
              <a:buNone/>
            </a:pPr>
            <a:r>
              <a:t/>
            </a:r>
            <a:endParaRPr sz="1200"/>
          </a:p>
        </p:txBody>
      </p:sp>
      <p:sp>
        <p:nvSpPr>
          <p:cNvPr id="326" name="Google Shape;326;p32"/>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327" name="Google Shape;327;p32"/>
          <p:cNvPicPr preferRelativeResize="0"/>
          <p:nvPr/>
        </p:nvPicPr>
        <p:blipFill rotWithShape="1">
          <a:blip r:embed="rId3">
            <a:alphaModFix/>
          </a:blip>
          <a:srcRect b="0" l="0" r="0" t="0"/>
          <a:stretch/>
        </p:blipFill>
        <p:spPr>
          <a:xfrm>
            <a:off x="6837850" y="1841650"/>
            <a:ext cx="4762050" cy="31747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33"/>
          <p:cNvSpPr txBox="1"/>
          <p:nvPr>
            <p:ph idx="1" type="body"/>
          </p:nvPr>
        </p:nvSpPr>
        <p:spPr>
          <a:xfrm>
            <a:off x="838200" y="1979850"/>
            <a:ext cx="10515600" cy="45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000"/>
              <a:t>Your team’s next task will be to design and build your model EV car body, and consider the following questions:</a:t>
            </a:r>
            <a:endParaRPr sz="2000"/>
          </a:p>
          <a:p>
            <a:pPr indent="0" lvl="0" marL="457200" rtl="0" algn="l">
              <a:lnSpc>
                <a:spcPct val="115000"/>
              </a:lnSpc>
              <a:spcBef>
                <a:spcPts val="1200"/>
              </a:spcBef>
              <a:spcAft>
                <a:spcPts val="0"/>
              </a:spcAft>
              <a:buNone/>
            </a:pPr>
            <a:r>
              <a:rPr b="1" lang="en-US" sz="2000">
                <a:highlight>
                  <a:srgbClr val="FFFFFF"/>
                </a:highlight>
              </a:rPr>
              <a:t>Car body:</a:t>
            </a:r>
            <a:r>
              <a:rPr lang="en-US" sz="2000">
                <a:highlight>
                  <a:srgbClr val="FFFFFF"/>
                </a:highlight>
              </a:rPr>
              <a:t> What object(s) will the team use for the body of their car? Consider size, weight, material, and aerodynamic qualities.  </a:t>
            </a:r>
            <a:endParaRPr sz="2000">
              <a:highlight>
                <a:srgbClr val="FFFFFF"/>
              </a:highlight>
            </a:endParaRPr>
          </a:p>
          <a:p>
            <a:pPr indent="0" lvl="0" marL="457200" rtl="0" algn="l">
              <a:lnSpc>
                <a:spcPct val="115000"/>
              </a:lnSpc>
              <a:spcBef>
                <a:spcPts val="1200"/>
              </a:spcBef>
              <a:spcAft>
                <a:spcPts val="0"/>
              </a:spcAft>
              <a:buNone/>
            </a:pPr>
            <a:r>
              <a:rPr b="1" lang="en-US" sz="2000">
                <a:highlight>
                  <a:srgbClr val="FFFFFF"/>
                </a:highlight>
              </a:rPr>
              <a:t>Aerodynamics:</a:t>
            </a:r>
            <a:r>
              <a:rPr lang="en-US" sz="2000">
                <a:highlight>
                  <a:srgbClr val="FFFFFF"/>
                </a:highlight>
              </a:rPr>
              <a:t> How will you design and build the body of your model EV to have the least air resistance?</a:t>
            </a:r>
            <a:endParaRPr sz="2000">
              <a:highlight>
                <a:srgbClr val="FFFFFF"/>
              </a:highlight>
            </a:endParaRPr>
          </a:p>
          <a:p>
            <a:pPr indent="0" lvl="0" marL="457200" rtl="0" algn="l">
              <a:lnSpc>
                <a:spcPct val="115000"/>
              </a:lnSpc>
              <a:spcBef>
                <a:spcPts val="1200"/>
              </a:spcBef>
              <a:spcAft>
                <a:spcPts val="0"/>
              </a:spcAft>
              <a:buNone/>
            </a:pPr>
            <a:r>
              <a:rPr b="1" lang="en-US" sz="2000">
                <a:highlight>
                  <a:srgbClr val="FFFFFF"/>
                </a:highlight>
              </a:rPr>
              <a:t>Aesthetics / Decoration:</a:t>
            </a:r>
            <a:r>
              <a:rPr lang="en-US" sz="2000">
                <a:highlight>
                  <a:srgbClr val="FFFFFF"/>
                </a:highlight>
              </a:rPr>
              <a:t> Stickers, paint, markers, logos, and LEDs will be available to decorate the car. </a:t>
            </a:r>
            <a:endParaRPr sz="2000">
              <a:highlight>
                <a:srgbClr val="FFFFFF"/>
              </a:highlight>
            </a:endParaRPr>
          </a:p>
          <a:p>
            <a:pPr indent="0" lvl="0" marL="457200" rtl="0" algn="l">
              <a:lnSpc>
                <a:spcPct val="115000"/>
              </a:lnSpc>
              <a:spcBef>
                <a:spcPts val="1200"/>
              </a:spcBef>
              <a:spcAft>
                <a:spcPts val="0"/>
              </a:spcAft>
              <a:buClr>
                <a:schemeClr val="dk1"/>
              </a:buClr>
              <a:buSzPts val="1100"/>
              <a:buFont typeface="Arial"/>
              <a:buNone/>
            </a:pPr>
            <a:r>
              <a:rPr b="1" lang="en-US" sz="2000">
                <a:highlight>
                  <a:srgbClr val="FFFFFF"/>
                </a:highlight>
              </a:rPr>
              <a:t>Optional:</a:t>
            </a:r>
            <a:r>
              <a:rPr lang="en-US" sz="2000">
                <a:highlight>
                  <a:srgbClr val="FFFFFF"/>
                </a:highlight>
              </a:rPr>
              <a:t> Car &amp; Track Connection: How will you design and attach the </a:t>
            </a:r>
            <a:r>
              <a:rPr lang="en-US" sz="2000">
                <a:highlight>
                  <a:srgbClr val="FFFFFF"/>
                </a:highlight>
              </a:rPr>
              <a:t>eye hook</a:t>
            </a:r>
            <a:r>
              <a:rPr lang="en-US" sz="2000">
                <a:highlight>
                  <a:srgbClr val="FFFFFF"/>
                </a:highlight>
              </a:rPr>
              <a:t> to the under chassis to attach the track guideline? </a:t>
            </a:r>
            <a:endParaRPr sz="2000">
              <a:highlight>
                <a:srgbClr val="FFFFFF"/>
              </a:highlight>
            </a:endParaRPr>
          </a:p>
          <a:p>
            <a:pPr indent="0" lvl="0" marL="457200" rtl="0" algn="l">
              <a:lnSpc>
                <a:spcPct val="115000"/>
              </a:lnSpc>
              <a:spcBef>
                <a:spcPts val="0"/>
              </a:spcBef>
              <a:spcAft>
                <a:spcPts val="0"/>
              </a:spcAft>
              <a:buNone/>
            </a:pPr>
            <a:r>
              <a:t/>
            </a:r>
            <a:endParaRPr b="1" sz="1300"/>
          </a:p>
        </p:txBody>
      </p:sp>
      <p:sp>
        <p:nvSpPr>
          <p:cNvPr id="333" name="Google Shape;333;p33"/>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34" name="Google Shape;334;p3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Assignment 3: Car Body</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Aerodynamics</a:t>
            </a:r>
            <a:endParaRPr/>
          </a:p>
        </p:txBody>
      </p:sp>
      <p:sp>
        <p:nvSpPr>
          <p:cNvPr id="340" name="Google Shape;340;p34"/>
          <p:cNvSpPr txBox="1"/>
          <p:nvPr>
            <p:ph idx="1" type="body"/>
          </p:nvPr>
        </p:nvSpPr>
        <p:spPr>
          <a:xfrm>
            <a:off x="1013150" y="1690825"/>
            <a:ext cx="10515600" cy="4351200"/>
          </a:xfrm>
          <a:prstGeom prst="rect">
            <a:avLst/>
          </a:prstGeom>
          <a:noFill/>
          <a:ln>
            <a:noFill/>
          </a:ln>
        </p:spPr>
        <p:txBody>
          <a:bodyPr anchorCtr="0" anchor="t" bIns="45700" lIns="91425" spcFirstLastPara="1" rIns="91425" wrap="square" tIns="45700">
            <a:noAutofit/>
          </a:bodyPr>
          <a:lstStyle/>
          <a:p>
            <a:pPr indent="0" lvl="0" marL="12700" rtl="0" algn="l">
              <a:lnSpc>
                <a:spcPct val="127272"/>
              </a:lnSpc>
              <a:spcBef>
                <a:spcPts val="100"/>
              </a:spcBef>
              <a:spcAft>
                <a:spcPts val="0"/>
              </a:spcAft>
              <a:buClr>
                <a:schemeClr val="dk1"/>
              </a:buClr>
              <a:buSzPts val="1100"/>
              <a:buFont typeface="Arial"/>
              <a:buNone/>
            </a:pPr>
            <a:r>
              <a:rPr b="1" lang="en-US" sz="1200"/>
              <a:t>Concept: Aerodynamics</a:t>
            </a:r>
            <a:endParaRPr b="1" sz="1200"/>
          </a:p>
          <a:p>
            <a:pPr indent="0" lvl="0" marL="12700" marR="12700" rtl="0" algn="l">
              <a:lnSpc>
                <a:spcPct val="125454"/>
              </a:lnSpc>
              <a:spcBef>
                <a:spcPts val="100"/>
              </a:spcBef>
              <a:spcAft>
                <a:spcPts val="0"/>
              </a:spcAft>
              <a:buClr>
                <a:schemeClr val="dk1"/>
              </a:buClr>
              <a:buSzPts val="1100"/>
              <a:buFont typeface="Arial"/>
              <a:buNone/>
            </a:pPr>
            <a:r>
              <a:rPr lang="en-US" sz="1200"/>
              <a:t>To see how much force air can have, you can try some simple experiments. While driving  in a car, try (carefully!) holding your hand flat, and sticking it out of the window. Feel  how much force the air has on your hand. What happens to the force when you tilt your  hand?</a:t>
            </a:r>
            <a:endParaRPr sz="1200"/>
          </a:p>
          <a:p>
            <a:pPr indent="0" lvl="0" marL="12700" rtl="0" algn="l">
              <a:lnSpc>
                <a:spcPct val="127272"/>
              </a:lnSpc>
              <a:spcBef>
                <a:spcPts val="0"/>
              </a:spcBef>
              <a:spcAft>
                <a:spcPts val="0"/>
              </a:spcAft>
              <a:buClr>
                <a:schemeClr val="dk1"/>
              </a:buClr>
              <a:buSzPts val="1100"/>
              <a:buFont typeface="Arial"/>
              <a:buNone/>
            </a:pPr>
            <a:r>
              <a:t/>
            </a:r>
            <a:endParaRPr sz="1200"/>
          </a:p>
          <a:p>
            <a:pPr indent="0" lvl="0" marL="12700" marR="12700" rtl="0" algn="l">
              <a:lnSpc>
                <a:spcPct val="125454"/>
              </a:lnSpc>
              <a:spcBef>
                <a:spcPts val="200"/>
              </a:spcBef>
              <a:spcAft>
                <a:spcPts val="0"/>
              </a:spcAft>
              <a:buSzPts val="1800"/>
              <a:buNone/>
            </a:pPr>
            <a:r>
              <a:rPr lang="en-US" sz="1200"/>
              <a:t>Or while riding a bike down hill, compare how fast you can go while sitting upright, or  leaning forward. If you crouch down, the air can go over you instead of hitting you in the  chest, so you should be able to go faster. In either words, the force of the air on your body  when you crouch down is less, so you are more </a:t>
            </a:r>
            <a:r>
              <a:rPr i="1" lang="en-US" sz="1200"/>
              <a:t>aerodynamic</a:t>
            </a:r>
            <a:r>
              <a:rPr lang="en-US" sz="1200"/>
              <a:t>.</a:t>
            </a:r>
            <a:endParaRPr/>
          </a:p>
        </p:txBody>
      </p:sp>
      <p:sp>
        <p:nvSpPr>
          <p:cNvPr id="341" name="Google Shape;341;p34"/>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342" name="Google Shape;342;p34"/>
          <p:cNvPicPr preferRelativeResize="0"/>
          <p:nvPr/>
        </p:nvPicPr>
        <p:blipFill rotWithShape="1">
          <a:blip r:embed="rId3">
            <a:alphaModFix/>
          </a:blip>
          <a:srcRect b="0" l="0" r="0" t="0"/>
          <a:stretch/>
        </p:blipFill>
        <p:spPr>
          <a:xfrm>
            <a:off x="1013150" y="3372575"/>
            <a:ext cx="3975900" cy="2669450"/>
          </a:xfrm>
          <a:prstGeom prst="rect">
            <a:avLst/>
          </a:prstGeom>
          <a:noFill/>
          <a:ln>
            <a:noFill/>
          </a:ln>
        </p:spPr>
      </p:pic>
      <p:pic>
        <p:nvPicPr>
          <p:cNvPr id="343" name="Google Shape;343;p34"/>
          <p:cNvPicPr preferRelativeResize="0"/>
          <p:nvPr/>
        </p:nvPicPr>
        <p:blipFill rotWithShape="1">
          <a:blip r:embed="rId4">
            <a:alphaModFix/>
          </a:blip>
          <a:srcRect b="0" l="0" r="0" t="0"/>
          <a:stretch/>
        </p:blipFill>
        <p:spPr>
          <a:xfrm>
            <a:off x="6043615" y="3575575"/>
            <a:ext cx="4781325" cy="18730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3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Aerodynamics &amp; Aesthetics</a:t>
            </a:r>
            <a:endParaRPr/>
          </a:p>
        </p:txBody>
      </p:sp>
      <p:sp>
        <p:nvSpPr>
          <p:cNvPr id="349" name="Google Shape;349;p35"/>
          <p:cNvSpPr txBox="1"/>
          <p:nvPr>
            <p:ph idx="1" type="body"/>
          </p:nvPr>
        </p:nvSpPr>
        <p:spPr>
          <a:xfrm>
            <a:off x="838200" y="1588200"/>
            <a:ext cx="7131900" cy="4528500"/>
          </a:xfrm>
          <a:prstGeom prst="rect">
            <a:avLst/>
          </a:prstGeom>
          <a:noFill/>
          <a:ln>
            <a:noFill/>
          </a:ln>
        </p:spPr>
        <p:txBody>
          <a:bodyPr anchorCtr="0" anchor="t" bIns="45700" lIns="91425" spcFirstLastPara="1" rIns="91425" wrap="square" tIns="45700">
            <a:noAutofit/>
          </a:bodyPr>
          <a:lstStyle/>
          <a:p>
            <a:pPr indent="0" lvl="0" marL="12700" marR="12700" rtl="0" algn="l">
              <a:lnSpc>
                <a:spcPct val="125454"/>
              </a:lnSpc>
              <a:spcBef>
                <a:spcPts val="200"/>
              </a:spcBef>
              <a:spcAft>
                <a:spcPts val="0"/>
              </a:spcAft>
              <a:buSzPts val="1800"/>
              <a:buNone/>
            </a:pPr>
            <a:r>
              <a:rPr lang="en-US" sz="1200"/>
              <a:t>Fast cars are shaped so that, when moving quickly, they can cut more easily through the  air. As another example, you may have seen tractor-trailer trucks with big air deflectors on them. The reason for this deflector is to make the truck more aerodynamic, so the  truck’s engine doesn’t have to work as hard and the truck driver saves money on gas. In some situations, the force of air helps you instead of hurting you. For example, what if  you want to </a:t>
            </a:r>
            <a:r>
              <a:rPr i="1" lang="en-US" sz="1200"/>
              <a:t>slow down </a:t>
            </a:r>
            <a:r>
              <a:rPr lang="en-US" sz="1200"/>
              <a:t>very fast? How about using a parachute? Now the force of the air is helping you.</a:t>
            </a:r>
            <a:endParaRPr sz="1200"/>
          </a:p>
          <a:p>
            <a:pPr indent="0" lvl="0" marL="12700" marR="25400" rtl="0" algn="just">
              <a:lnSpc>
                <a:spcPct val="125454"/>
              </a:lnSpc>
              <a:spcBef>
                <a:spcPts val="200"/>
              </a:spcBef>
              <a:spcAft>
                <a:spcPts val="0"/>
              </a:spcAft>
              <a:buSzPts val="1800"/>
              <a:buNone/>
            </a:pPr>
            <a:r>
              <a:t/>
            </a:r>
            <a:endParaRPr sz="1200"/>
          </a:p>
          <a:p>
            <a:pPr indent="0" lvl="0" marL="12700" rtl="0" algn="l">
              <a:lnSpc>
                <a:spcPct val="127272"/>
              </a:lnSpc>
              <a:spcBef>
                <a:spcPts val="0"/>
              </a:spcBef>
              <a:spcAft>
                <a:spcPts val="0"/>
              </a:spcAft>
              <a:buSzPts val="1800"/>
              <a:buNone/>
            </a:pPr>
            <a:r>
              <a:rPr b="1" lang="en-US" sz="1200"/>
              <a:t>Materials</a:t>
            </a:r>
            <a:endParaRPr b="1" sz="1200"/>
          </a:p>
          <a:p>
            <a:pPr indent="0" lvl="0" marL="12700" marR="12700" rtl="0" algn="l">
              <a:lnSpc>
                <a:spcPct val="125454"/>
              </a:lnSpc>
              <a:spcBef>
                <a:spcPts val="100"/>
              </a:spcBef>
              <a:spcAft>
                <a:spcPts val="0"/>
              </a:spcAft>
              <a:buSzPts val="1800"/>
              <a:buNone/>
            </a:pPr>
            <a:r>
              <a:rPr lang="en-US" sz="1200"/>
              <a:t>So how do you reduce the force of air on your EV car? One way might be to add a body  or shell to it that deflects the air around the car. Some possible materials you might use are:</a:t>
            </a:r>
            <a:endParaRPr sz="1200"/>
          </a:p>
          <a:p>
            <a:pPr indent="-304800" lvl="0" marL="457200" marR="4254500" rtl="0" algn="l">
              <a:lnSpc>
                <a:spcPct val="125454"/>
              </a:lnSpc>
              <a:spcBef>
                <a:spcPts val="0"/>
              </a:spcBef>
              <a:spcAft>
                <a:spcPts val="0"/>
              </a:spcAft>
              <a:buSzPts val="1200"/>
              <a:buChar char="•"/>
            </a:pPr>
            <a:r>
              <a:rPr lang="en-US" sz="1200"/>
              <a:t>poster board  </a:t>
            </a:r>
            <a:endParaRPr sz="1200"/>
          </a:p>
          <a:p>
            <a:pPr indent="-304800" lvl="0" marL="457200" marR="4254500" rtl="0" algn="l">
              <a:lnSpc>
                <a:spcPct val="125454"/>
              </a:lnSpc>
              <a:spcBef>
                <a:spcPts val="0"/>
              </a:spcBef>
              <a:spcAft>
                <a:spcPts val="0"/>
              </a:spcAft>
              <a:buSzPts val="1200"/>
              <a:buChar char="•"/>
            </a:pPr>
            <a:r>
              <a:rPr lang="en-US" sz="1200"/>
              <a:t>cardboard  </a:t>
            </a:r>
            <a:endParaRPr sz="1200"/>
          </a:p>
          <a:p>
            <a:pPr indent="-304800" lvl="0" marL="457200" marR="4254500" rtl="0" algn="l">
              <a:lnSpc>
                <a:spcPct val="125454"/>
              </a:lnSpc>
              <a:spcBef>
                <a:spcPts val="0"/>
              </a:spcBef>
              <a:spcAft>
                <a:spcPts val="0"/>
              </a:spcAft>
              <a:buSzPts val="1200"/>
              <a:buChar char="•"/>
            </a:pPr>
            <a:r>
              <a:rPr lang="en-US" sz="1200"/>
              <a:t>foam core</a:t>
            </a:r>
            <a:endParaRPr sz="1200"/>
          </a:p>
          <a:p>
            <a:pPr indent="-304800" lvl="0" marL="457200" marR="711200" rtl="0" algn="l">
              <a:lnSpc>
                <a:spcPct val="125454"/>
              </a:lnSpc>
              <a:spcBef>
                <a:spcPts val="0"/>
              </a:spcBef>
              <a:spcAft>
                <a:spcPts val="0"/>
              </a:spcAft>
              <a:buSzPts val="1200"/>
              <a:buChar char="•"/>
            </a:pPr>
            <a:r>
              <a:rPr lang="en-US" sz="1200"/>
              <a:t>stiff insulation foam (e.g. “Foamula” - can be bought at lumber stores) </a:t>
            </a:r>
            <a:endParaRPr sz="1200"/>
          </a:p>
          <a:p>
            <a:pPr indent="-304800" lvl="0" marL="457200" marR="711200" rtl="0" algn="l">
              <a:lnSpc>
                <a:spcPct val="125454"/>
              </a:lnSpc>
              <a:spcBef>
                <a:spcPts val="0"/>
              </a:spcBef>
              <a:spcAft>
                <a:spcPts val="0"/>
              </a:spcAft>
              <a:buSzPts val="1200"/>
              <a:buChar char="•"/>
            </a:pPr>
            <a:r>
              <a:rPr lang="en-US" sz="1200"/>
              <a:t>mylar or plastic sheet</a:t>
            </a:r>
            <a:endParaRPr sz="1200"/>
          </a:p>
          <a:p>
            <a:pPr indent="0" lvl="0" marL="12700" marR="50800" rtl="0" algn="l">
              <a:lnSpc>
                <a:spcPct val="125454"/>
              </a:lnSpc>
              <a:spcBef>
                <a:spcPts val="0"/>
              </a:spcBef>
              <a:spcAft>
                <a:spcPts val="0"/>
              </a:spcAft>
              <a:buSzPts val="1800"/>
              <a:buNone/>
            </a:pPr>
            <a:r>
              <a:t/>
            </a:r>
            <a:endParaRPr sz="1200"/>
          </a:p>
          <a:p>
            <a:pPr indent="0" lvl="0" marL="12700" marR="50800" rtl="0" algn="l">
              <a:lnSpc>
                <a:spcPct val="125454"/>
              </a:lnSpc>
              <a:spcBef>
                <a:spcPts val="0"/>
              </a:spcBef>
              <a:spcAft>
                <a:spcPts val="0"/>
              </a:spcAft>
              <a:buSzPts val="1800"/>
              <a:buNone/>
            </a:pPr>
            <a:r>
              <a:rPr lang="en-US" sz="1200"/>
              <a:t>Insulation foam can be carved to shape, made smooth with sandpaper, and even painted  to look nice. </a:t>
            </a:r>
            <a:endParaRPr sz="1200"/>
          </a:p>
          <a:p>
            <a:pPr indent="0" lvl="0" marL="0" marR="50800" rtl="0" algn="l">
              <a:lnSpc>
                <a:spcPct val="125454"/>
              </a:lnSpc>
              <a:spcBef>
                <a:spcPts val="0"/>
              </a:spcBef>
              <a:spcAft>
                <a:spcPts val="0"/>
              </a:spcAft>
              <a:buSzPts val="1800"/>
              <a:buNone/>
            </a:pPr>
            <a:r>
              <a:t/>
            </a:r>
            <a:endParaRPr sz="1200"/>
          </a:p>
          <a:p>
            <a:pPr indent="0" lvl="0" marL="12700" marR="50800" rtl="0" algn="l">
              <a:lnSpc>
                <a:spcPct val="125454"/>
              </a:lnSpc>
              <a:spcBef>
                <a:spcPts val="0"/>
              </a:spcBef>
              <a:spcAft>
                <a:spcPts val="0"/>
              </a:spcAft>
              <a:buSzPts val="1800"/>
              <a:buNone/>
            </a:pPr>
            <a:r>
              <a:rPr lang="en-US" sz="1200"/>
              <a:t>(Warning: some paints, like spray paint, will “melt” foam, so always try  your paint on a piece of scrap foam that you don’t need before using it on the real thing.)</a:t>
            </a:r>
            <a:endParaRPr sz="1200"/>
          </a:p>
          <a:p>
            <a:pPr indent="0" lvl="0" marL="12700" marR="12700" rtl="0" algn="l">
              <a:lnSpc>
                <a:spcPct val="125454"/>
              </a:lnSpc>
              <a:spcBef>
                <a:spcPts val="200"/>
              </a:spcBef>
              <a:spcAft>
                <a:spcPts val="0"/>
              </a:spcAft>
              <a:buSzPts val="1800"/>
              <a:buNone/>
            </a:pPr>
            <a:r>
              <a:t/>
            </a:r>
            <a:endParaRPr sz="1200"/>
          </a:p>
        </p:txBody>
      </p:sp>
      <p:sp>
        <p:nvSpPr>
          <p:cNvPr id="350" name="Google Shape;350;p35"/>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351" name="Google Shape;351;p35"/>
          <p:cNvPicPr preferRelativeResize="0"/>
          <p:nvPr/>
        </p:nvPicPr>
        <p:blipFill rotWithShape="1">
          <a:blip r:embed="rId3">
            <a:alphaModFix/>
          </a:blip>
          <a:srcRect b="0" l="0" r="0" t="0"/>
          <a:stretch/>
        </p:blipFill>
        <p:spPr>
          <a:xfrm>
            <a:off x="8448925" y="1588212"/>
            <a:ext cx="3248450" cy="2104525"/>
          </a:xfrm>
          <a:prstGeom prst="rect">
            <a:avLst/>
          </a:prstGeom>
          <a:noFill/>
          <a:ln>
            <a:noFill/>
          </a:ln>
        </p:spPr>
      </p:pic>
      <p:pic>
        <p:nvPicPr>
          <p:cNvPr id="352" name="Google Shape;352;p35"/>
          <p:cNvPicPr preferRelativeResize="0"/>
          <p:nvPr/>
        </p:nvPicPr>
        <p:blipFill rotWithShape="1">
          <a:blip r:embed="rId4">
            <a:alphaModFix/>
          </a:blip>
          <a:srcRect b="0" l="0" r="0" t="0"/>
          <a:stretch/>
        </p:blipFill>
        <p:spPr>
          <a:xfrm>
            <a:off x="8850526" y="3771500"/>
            <a:ext cx="2846850" cy="23452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3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Body/Shell</a:t>
            </a:r>
            <a:endParaRPr/>
          </a:p>
        </p:txBody>
      </p:sp>
      <p:sp>
        <p:nvSpPr>
          <p:cNvPr id="358" name="Google Shape;358;p3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a:t>(Insert your team’s images, video, notes, reflections, etc. to use in your group’s final design expo presentation)</a:t>
            </a:r>
            <a:endParaRPr/>
          </a:p>
        </p:txBody>
      </p:sp>
      <p:sp>
        <p:nvSpPr>
          <p:cNvPr id="359" name="Google Shape;359;p36"/>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37"/>
          <p:cNvSpPr txBox="1"/>
          <p:nvPr>
            <p:ph idx="1" type="body"/>
          </p:nvPr>
        </p:nvSpPr>
        <p:spPr>
          <a:xfrm>
            <a:off x="838200" y="1979850"/>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rPr b="1" lang="en-US" sz="2000"/>
              <a:t>Test your team’s model </a:t>
            </a:r>
            <a:r>
              <a:rPr b="1" lang="en-US" sz="2000"/>
              <a:t>EV:</a:t>
            </a:r>
            <a:r>
              <a:rPr lang="en-US" sz="2000"/>
              <a:t> </a:t>
            </a:r>
            <a:endParaRPr sz="2000"/>
          </a:p>
          <a:p>
            <a:pPr indent="0" lvl="0" marL="0" rtl="0" algn="l">
              <a:lnSpc>
                <a:spcPct val="115000"/>
              </a:lnSpc>
              <a:spcBef>
                <a:spcPts val="0"/>
              </a:spcBef>
              <a:spcAft>
                <a:spcPts val="0"/>
              </a:spcAft>
              <a:buSzPts val="1800"/>
              <a:buNone/>
            </a:pPr>
            <a:r>
              <a:rPr lang="en-US" sz="2000"/>
              <a:t>Conduct time trials over a set distance and record the time in seconds. Calculate speed by dividing distance traveled by time to complete the distance. If extra time is available, iterate on car design and re-test:</a:t>
            </a:r>
            <a:endParaRPr sz="2000"/>
          </a:p>
          <a:p>
            <a:pPr indent="-355600" lvl="0" marL="457200" rtl="0" algn="l">
              <a:lnSpc>
                <a:spcPct val="115000"/>
              </a:lnSpc>
              <a:spcBef>
                <a:spcPts val="0"/>
              </a:spcBef>
              <a:spcAft>
                <a:spcPts val="0"/>
              </a:spcAft>
              <a:buSzPts val="2000"/>
              <a:buAutoNum type="arabicParenR"/>
            </a:pPr>
            <a:r>
              <a:rPr b="1" lang="en-US" sz="2000"/>
              <a:t>Three Car Trials:</a:t>
            </a:r>
            <a:r>
              <a:rPr lang="en-US" sz="2000"/>
              <a:t> Create a data table with distance</a:t>
            </a:r>
            <a:r>
              <a:rPr lang="en-US" sz="2000"/>
              <a:t>, time, and speed columns (speed=distance/time)</a:t>
            </a:r>
            <a:r>
              <a:rPr lang="en-US" sz="2000"/>
              <a:t>. </a:t>
            </a:r>
            <a:r>
              <a:rPr lang="en-US" sz="2000"/>
              <a:t>Record model EV cars results.</a:t>
            </a:r>
            <a:endParaRPr sz="2000"/>
          </a:p>
          <a:p>
            <a:pPr indent="-355600" lvl="0" marL="457200" rtl="0" algn="l">
              <a:lnSpc>
                <a:spcPct val="115000"/>
              </a:lnSpc>
              <a:spcBef>
                <a:spcPts val="0"/>
              </a:spcBef>
              <a:spcAft>
                <a:spcPts val="0"/>
              </a:spcAft>
              <a:buSzPts val="2000"/>
              <a:buAutoNum type="arabicParenR"/>
            </a:pPr>
            <a:r>
              <a:rPr b="1" lang="en-US" sz="2000"/>
              <a:t>Re-design Ideas: </a:t>
            </a:r>
            <a:r>
              <a:rPr lang="en-US" sz="2000"/>
              <a:t>How will the team propose to re-design your model EV to make it faster? To make it lighter? To make it sturdier?, etc.</a:t>
            </a:r>
            <a:endParaRPr sz="2000"/>
          </a:p>
          <a:p>
            <a:pPr indent="-355600" lvl="0" marL="457200" rtl="0" algn="l">
              <a:lnSpc>
                <a:spcPct val="115000"/>
              </a:lnSpc>
              <a:spcBef>
                <a:spcPts val="0"/>
              </a:spcBef>
              <a:spcAft>
                <a:spcPts val="0"/>
              </a:spcAft>
              <a:buSzPts val="2000"/>
              <a:buAutoNum type="arabicParenR"/>
            </a:pPr>
            <a:r>
              <a:rPr b="1" lang="en-US" sz="2000"/>
              <a:t>Re-test Results: </a:t>
            </a:r>
            <a:r>
              <a:rPr lang="en-US" sz="2000"/>
              <a:t>How did your re-designed EV model car perform? Run three more trials (data table with distance, time, calculate speed)</a:t>
            </a:r>
            <a:r>
              <a:rPr lang="en-US" sz="2000"/>
              <a:t> </a:t>
            </a:r>
            <a:r>
              <a:rPr lang="en-US" sz="2000"/>
              <a:t>Record your model EV cars results.</a:t>
            </a:r>
            <a:endParaRPr sz="2000"/>
          </a:p>
          <a:p>
            <a:pPr indent="0" lvl="0" marL="0" rtl="0" algn="l">
              <a:lnSpc>
                <a:spcPct val="115000"/>
              </a:lnSpc>
              <a:spcBef>
                <a:spcPts val="0"/>
              </a:spcBef>
              <a:spcAft>
                <a:spcPts val="0"/>
              </a:spcAft>
              <a:buSzPts val="1800"/>
              <a:buNone/>
            </a:pPr>
            <a:r>
              <a:t/>
            </a:r>
            <a:endParaRPr sz="1200">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t/>
            </a:r>
            <a:endParaRPr b="1" sz="1200">
              <a:latin typeface="Century Gothic"/>
              <a:ea typeface="Century Gothic"/>
              <a:cs typeface="Century Gothic"/>
              <a:sym typeface="Century Gothic"/>
            </a:endParaRPr>
          </a:p>
        </p:txBody>
      </p:sp>
      <p:sp>
        <p:nvSpPr>
          <p:cNvPr id="365" name="Google Shape;365;p37"/>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66" name="Google Shape;366;p3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Assignment 4: Model EV Test</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3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Assignment 4: Model EV Testing</a:t>
            </a:r>
            <a:endParaRPr/>
          </a:p>
        </p:txBody>
      </p:sp>
      <p:sp>
        <p:nvSpPr>
          <p:cNvPr id="372" name="Google Shape;372;p3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a:t>(Insert your team’s images, video, notes, reflections, etc. to use in your group’s final design expo presentation)</a:t>
            </a:r>
            <a:endParaRPr/>
          </a:p>
        </p:txBody>
      </p:sp>
      <p:sp>
        <p:nvSpPr>
          <p:cNvPr id="373" name="Google Shape;373;p38"/>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Engineering Design Process = Success</a:t>
            </a:r>
            <a:endParaRPr/>
          </a:p>
        </p:txBody>
      </p:sp>
      <p:sp>
        <p:nvSpPr>
          <p:cNvPr id="107" name="Google Shape;107;p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12700" rtl="0" algn="l">
              <a:lnSpc>
                <a:spcPct val="127272"/>
              </a:lnSpc>
              <a:spcBef>
                <a:spcPts val="0"/>
              </a:spcBef>
              <a:spcAft>
                <a:spcPts val="0"/>
              </a:spcAft>
              <a:buClr>
                <a:schemeClr val="dk1"/>
              </a:buClr>
              <a:buSzPts val="1100"/>
              <a:buFont typeface="Arial"/>
              <a:buNone/>
            </a:pPr>
            <a:r>
              <a:rPr b="1" lang="en-US" sz="1700"/>
              <a:t>Design</a:t>
            </a:r>
            <a:endParaRPr b="1" sz="1700"/>
          </a:p>
          <a:p>
            <a:pPr indent="0" lvl="0" marL="12700" marR="12700" rtl="0" algn="just">
              <a:lnSpc>
                <a:spcPct val="125454"/>
              </a:lnSpc>
              <a:spcBef>
                <a:spcPts val="100"/>
              </a:spcBef>
              <a:spcAft>
                <a:spcPts val="0"/>
              </a:spcAft>
              <a:buClr>
                <a:schemeClr val="dk1"/>
              </a:buClr>
              <a:buSzPts val="1100"/>
              <a:buFont typeface="Arial"/>
              <a:buNone/>
            </a:pPr>
            <a:r>
              <a:rPr lang="en-US" sz="1800"/>
              <a:t>You will experience first-hand the process of design. When you design your car, you will start with some ideas in your head and turn them into real-life models that work. Design is different than normal problem-solving, because:</a:t>
            </a:r>
            <a:endParaRPr sz="1800"/>
          </a:p>
          <a:p>
            <a:pPr indent="-342900" lvl="0" marL="457200" rtl="0" algn="l">
              <a:lnSpc>
                <a:spcPct val="124545"/>
              </a:lnSpc>
              <a:spcBef>
                <a:spcPts val="0"/>
              </a:spcBef>
              <a:spcAft>
                <a:spcPts val="0"/>
              </a:spcAft>
              <a:buSzPts val="1800"/>
              <a:buChar char="•"/>
            </a:pPr>
            <a:r>
              <a:rPr lang="en-US" sz="1800"/>
              <a:t>You don’t know what the problems are (you discover and solve problems as you go along -- everyone’s challenges will be different).</a:t>
            </a:r>
            <a:endParaRPr sz="1800"/>
          </a:p>
          <a:p>
            <a:pPr indent="-342900" lvl="0" marL="457200" rtl="0" algn="l">
              <a:lnSpc>
                <a:spcPct val="115000"/>
              </a:lnSpc>
              <a:spcBef>
                <a:spcPts val="0"/>
              </a:spcBef>
              <a:spcAft>
                <a:spcPts val="0"/>
              </a:spcAft>
              <a:buSzPts val="1800"/>
              <a:buChar char="•"/>
            </a:pPr>
            <a:r>
              <a:rPr lang="en-US" sz="1800"/>
              <a:t>There is never one right answer!</a:t>
            </a:r>
            <a:endParaRPr sz="1800"/>
          </a:p>
          <a:p>
            <a:pPr indent="0" lvl="0" marL="12700" marR="76200" rtl="0" algn="l">
              <a:lnSpc>
                <a:spcPct val="125454"/>
              </a:lnSpc>
              <a:spcBef>
                <a:spcPts val="1200"/>
              </a:spcBef>
              <a:spcAft>
                <a:spcPts val="0"/>
              </a:spcAft>
              <a:buClr>
                <a:schemeClr val="dk1"/>
              </a:buClr>
              <a:buSzPts val="1100"/>
              <a:buFont typeface="Arial"/>
              <a:buNone/>
            </a:pPr>
            <a:r>
              <a:rPr lang="en-US" sz="1800"/>
              <a:t>Engineers have to deal with trade-offs. For example, when an automotive engineer uses a larger  engine for greater performance, this usually sacrifices fuel efficiency. In a sports car, performance and speed are very important. But in a city car, fuel efficiency is more  important. So it is up to the designer to decide which are the most important goals. Even though there is no one right answer, some answers may be better than others for a particular application. Obviously the best-engineered car is the fastest!</a:t>
            </a:r>
            <a:endParaRPr sz="1800"/>
          </a:p>
          <a:p>
            <a:pPr indent="0" lvl="0" marL="0" rtl="0" algn="l">
              <a:lnSpc>
                <a:spcPct val="90000"/>
              </a:lnSpc>
              <a:spcBef>
                <a:spcPts val="1000"/>
              </a:spcBef>
              <a:spcAft>
                <a:spcPts val="0"/>
              </a:spcAft>
              <a:buSzPts val="1800"/>
              <a:buNone/>
            </a:pPr>
            <a:r>
              <a:t/>
            </a:r>
            <a:endParaRPr/>
          </a:p>
        </p:txBody>
      </p:sp>
      <p:sp>
        <p:nvSpPr>
          <p:cNvPr id="108" name="Google Shape;108;p4"/>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3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Model EV Re-Design</a:t>
            </a:r>
            <a:endParaRPr/>
          </a:p>
        </p:txBody>
      </p:sp>
      <p:sp>
        <p:nvSpPr>
          <p:cNvPr id="379" name="Google Shape;379;p3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a:t>(Insert your team’s images, video, notes, reflections, etc. to use in your group’s final design expo presentation)</a:t>
            </a:r>
            <a:endParaRPr/>
          </a:p>
        </p:txBody>
      </p:sp>
      <p:sp>
        <p:nvSpPr>
          <p:cNvPr id="380" name="Google Shape;380;p39"/>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Model EV Re-Test</a:t>
            </a:r>
            <a:endParaRPr/>
          </a:p>
        </p:txBody>
      </p:sp>
      <p:sp>
        <p:nvSpPr>
          <p:cNvPr id="386" name="Google Shape;386;p4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a:t>(Insert your team’s images, video, notes, reflections, etc. to use in your group’s final design expo presentation)</a:t>
            </a:r>
            <a:endParaRPr/>
          </a:p>
        </p:txBody>
      </p:sp>
      <p:sp>
        <p:nvSpPr>
          <p:cNvPr id="387" name="Google Shape;387;p40"/>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Assignment 5: Model EV Final Project Deliverables</a:t>
            </a:r>
            <a:endParaRPr/>
          </a:p>
        </p:txBody>
      </p:sp>
      <p:sp>
        <p:nvSpPr>
          <p:cNvPr id="393" name="Google Shape;393;p41"/>
          <p:cNvSpPr txBox="1"/>
          <p:nvPr>
            <p:ph idx="1" type="body"/>
          </p:nvPr>
        </p:nvSpPr>
        <p:spPr>
          <a:xfrm>
            <a:off x="838200" y="1825625"/>
            <a:ext cx="110121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sz="1600"/>
              <a:t>As a team, create a final Design Expo product of your choice to include:</a:t>
            </a:r>
            <a:endParaRPr sz="1600"/>
          </a:p>
          <a:p>
            <a:pPr indent="-330200" lvl="0" marL="457200" rtl="0" algn="l">
              <a:lnSpc>
                <a:spcPct val="90000"/>
              </a:lnSpc>
              <a:spcBef>
                <a:spcPts val="1000"/>
              </a:spcBef>
              <a:spcAft>
                <a:spcPts val="0"/>
              </a:spcAft>
              <a:buSzPts val="1600"/>
              <a:buChar char="•"/>
            </a:pPr>
            <a:r>
              <a:rPr lang="en-US" sz="1600"/>
              <a:t>Slides</a:t>
            </a:r>
            <a:endParaRPr sz="1600"/>
          </a:p>
          <a:p>
            <a:pPr indent="-330200" lvl="0" marL="457200" rtl="0" algn="l">
              <a:lnSpc>
                <a:spcPct val="90000"/>
              </a:lnSpc>
              <a:spcBef>
                <a:spcPts val="0"/>
              </a:spcBef>
              <a:spcAft>
                <a:spcPts val="0"/>
              </a:spcAft>
              <a:buSzPts val="1600"/>
              <a:buChar char="•"/>
            </a:pPr>
            <a:r>
              <a:rPr lang="en-US" sz="1600"/>
              <a:t>Video</a:t>
            </a:r>
            <a:endParaRPr sz="1600"/>
          </a:p>
          <a:p>
            <a:pPr indent="-330200" lvl="0" marL="457200" rtl="0" algn="l">
              <a:lnSpc>
                <a:spcPct val="90000"/>
              </a:lnSpc>
              <a:spcBef>
                <a:spcPts val="0"/>
              </a:spcBef>
              <a:spcAft>
                <a:spcPts val="0"/>
              </a:spcAft>
              <a:buSzPts val="1600"/>
              <a:buChar char="•"/>
            </a:pPr>
            <a:r>
              <a:rPr lang="en-US" sz="1600"/>
              <a:t>Poster</a:t>
            </a:r>
            <a:endParaRPr sz="1600"/>
          </a:p>
          <a:p>
            <a:pPr indent="-330200" lvl="0" marL="457200" rtl="0" algn="l">
              <a:lnSpc>
                <a:spcPct val="90000"/>
              </a:lnSpc>
              <a:spcBef>
                <a:spcPts val="0"/>
              </a:spcBef>
              <a:spcAft>
                <a:spcPts val="0"/>
              </a:spcAft>
              <a:buSzPts val="1600"/>
              <a:buChar char="•"/>
            </a:pPr>
            <a:r>
              <a:rPr lang="en-US" sz="1600"/>
              <a:t>Other presentation ideas with teacher approval</a:t>
            </a:r>
            <a:endParaRPr sz="1600"/>
          </a:p>
          <a:p>
            <a:pPr indent="0" lvl="0" marL="0" rtl="0" algn="l">
              <a:lnSpc>
                <a:spcPct val="90000"/>
              </a:lnSpc>
              <a:spcBef>
                <a:spcPts val="1000"/>
              </a:spcBef>
              <a:spcAft>
                <a:spcPts val="0"/>
              </a:spcAft>
              <a:buSzPts val="1800"/>
              <a:buNone/>
            </a:pPr>
            <a:r>
              <a:rPr lang="en-US" sz="1600"/>
              <a:t>Your team will present your final product and model EV car during the final Design Expo presentation in class and reflect on:</a:t>
            </a:r>
            <a:endParaRPr sz="1600"/>
          </a:p>
          <a:p>
            <a:pPr indent="-330200" lvl="0" marL="914400" marR="0" rtl="0" algn="l">
              <a:lnSpc>
                <a:spcPct val="90000"/>
              </a:lnSpc>
              <a:spcBef>
                <a:spcPts val="1000"/>
              </a:spcBef>
              <a:spcAft>
                <a:spcPts val="0"/>
              </a:spcAft>
              <a:buSzPts val="1600"/>
              <a:buAutoNum type="alphaLcPeriod"/>
            </a:pPr>
            <a:r>
              <a:rPr lang="en-US" sz="1600"/>
              <a:t>Demonstrate/explain your model EV design. </a:t>
            </a:r>
            <a:endParaRPr sz="1600"/>
          </a:p>
          <a:p>
            <a:pPr indent="-330200" lvl="0" marL="914400" marR="0" rtl="0" algn="l">
              <a:lnSpc>
                <a:spcPct val="90000"/>
              </a:lnSpc>
              <a:spcBef>
                <a:spcPts val="0"/>
              </a:spcBef>
              <a:spcAft>
                <a:spcPts val="0"/>
              </a:spcAft>
              <a:buSzPts val="1600"/>
              <a:buAutoNum type="alphaLcPeriod"/>
            </a:pPr>
            <a:r>
              <a:rPr lang="en-US" sz="1600"/>
              <a:t>What components did you use to build your model EV? </a:t>
            </a:r>
            <a:endParaRPr sz="1600"/>
          </a:p>
          <a:p>
            <a:pPr indent="-330200" lvl="0" marL="914400" marR="0" rtl="0" algn="l">
              <a:lnSpc>
                <a:spcPct val="90000"/>
              </a:lnSpc>
              <a:spcBef>
                <a:spcPts val="0"/>
              </a:spcBef>
              <a:spcAft>
                <a:spcPts val="0"/>
              </a:spcAft>
              <a:buSzPts val="1600"/>
              <a:buAutoNum type="alphaLcPeriod"/>
            </a:pPr>
            <a:r>
              <a:rPr lang="en-US" sz="1600"/>
              <a:t>How does your model EV motor circuit work? What is the motor power source (type/number of batteries)? </a:t>
            </a:r>
            <a:endParaRPr sz="1600"/>
          </a:p>
          <a:p>
            <a:pPr indent="-330200" lvl="0" marL="914400" marR="0" rtl="0" algn="l">
              <a:lnSpc>
                <a:spcPct val="90000"/>
              </a:lnSpc>
              <a:spcBef>
                <a:spcPts val="0"/>
              </a:spcBef>
              <a:spcAft>
                <a:spcPts val="0"/>
              </a:spcAft>
              <a:buSzPts val="1600"/>
              <a:buAutoNum type="alphaLcPeriod"/>
            </a:pPr>
            <a:r>
              <a:rPr lang="en-US" sz="1600"/>
              <a:t>How did your team work together on the model EV project? Did you have team roles or a leader? </a:t>
            </a:r>
            <a:endParaRPr sz="1600"/>
          </a:p>
          <a:p>
            <a:pPr indent="-330200" lvl="0" marL="914400" marR="0" rtl="0" algn="l">
              <a:lnSpc>
                <a:spcPct val="90000"/>
              </a:lnSpc>
              <a:spcBef>
                <a:spcPts val="0"/>
              </a:spcBef>
              <a:spcAft>
                <a:spcPts val="0"/>
              </a:spcAft>
              <a:buSzPts val="1600"/>
              <a:buAutoNum type="alphaLcPeriod"/>
            </a:pPr>
            <a:r>
              <a:rPr lang="en-US" sz="1600"/>
              <a:t>What successes did your team have in designing your model EV? What are you most proud of? </a:t>
            </a:r>
            <a:endParaRPr sz="1600"/>
          </a:p>
          <a:p>
            <a:pPr indent="-330200" lvl="0" marL="914400" marR="0" rtl="0" algn="l">
              <a:lnSpc>
                <a:spcPct val="90000"/>
              </a:lnSpc>
              <a:spcBef>
                <a:spcPts val="0"/>
              </a:spcBef>
              <a:spcAft>
                <a:spcPts val="0"/>
              </a:spcAft>
              <a:buSzPts val="1600"/>
              <a:buAutoNum type="alphaLcPeriod"/>
            </a:pPr>
            <a:r>
              <a:rPr lang="en-US" sz="1600"/>
              <a:t>What challenges did your team face in designing your model EV? How did you overcome them? </a:t>
            </a:r>
            <a:endParaRPr sz="1600"/>
          </a:p>
          <a:p>
            <a:pPr indent="-330200" lvl="0" marL="914400" marR="0" rtl="0" algn="l">
              <a:lnSpc>
                <a:spcPct val="90000"/>
              </a:lnSpc>
              <a:spcBef>
                <a:spcPts val="0"/>
              </a:spcBef>
              <a:spcAft>
                <a:spcPts val="0"/>
              </a:spcAft>
              <a:buSzPts val="1600"/>
              <a:buAutoNum type="alphaLcPeriod"/>
            </a:pPr>
            <a:r>
              <a:rPr lang="en-US" sz="1600"/>
              <a:t>If you had additional time and/or materials what future changes would you make to your model EV? Why?</a:t>
            </a:r>
            <a:endParaRPr sz="1600"/>
          </a:p>
          <a:p>
            <a:pPr indent="-330200" lvl="0" marL="914400" marR="0" rtl="0" algn="l">
              <a:lnSpc>
                <a:spcPct val="90000"/>
              </a:lnSpc>
              <a:spcBef>
                <a:spcPts val="0"/>
              </a:spcBef>
              <a:spcAft>
                <a:spcPts val="0"/>
              </a:spcAft>
              <a:buSzPts val="1600"/>
              <a:buAutoNum type="alphaLcPeriod"/>
            </a:pPr>
            <a:r>
              <a:rPr lang="en-US" sz="1600"/>
              <a:t>What aspects of the Environmental Justice StoryMaps resonated most with your team in relation to EVs (air quality, health, community and environmental impacts, transportation connections)?</a:t>
            </a:r>
            <a:endParaRPr sz="1600"/>
          </a:p>
        </p:txBody>
      </p:sp>
      <p:sp>
        <p:nvSpPr>
          <p:cNvPr id="394" name="Google Shape;394;p41"/>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0"/>
          <p:cNvSpPr txBox="1"/>
          <p:nvPr>
            <p:ph idx="1" type="body"/>
          </p:nvPr>
        </p:nvSpPr>
        <p:spPr>
          <a:xfrm>
            <a:off x="838200" y="1575525"/>
            <a:ext cx="10515600" cy="5282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US" sz="2000"/>
              <a:t>Assignment 1 - Concept Sketch:</a:t>
            </a:r>
            <a:endParaRPr b="1" sz="2000"/>
          </a:p>
          <a:p>
            <a:pPr indent="0" lvl="0" marL="457200" rtl="0" algn="l">
              <a:lnSpc>
                <a:spcPct val="115000"/>
              </a:lnSpc>
              <a:spcBef>
                <a:spcPts val="0"/>
              </a:spcBef>
              <a:spcAft>
                <a:spcPts val="0"/>
              </a:spcAft>
              <a:buNone/>
            </a:pPr>
            <a:r>
              <a:rPr lang="en-US" sz="2000"/>
              <a:t>Car design considering size, weight, material, and aerodynamic qualities.</a:t>
            </a:r>
            <a:endParaRPr sz="2000"/>
          </a:p>
          <a:p>
            <a:pPr indent="0" lvl="0" marL="0" rtl="0" algn="l">
              <a:lnSpc>
                <a:spcPct val="115000"/>
              </a:lnSpc>
              <a:spcBef>
                <a:spcPts val="600"/>
              </a:spcBef>
              <a:spcAft>
                <a:spcPts val="0"/>
              </a:spcAft>
              <a:buClr>
                <a:schemeClr val="dk1"/>
              </a:buClr>
              <a:buSzPts val="1100"/>
              <a:buFont typeface="Arial"/>
              <a:buNone/>
            </a:pPr>
            <a:r>
              <a:rPr b="1" lang="en-US" sz="2000"/>
              <a:t>Assignment 2 - Drivetrain:</a:t>
            </a:r>
            <a:endParaRPr b="1" sz="2000"/>
          </a:p>
          <a:p>
            <a:pPr indent="0" lvl="0" marL="457200" rtl="0" algn="l">
              <a:lnSpc>
                <a:spcPct val="115000"/>
              </a:lnSpc>
              <a:spcBef>
                <a:spcPts val="0"/>
              </a:spcBef>
              <a:spcAft>
                <a:spcPts val="0"/>
              </a:spcAft>
              <a:buClr>
                <a:schemeClr val="dk1"/>
              </a:buClr>
              <a:buSzPts val="1100"/>
              <a:buFont typeface="Arial"/>
              <a:buNone/>
            </a:pPr>
            <a:r>
              <a:rPr lang="en-US" sz="2000"/>
              <a:t>Motor circuit, chassis, gearing, bearings, axles and wheels integration.</a:t>
            </a:r>
            <a:endParaRPr b="1" sz="2000"/>
          </a:p>
          <a:p>
            <a:pPr indent="0" lvl="0" marL="0" rtl="0" algn="l">
              <a:lnSpc>
                <a:spcPct val="115000"/>
              </a:lnSpc>
              <a:spcBef>
                <a:spcPts val="600"/>
              </a:spcBef>
              <a:spcAft>
                <a:spcPts val="0"/>
              </a:spcAft>
              <a:buClr>
                <a:schemeClr val="dk1"/>
              </a:buClr>
              <a:buSzPts val="1100"/>
              <a:buFont typeface="Arial"/>
              <a:buNone/>
            </a:pPr>
            <a:r>
              <a:rPr b="1" lang="en-US" sz="2000"/>
              <a:t>Assignment 3 - Car Body:</a:t>
            </a:r>
            <a:endParaRPr b="1" sz="2000"/>
          </a:p>
          <a:p>
            <a:pPr indent="457200" lvl="0" marL="0" rtl="0" algn="l">
              <a:lnSpc>
                <a:spcPct val="115000"/>
              </a:lnSpc>
              <a:spcBef>
                <a:spcPts val="0"/>
              </a:spcBef>
              <a:spcAft>
                <a:spcPts val="0"/>
              </a:spcAft>
              <a:buClr>
                <a:schemeClr val="dk1"/>
              </a:buClr>
              <a:buSzPts val="1100"/>
              <a:buFont typeface="Arial"/>
              <a:buNone/>
            </a:pPr>
            <a:r>
              <a:rPr lang="en-US" sz="2000"/>
              <a:t>Model car body design, considering aerodynamics and aesthetics.</a:t>
            </a:r>
            <a:endParaRPr b="1" sz="2000"/>
          </a:p>
          <a:p>
            <a:pPr indent="0" lvl="0" marL="0" rtl="0" algn="l">
              <a:lnSpc>
                <a:spcPct val="115000"/>
              </a:lnSpc>
              <a:spcBef>
                <a:spcPts val="600"/>
              </a:spcBef>
              <a:spcAft>
                <a:spcPts val="0"/>
              </a:spcAft>
              <a:buSzPts val="1800"/>
              <a:buNone/>
            </a:pPr>
            <a:r>
              <a:rPr b="1" lang="en-US" sz="2000"/>
              <a:t>Assignment 4 - Test Model EV:</a:t>
            </a:r>
            <a:r>
              <a:rPr lang="en-US" sz="2000"/>
              <a:t> </a:t>
            </a:r>
            <a:endParaRPr sz="2000"/>
          </a:p>
          <a:p>
            <a:pPr indent="0" lvl="0" marL="457200" rtl="0" algn="l">
              <a:lnSpc>
                <a:spcPct val="115000"/>
              </a:lnSpc>
              <a:spcBef>
                <a:spcPts val="0"/>
              </a:spcBef>
              <a:spcAft>
                <a:spcPts val="0"/>
              </a:spcAft>
              <a:buSzPts val="1800"/>
              <a:buNone/>
            </a:pPr>
            <a:r>
              <a:rPr lang="en-US" sz="2000"/>
              <a:t>Three timed trials, record car re-design plans. If time is available, iterate on car design and re-test.</a:t>
            </a:r>
            <a:endParaRPr sz="2000"/>
          </a:p>
          <a:p>
            <a:pPr indent="0" lvl="0" marL="0" rtl="0" algn="l">
              <a:lnSpc>
                <a:spcPct val="115000"/>
              </a:lnSpc>
              <a:spcBef>
                <a:spcPts val="600"/>
              </a:spcBef>
              <a:spcAft>
                <a:spcPts val="0"/>
              </a:spcAft>
              <a:buClr>
                <a:schemeClr val="dk1"/>
              </a:buClr>
              <a:buSzPts val="1100"/>
              <a:buFont typeface="Arial"/>
              <a:buNone/>
            </a:pPr>
            <a:r>
              <a:rPr b="1" lang="en-US" sz="2000"/>
              <a:t>Assignment 5 - Design Expo: </a:t>
            </a:r>
            <a:endParaRPr b="1" sz="2000"/>
          </a:p>
          <a:p>
            <a:pPr indent="0" lvl="0" marL="457200" rtl="0" algn="l">
              <a:lnSpc>
                <a:spcPct val="115000"/>
              </a:lnSpc>
              <a:spcBef>
                <a:spcPts val="0"/>
              </a:spcBef>
              <a:spcAft>
                <a:spcPts val="0"/>
              </a:spcAft>
              <a:buClr>
                <a:schemeClr val="dk1"/>
              </a:buClr>
              <a:buSzPts val="1100"/>
              <a:buFont typeface="Arial"/>
              <a:buNone/>
            </a:pPr>
            <a:r>
              <a:rPr lang="en-US" sz="2000"/>
              <a:t>Slides, video, poster, or other team presentation of model EV design, function, and reflection questions.</a:t>
            </a:r>
            <a:endParaRPr b="1" sz="2000"/>
          </a:p>
        </p:txBody>
      </p:sp>
      <p:sp>
        <p:nvSpPr>
          <p:cNvPr id="114" name="Google Shape;114;p10"/>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15" name="Google Shape;115;p1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Project Assignments: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5"/>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graphicFrame>
        <p:nvGraphicFramePr>
          <p:cNvPr id="121" name="Google Shape;121;p5"/>
          <p:cNvGraphicFramePr/>
          <p:nvPr/>
        </p:nvGraphicFramePr>
        <p:xfrm>
          <a:off x="1279838" y="97188"/>
          <a:ext cx="3000000" cy="3000000"/>
        </p:xfrm>
        <a:graphic>
          <a:graphicData uri="http://schemas.openxmlformats.org/drawingml/2006/table">
            <a:tbl>
              <a:tblPr>
                <a:noFill/>
                <a:tableStyleId>{055CADC7-68B4-4F0C-9435-5EAAAA3E4C19}</a:tableStyleId>
              </a:tblPr>
              <a:tblGrid>
                <a:gridCol w="1563075"/>
                <a:gridCol w="2164275"/>
                <a:gridCol w="3687275"/>
                <a:gridCol w="2217700"/>
              </a:tblGrid>
              <a:tr h="351550">
                <a:tc gridSpan="4">
                  <a:txBody>
                    <a:bodyPr/>
                    <a:lstStyle/>
                    <a:p>
                      <a:pPr indent="0" lvl="0" marL="0" marR="0" rtl="0" algn="ctr">
                        <a:lnSpc>
                          <a:spcPct val="100000"/>
                        </a:lnSpc>
                        <a:spcBef>
                          <a:spcPts val="0"/>
                        </a:spcBef>
                        <a:spcAft>
                          <a:spcPts val="0"/>
                        </a:spcAft>
                        <a:buClr>
                          <a:srgbClr val="000000"/>
                        </a:buClr>
                        <a:buSzPts val="2000"/>
                        <a:buFont typeface="Arial"/>
                        <a:buNone/>
                      </a:pPr>
                      <a:r>
                        <a:rPr b="1" lang="en-US" sz="2000"/>
                        <a:t>Sample Project Timeline</a:t>
                      </a:r>
                      <a:endParaRPr b="1" sz="2000" u="none" cap="none" strike="noStrike"/>
                    </a:p>
                  </a:txBody>
                  <a:tcPr marT="63500" marB="63500" marR="63500" marL="63500">
                    <a:solidFill>
                      <a:srgbClr val="B7B7B7"/>
                    </a:solidFill>
                  </a:tcPr>
                </a:tc>
                <a:tc hMerge="1"/>
                <a:tc hMerge="1"/>
                <a:tc hMerge="1"/>
              </a:tr>
              <a:tr h="351550">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t>Week</a:t>
                      </a:r>
                      <a:endParaRPr b="1" sz="1200" u="none" cap="none" strike="noStrike"/>
                    </a:p>
                  </a:txBody>
                  <a:tcPr marT="63500" marB="63500" marR="63500" marL="63500">
                    <a:solidFill>
                      <a:srgbClr val="CCCCCC"/>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t>Focus</a:t>
                      </a:r>
                      <a:endParaRPr b="1" sz="1200" u="none" cap="none" strike="noStrike"/>
                    </a:p>
                  </a:txBody>
                  <a:tcPr marT="63500" marB="63500" marR="63500" marL="63500">
                    <a:solidFill>
                      <a:srgbClr val="CCCCCC"/>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t>Overview of Days</a:t>
                      </a:r>
                      <a:endParaRPr b="1" sz="1200" u="none" cap="none" strike="noStrike"/>
                    </a:p>
                  </a:txBody>
                  <a:tcPr marT="63500" marB="63500" marR="63500" marL="63500">
                    <a:solidFill>
                      <a:srgbClr val="CCCCCC"/>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t>Deliverables</a:t>
                      </a:r>
                      <a:endParaRPr b="1" sz="1200" u="none" cap="none" strike="noStrike"/>
                    </a:p>
                  </a:txBody>
                  <a:tcPr marT="63500" marB="63500" marR="63500" marL="63500">
                    <a:solidFill>
                      <a:srgbClr val="CCCCCC"/>
                    </a:solidFill>
                  </a:tcPr>
                </a:tc>
              </a:tr>
              <a:tr h="872200">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t>Week 1</a:t>
                      </a:r>
                      <a:endParaRPr b="1" sz="1200" u="none" cap="none" strike="noStrike"/>
                    </a:p>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p>
                  </a:txBody>
                  <a:tcPr marT="63500" marB="63500" marR="63500" marL="63500">
                    <a:solidFill>
                      <a:srgbClr val="D9D9D9"/>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Creating a plan to build the drive train and developing the initial design sketch.</a:t>
                      </a:r>
                      <a:endParaRPr sz="11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M: Introduce model EV design project, student engineering notebook, explain collection of resources for final design expo at each stage.</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Tu: </a:t>
                      </a:r>
                      <a:r>
                        <a:rPr lang="en-US" sz="1100" u="none" cap="none" strike="noStrike">
                          <a:solidFill>
                            <a:schemeClr val="dk1"/>
                          </a:solidFill>
                        </a:rPr>
                        <a:t>Brainstorm car design ideas, students start collecting and bringing in materials.</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W: Start designing individual car components and assessing component material choices.</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Th: Continue designing and selecting car component materials.</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F: Finalize car design and material choices.</a:t>
                      </a:r>
                      <a:endParaRPr sz="11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b="1" lang="en-US" sz="1100" u="none" cap="none" strike="noStrike"/>
                        <a:t>Assignment 1</a:t>
                      </a:r>
                      <a:r>
                        <a:rPr lang="en-US" sz="1100" u="none" cap="none" strike="noStrike"/>
                        <a:t>: Final design of Concept Sketch</a:t>
                      </a:r>
                      <a:endParaRPr sz="1100" u="none" cap="none" strike="noStrike"/>
                    </a:p>
                  </a:txBody>
                  <a:tcPr marT="63500" marB="63500" marR="63500" marL="63500"/>
                </a:tc>
              </a:tr>
              <a:tr h="1392875">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t>Week 2</a:t>
                      </a:r>
                      <a:endParaRPr b="1" sz="1200" u="none" cap="none" strike="noStrike"/>
                    </a:p>
                  </a:txBody>
                  <a:tcPr marT="63500" marB="63500" marR="63500" marL="63500">
                    <a:solidFill>
                      <a:srgbClr val="D9D9D9"/>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Creating a plan to build the drivetrain. Designing and creating a car body.</a:t>
                      </a:r>
                      <a:endParaRPr sz="11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M: Get approval of final design and gather materials, start building chassis.</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a:t>Tu: Continue chassis building.</a:t>
                      </a:r>
                      <a:endParaRPr sz="1100"/>
                    </a:p>
                    <a:p>
                      <a:pPr indent="0" lvl="0" marL="0" marR="0" rtl="0" algn="l">
                        <a:lnSpc>
                          <a:spcPct val="100000"/>
                        </a:lnSpc>
                        <a:spcBef>
                          <a:spcPts val="0"/>
                        </a:spcBef>
                        <a:spcAft>
                          <a:spcPts val="0"/>
                        </a:spcAft>
                        <a:buClr>
                          <a:srgbClr val="000000"/>
                        </a:buClr>
                        <a:buSzPts val="1100"/>
                        <a:buFont typeface="Arial"/>
                        <a:buNone/>
                      </a:pPr>
                      <a:r>
                        <a:rPr lang="en-US" sz="1100" u="none" cap="none" strike="noStrike"/>
                        <a:t>W: Start building drivetrain using  motor, battery, battery holder, alligator clips, gears or pulleys, axles and wheels.</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Th: Complete drivetrain, and finish building chassis.</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F: Connect drivetrain to chassis (front or rear), use bearings to connect axle and wheels to chassis, align gears on motor and axle.</a:t>
                      </a:r>
                      <a:endParaRPr sz="11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b="1" lang="en-US" sz="1100" u="none" cap="none" strike="noStrike"/>
                        <a:t>Assignment 2:</a:t>
                      </a:r>
                      <a:r>
                        <a:rPr lang="en-US" sz="1100" u="none" cap="none" strike="noStrike"/>
                        <a:t> Drivetrain-motor circuit, gearing, axles and wheels, bearings, and chassis integration</a:t>
                      </a:r>
                      <a:endParaRPr sz="1100" u="none" cap="none" strike="noStrike"/>
                    </a:p>
                  </a:txBody>
                  <a:tcPr marT="63500" marB="63500" marR="63500" marL="63500"/>
                </a:tc>
              </a:tr>
              <a:tr h="1392875">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t>Week 3</a:t>
                      </a:r>
                      <a:endParaRPr b="1" sz="1200" u="none" cap="none" strike="noStrike"/>
                    </a:p>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p>
                  </a:txBody>
                  <a:tcPr marT="63500" marB="63500" marR="63500" marL="63500">
                    <a:solidFill>
                      <a:srgbClr val="D9D9D9"/>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Optimizing and testing performance. </a:t>
                      </a:r>
                      <a:endParaRPr sz="11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M: Complete drivetrain to chassis, start building the car body.</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Tu: Finish car body and final car details.</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W: Test car and record data.</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Th: Revise car design based on trial results.</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F: Retest car to analyze redesign effectiveness.</a:t>
                      </a:r>
                      <a:endParaRPr sz="11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b="1" lang="en-US" sz="1100" u="none" cap="none" strike="noStrike"/>
                        <a:t>Assignment 3:</a:t>
                      </a:r>
                      <a:r>
                        <a:rPr lang="en-US" sz="1100" u="none" cap="none" strike="noStrike"/>
                        <a:t> </a:t>
                      </a:r>
                      <a:r>
                        <a:rPr lang="en-US" sz="1100"/>
                        <a:t>Car chassis, drivetrain, and body </a:t>
                      </a:r>
                      <a:r>
                        <a:rPr lang="en-US" sz="1100" u="none" cap="none" strike="noStrike"/>
                        <a:t>completed</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b="1" lang="en-US" sz="1100" u="none" cap="none" strike="noStrike"/>
                        <a:t>Assignment 4:</a:t>
                      </a:r>
                      <a:r>
                        <a:rPr lang="en-US" sz="1100"/>
                        <a:t> </a:t>
                      </a:r>
                      <a:r>
                        <a:rPr lang="en-US" sz="1100" u="none" cap="none" strike="noStrike"/>
                        <a:t>EV car trials</a:t>
                      </a:r>
                      <a:r>
                        <a:rPr lang="en-US" sz="1100"/>
                        <a:t>;</a:t>
                      </a:r>
                      <a:r>
                        <a:rPr lang="en-US" sz="1100" u="none" cap="none" strike="noStrike"/>
                        <a:t> redesign, iterate</a:t>
                      </a:r>
                      <a:r>
                        <a:rPr lang="en-US" sz="1100"/>
                        <a:t>, and</a:t>
                      </a:r>
                      <a:r>
                        <a:rPr lang="en-US" sz="1100" u="none" cap="none" strike="noStrike"/>
                        <a:t> re-test, if possible</a:t>
                      </a:r>
                      <a:endParaRPr sz="1100" u="none" cap="none" strike="noStrike"/>
                    </a:p>
                  </a:txBody>
                  <a:tcPr marT="63500" marB="63500" marR="63500" marL="63500"/>
                </a:tc>
              </a:tr>
              <a:tr h="698650">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t>Week 4</a:t>
                      </a:r>
                      <a:endParaRPr b="1" sz="1200" u="none" cap="none" strike="noStrike"/>
                    </a:p>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p>
                  </a:txBody>
                  <a:tcPr marT="63500" marB="63500" marR="63500" marL="63500">
                    <a:solidFill>
                      <a:srgbClr val="D9D9D9"/>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Presenting final</a:t>
                      </a:r>
                      <a:r>
                        <a:rPr lang="en-US" sz="1100"/>
                        <a:t> EV model </a:t>
                      </a:r>
                      <a:r>
                        <a:rPr lang="en-US" sz="1100" u="none" cap="none" strike="noStrike"/>
                        <a:t>car. </a:t>
                      </a:r>
                      <a:endParaRPr sz="11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M, Tu: Finalize presentation slides, video, or poster, of team’s car design choices.</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a:t>W-F</a:t>
                      </a:r>
                      <a:r>
                        <a:rPr lang="en-US" sz="1100" u="none" cap="none" strike="noStrike"/>
                        <a:t>: </a:t>
                      </a:r>
                      <a:r>
                        <a:rPr lang="en-US" sz="1100"/>
                        <a:t>Design</a:t>
                      </a:r>
                      <a:r>
                        <a:rPr lang="en-US" sz="1100" u="none" cap="none" strike="noStrike"/>
                        <a:t> Expo </a:t>
                      </a:r>
                      <a:r>
                        <a:rPr lang="en-US" sz="1100"/>
                        <a:t>t</a:t>
                      </a:r>
                      <a:r>
                        <a:rPr lang="en-US" sz="1100" u="none" cap="none" strike="noStrike"/>
                        <a:t>eam presentation</a:t>
                      </a:r>
                      <a:r>
                        <a:rPr lang="en-US" sz="1100"/>
                        <a:t>s.</a:t>
                      </a:r>
                      <a:endParaRPr sz="11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b="1" lang="en-US" sz="1100" u="none" cap="none" strike="noStrike"/>
                        <a:t>Assignment 5:</a:t>
                      </a:r>
                      <a:r>
                        <a:rPr lang="en-US" sz="1100" u="none" cap="none" strike="noStrike"/>
                        <a:t> Design Expo Final Presentation (summative assessment)</a:t>
                      </a:r>
                      <a:endParaRPr sz="1100" u="none" cap="none" strike="noStrike"/>
                    </a:p>
                  </a:txBody>
                  <a:tcPr marT="63500" marB="63500" marR="63500" marL="63500"/>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6"/>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graphicFrame>
        <p:nvGraphicFramePr>
          <p:cNvPr id="127" name="Google Shape;127;p6"/>
          <p:cNvGraphicFramePr/>
          <p:nvPr/>
        </p:nvGraphicFramePr>
        <p:xfrm>
          <a:off x="443050" y="160625"/>
          <a:ext cx="3000000" cy="3000000"/>
        </p:xfrm>
        <a:graphic>
          <a:graphicData uri="http://schemas.openxmlformats.org/drawingml/2006/table">
            <a:tbl>
              <a:tblPr bandRow="1">
                <a:noFill/>
                <a:tableStyleId>{E96AEF93-2AAF-4A46-BC3E-2ECD0AAA54AB}</a:tableStyleId>
              </a:tblPr>
              <a:tblGrid>
                <a:gridCol w="1237350"/>
                <a:gridCol w="1213075"/>
                <a:gridCol w="1225225"/>
                <a:gridCol w="1213375"/>
                <a:gridCol w="6416875"/>
              </a:tblGrid>
              <a:tr h="521150">
                <a:tc gridSpan="5">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t>Summative Assessment Rubric</a:t>
                      </a:r>
                      <a:endParaRPr b="1" sz="2000" u="none" cap="none" strike="noStrike"/>
                    </a:p>
                  </a:txBody>
                  <a:tcPr marT="0" marB="0" marR="68575" marL="68575" anchor="ctr">
                    <a:lnB cap="flat" cmpd="sng" w="9525">
                      <a:solidFill>
                        <a:srgbClr val="000000"/>
                      </a:solidFill>
                      <a:prstDash val="solid"/>
                      <a:round/>
                      <a:headEnd len="sm" w="sm" type="none"/>
                      <a:tailEnd len="sm" w="sm" type="none"/>
                    </a:lnB>
                  </a:tcPr>
                </a:tc>
                <a:tc hMerge="1"/>
                <a:tc hMerge="1"/>
                <a:tc hMerge="1"/>
                <a:tc hMerge="1"/>
              </a:tr>
              <a:tr h="435250">
                <a:tc>
                  <a:txBody>
                    <a:bodyPr/>
                    <a:lstStyle/>
                    <a:p>
                      <a:pPr indent="0" lvl="0" marL="0" marR="0" rtl="0" algn="l">
                        <a:lnSpc>
                          <a:spcPct val="100000"/>
                        </a:lnSpc>
                        <a:spcBef>
                          <a:spcPts val="0"/>
                        </a:spcBef>
                        <a:spcAft>
                          <a:spcPts val="0"/>
                        </a:spcAft>
                        <a:buClr>
                          <a:srgbClr val="000000"/>
                        </a:buClr>
                        <a:buSzPts val="1000"/>
                        <a:buFont typeface="Arial"/>
                        <a:buNone/>
                      </a:pPr>
                      <a:r>
                        <a:t/>
                      </a:r>
                      <a:endParaRPr b="1" sz="10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t>No Evidence Observed</a:t>
                      </a:r>
                      <a:endParaRPr b="1" sz="1000" u="none" cap="none" strike="noStrike"/>
                    </a:p>
                    <a:p>
                      <a:pPr indent="0" lvl="0" marL="0" marR="0" rtl="0" algn="l">
                        <a:lnSpc>
                          <a:spcPct val="100000"/>
                        </a:lnSpc>
                        <a:spcBef>
                          <a:spcPts val="0"/>
                        </a:spcBef>
                        <a:spcAft>
                          <a:spcPts val="0"/>
                        </a:spcAft>
                        <a:buClr>
                          <a:srgbClr val="000000"/>
                        </a:buClr>
                        <a:buSzPts val="1000"/>
                        <a:buFont typeface="Arial"/>
                        <a:buNone/>
                      </a:pPr>
                      <a:r>
                        <a:rPr lang="en-US" sz="1000" u="none" cap="none" strike="noStrike"/>
                        <a:t>0 points</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t/>
                      </a:r>
                      <a:endParaRPr b="1" sz="10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6B8AF"/>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t>Surface Level</a:t>
                      </a:r>
                      <a:endParaRPr b="1" sz="1000" u="none" cap="none" strike="noStrike"/>
                    </a:p>
                    <a:p>
                      <a:pPr indent="0" lvl="0" marL="0" marR="0" rtl="0" algn="l">
                        <a:lnSpc>
                          <a:spcPct val="100000"/>
                        </a:lnSpc>
                        <a:spcBef>
                          <a:spcPts val="0"/>
                        </a:spcBef>
                        <a:spcAft>
                          <a:spcPts val="0"/>
                        </a:spcAft>
                        <a:buClr>
                          <a:srgbClr val="000000"/>
                        </a:buClr>
                        <a:buSzPts val="1000"/>
                        <a:buFont typeface="Arial"/>
                        <a:buNone/>
                      </a:pPr>
                      <a:r>
                        <a:rPr lang="en-US" sz="1000" u="none" cap="none" strike="noStrike"/>
                        <a:t>2.5 points</a:t>
                      </a:r>
                      <a:endParaRPr b="1" sz="10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CE5CD"/>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t>Deep Level</a:t>
                      </a:r>
                      <a:endParaRPr b="1" sz="1000" u="none" cap="none" strike="noStrike"/>
                    </a:p>
                    <a:p>
                      <a:pPr indent="0" lvl="0" marL="0" marR="0" rtl="0" algn="l">
                        <a:lnSpc>
                          <a:spcPct val="100000"/>
                        </a:lnSpc>
                        <a:spcBef>
                          <a:spcPts val="0"/>
                        </a:spcBef>
                        <a:spcAft>
                          <a:spcPts val="0"/>
                        </a:spcAft>
                        <a:buClr>
                          <a:srgbClr val="000000"/>
                        </a:buClr>
                        <a:buSzPts val="1000"/>
                        <a:buFont typeface="Arial"/>
                        <a:buNone/>
                      </a:pPr>
                      <a:r>
                        <a:rPr lang="en-US" sz="1000" u="none" cap="none" strike="noStrike"/>
                        <a:t>3.2 points</a:t>
                      </a:r>
                      <a:endParaRPr b="1" sz="10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t>Transfer Level</a:t>
                      </a:r>
                      <a:endParaRPr b="1" sz="1000" u="none" cap="none" strike="noStrike"/>
                    </a:p>
                    <a:p>
                      <a:pPr indent="0" lvl="0" marL="0" marR="0" rtl="0" algn="l">
                        <a:lnSpc>
                          <a:spcPct val="100000"/>
                        </a:lnSpc>
                        <a:spcBef>
                          <a:spcPts val="0"/>
                        </a:spcBef>
                        <a:spcAft>
                          <a:spcPts val="0"/>
                        </a:spcAft>
                        <a:buClr>
                          <a:srgbClr val="000000"/>
                        </a:buClr>
                        <a:buSzPts val="1000"/>
                        <a:buFont typeface="Arial"/>
                        <a:buNone/>
                      </a:pPr>
                      <a:r>
                        <a:rPr lang="en-US" sz="1000" u="none" cap="none" strike="noStrike"/>
                        <a:t>4 points</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t/>
                      </a:r>
                      <a:endParaRPr b="1" sz="10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r>
              <a:tr h="1042300">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t>Model EV Design</a:t>
                      </a:r>
                      <a:endParaRPr b="1" sz="1000" u="none" cap="none" strike="noStrike"/>
                    </a:p>
                    <a:p>
                      <a:pPr indent="0" lvl="0" marL="0" marR="0" rtl="0" algn="l">
                        <a:lnSpc>
                          <a:spcPct val="100000"/>
                        </a:lnSpc>
                        <a:spcBef>
                          <a:spcPts val="0"/>
                        </a:spcBef>
                        <a:spcAft>
                          <a:spcPts val="0"/>
                        </a:spcAft>
                        <a:buClr>
                          <a:srgbClr val="000000"/>
                        </a:buClr>
                        <a:buSzPts val="1000"/>
                        <a:buFont typeface="Arial"/>
                        <a:buNone/>
                      </a:pPr>
                      <a:r>
                        <a:t/>
                      </a:r>
                      <a:endParaRPr b="1" sz="1000" u="none" cap="none" strike="noStrike"/>
                    </a:p>
                    <a:p>
                      <a:pPr indent="0" lvl="0" marL="0" marR="0" rtl="0" algn="l">
                        <a:lnSpc>
                          <a:spcPct val="100000"/>
                        </a:lnSpc>
                        <a:spcBef>
                          <a:spcPts val="0"/>
                        </a:spcBef>
                        <a:spcAft>
                          <a:spcPts val="0"/>
                        </a:spcAft>
                        <a:buClr>
                          <a:srgbClr val="000000"/>
                        </a:buClr>
                        <a:buSzPts val="1000"/>
                        <a:buFont typeface="Arial"/>
                        <a:buNone/>
                      </a:pPr>
                      <a:r>
                        <a:t/>
                      </a:r>
                      <a:endParaRPr b="1" sz="1000" u="none" cap="none" strike="noStrike"/>
                    </a:p>
                  </a:txBody>
                  <a:tcPr marT="0" marB="0" marR="68575" marL="6857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t>Concept Sketch is missing 3 or more look-fors.</a:t>
                      </a:r>
                      <a:endParaRPr b="1" sz="1000" u="none" cap="none" strike="noStrike"/>
                    </a:p>
                  </a:txBody>
                  <a:tcPr marT="0" marB="0" marR="68575" marL="6857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6B8AF"/>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t>Concept Sketch is missing 2 look-fors.</a:t>
                      </a:r>
                      <a:endParaRPr sz="1000" u="none" cap="none" strike="noStrike"/>
                    </a:p>
                  </a:txBody>
                  <a:tcPr marT="0" marB="0" marR="68575" marL="6857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CE5CD"/>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t>Concept Sketch is missing 1 look-for.</a:t>
                      </a:r>
                      <a:endParaRPr sz="1000" u="none" cap="none" strike="noStrike"/>
                    </a:p>
                  </a:txBody>
                  <a:tcPr marT="0" marB="0" marR="68575" marL="6857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t>Before cutting or gluing materials, the team submits a Concept Sketch showing the preliminary ideas of the team for their EV design. </a:t>
                      </a:r>
                      <a:r>
                        <a:rPr b="1" lang="en-US" sz="1000" u="none" cap="none" strike="noStrike"/>
                        <a:t>Look-fors</a:t>
                      </a:r>
                      <a:r>
                        <a:rPr lang="en-US" sz="1000" u="none" cap="none" strike="noStrike"/>
                        <a:t>:</a:t>
                      </a:r>
                      <a:endParaRPr sz="1000" u="none" cap="none" strike="noStrike"/>
                    </a:p>
                    <a:p>
                      <a:pPr indent="-292100" lvl="0" marL="457200" marR="0" rtl="0" algn="l">
                        <a:lnSpc>
                          <a:spcPct val="100000"/>
                        </a:lnSpc>
                        <a:spcBef>
                          <a:spcPts val="0"/>
                        </a:spcBef>
                        <a:spcAft>
                          <a:spcPts val="0"/>
                        </a:spcAft>
                        <a:buClr>
                          <a:srgbClr val="000000"/>
                        </a:buClr>
                        <a:buSzPts val="1000"/>
                        <a:buFont typeface="Century Gothic"/>
                        <a:buChar char="◻"/>
                      </a:pPr>
                      <a:r>
                        <a:rPr lang="en-US" sz="1000" u="none" cap="none" strike="noStrike"/>
                        <a:t>Sketch is submitted </a:t>
                      </a:r>
                      <a:r>
                        <a:rPr b="1" lang="en-US" sz="1000" u="none" cap="none" strike="noStrike"/>
                        <a:t>on time</a:t>
                      </a:r>
                      <a:r>
                        <a:rPr lang="en-US" sz="1000" u="none" cap="none" strike="noStrike"/>
                        <a:t>.</a:t>
                      </a:r>
                      <a:endParaRPr sz="1000" u="none" cap="none" strike="noStrike"/>
                    </a:p>
                    <a:p>
                      <a:pPr indent="-292100" lvl="0" marL="457200" marR="0" rtl="0" algn="l">
                        <a:lnSpc>
                          <a:spcPct val="100000"/>
                        </a:lnSpc>
                        <a:spcBef>
                          <a:spcPts val="0"/>
                        </a:spcBef>
                        <a:spcAft>
                          <a:spcPts val="0"/>
                        </a:spcAft>
                        <a:buClr>
                          <a:srgbClr val="000000"/>
                        </a:buClr>
                        <a:buSzPts val="1000"/>
                        <a:buFont typeface="Century Gothic"/>
                        <a:buChar char="◻"/>
                      </a:pPr>
                      <a:r>
                        <a:rPr lang="en-US" sz="1000" u="none" cap="none" strike="noStrike"/>
                        <a:t>Sketch has all </a:t>
                      </a:r>
                      <a:r>
                        <a:rPr b="1" lang="en-US" sz="1000" u="none" cap="none" strike="noStrike"/>
                        <a:t>components and dimensions labeled</a:t>
                      </a:r>
                      <a:r>
                        <a:rPr lang="en-US" sz="1000" u="none" cap="none" strike="noStrike"/>
                        <a:t> for the chassis, body, bearings, axles, wheels, pulley/gear diameters, motor, battery holder, battery, alligator clips, on/off switch</a:t>
                      </a:r>
                      <a:endParaRPr sz="1000" u="none" cap="none" strike="noStrike"/>
                    </a:p>
                    <a:p>
                      <a:pPr indent="-292100" lvl="0" marL="457200" marR="0" rtl="0" algn="l">
                        <a:lnSpc>
                          <a:spcPct val="100000"/>
                        </a:lnSpc>
                        <a:spcBef>
                          <a:spcPts val="0"/>
                        </a:spcBef>
                        <a:spcAft>
                          <a:spcPts val="0"/>
                        </a:spcAft>
                        <a:buClr>
                          <a:srgbClr val="000000"/>
                        </a:buClr>
                        <a:buSzPts val="1000"/>
                        <a:buFont typeface="Century Gothic"/>
                        <a:buChar char="◻"/>
                      </a:pPr>
                      <a:r>
                        <a:rPr lang="en-US" sz="1000" u="none" cap="none" strike="noStrike"/>
                        <a:t>Sketch has a written explanation and clear visual for how the team plans to </a:t>
                      </a:r>
                      <a:r>
                        <a:rPr b="1" lang="en-US" sz="1000" u="none" cap="none" strike="noStrike"/>
                        <a:t>transfer energy</a:t>
                      </a:r>
                      <a:r>
                        <a:rPr lang="en-US" sz="1000" u="none" cap="none" strike="noStrike"/>
                        <a:t> from the motor to the wheels.</a:t>
                      </a:r>
                      <a:endParaRPr sz="1000" u="none" cap="none" strike="noStrike"/>
                    </a:p>
                  </a:txBody>
                  <a:tcPr marT="0" marB="0" marR="68575" marL="6857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r>
              <a:tr h="781725">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t>Model EV Build</a:t>
                      </a:r>
                      <a:endParaRPr b="1" sz="1000" u="none" cap="none" strike="noStrike"/>
                    </a:p>
                  </a:txBody>
                  <a:tcPr marT="0" marB="0" marR="68575" marL="68575">
                    <a:lnR cap="flat" cmpd="sng" w="9525">
                      <a:solidFill>
                        <a:srgbClr val="000000"/>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t>Model is missing 3 or more look-fors.</a:t>
                      </a:r>
                      <a:endParaRPr b="1" sz="10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6B8AF"/>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t>Model is missing 2 look-fors.</a:t>
                      </a:r>
                      <a:endParaRPr sz="10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CE5CD"/>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t>Model iis missing 1 look-for.</a:t>
                      </a:r>
                      <a:endParaRPr sz="10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t>Model EV showing the preliminary ideas of the team for their chassis and car body design. </a:t>
                      </a:r>
                      <a:r>
                        <a:rPr b="1" lang="en-US" sz="1000" u="none" cap="none" strike="noStrike"/>
                        <a:t>Look-fors</a:t>
                      </a:r>
                      <a:r>
                        <a:rPr lang="en-US" sz="1000" u="none" cap="none" strike="noStrike"/>
                        <a:t>:</a:t>
                      </a:r>
                      <a:endParaRPr sz="1000" u="none" cap="none" strike="noStrike"/>
                    </a:p>
                    <a:p>
                      <a:pPr indent="-292100" lvl="0" marL="457200" marR="0" rtl="0" algn="l">
                        <a:lnSpc>
                          <a:spcPct val="100000"/>
                        </a:lnSpc>
                        <a:spcBef>
                          <a:spcPts val="0"/>
                        </a:spcBef>
                        <a:spcAft>
                          <a:spcPts val="0"/>
                        </a:spcAft>
                        <a:buClr>
                          <a:srgbClr val="000000"/>
                        </a:buClr>
                        <a:buSzPts val="1000"/>
                        <a:buFont typeface="Century Gothic"/>
                        <a:buChar char="◻"/>
                      </a:pPr>
                      <a:r>
                        <a:rPr lang="en-US" sz="1000" u="none" cap="none" strike="noStrike"/>
                        <a:t>Model  is submitted </a:t>
                      </a:r>
                      <a:r>
                        <a:rPr b="1" lang="en-US" sz="1000" u="none" cap="none" strike="noStrike"/>
                        <a:t>on time</a:t>
                      </a:r>
                      <a:r>
                        <a:rPr lang="en-US" sz="1000" u="none" cap="none" strike="noStrike"/>
                        <a:t>.</a:t>
                      </a:r>
                      <a:endParaRPr sz="1000" u="none" cap="none" strike="noStrike"/>
                    </a:p>
                    <a:p>
                      <a:pPr indent="-292100" lvl="0" marL="457200" marR="0" rtl="0" algn="l">
                        <a:lnSpc>
                          <a:spcPct val="100000"/>
                        </a:lnSpc>
                        <a:spcBef>
                          <a:spcPts val="0"/>
                        </a:spcBef>
                        <a:spcAft>
                          <a:spcPts val="0"/>
                        </a:spcAft>
                        <a:buClr>
                          <a:srgbClr val="000000"/>
                        </a:buClr>
                        <a:buSzPts val="1000"/>
                        <a:buFont typeface="Century Gothic"/>
                        <a:buChar char="◻"/>
                      </a:pPr>
                      <a:r>
                        <a:rPr lang="en-US" sz="1000" u="none" cap="none" strike="noStrike"/>
                        <a:t>Model has all </a:t>
                      </a:r>
                      <a:r>
                        <a:rPr b="1" lang="en-US" sz="1000" u="none" cap="none" strike="noStrike"/>
                        <a:t>components</a:t>
                      </a:r>
                      <a:r>
                        <a:rPr lang="en-US" sz="1000" u="none" cap="none" strike="noStrike">
                          <a:solidFill>
                            <a:schemeClr val="dk1"/>
                          </a:solidFill>
                        </a:rPr>
                        <a:t>- chassis, body, bearings, axles, wheels, pulley/gears, motor circuit.</a:t>
                      </a:r>
                      <a:endParaRPr b="1" sz="1000" u="none" cap="none" strike="noStrike"/>
                    </a:p>
                    <a:p>
                      <a:pPr indent="-292100" lvl="0" marL="457200" marR="0" rtl="0" algn="l">
                        <a:lnSpc>
                          <a:spcPct val="100000"/>
                        </a:lnSpc>
                        <a:spcBef>
                          <a:spcPts val="0"/>
                        </a:spcBef>
                        <a:spcAft>
                          <a:spcPts val="0"/>
                        </a:spcAft>
                        <a:buClr>
                          <a:srgbClr val="000000"/>
                        </a:buClr>
                        <a:buSzPts val="1000"/>
                        <a:buFont typeface="Century Gothic"/>
                        <a:buChar char="◻"/>
                      </a:pPr>
                      <a:r>
                        <a:rPr lang="en-US" sz="1000" u="none" cap="none" strike="noStrike"/>
                        <a:t>Model has full </a:t>
                      </a:r>
                      <a:r>
                        <a:rPr b="1" lang="en-US" sz="1000" u="none" cap="none" strike="noStrike"/>
                        <a:t>integration </a:t>
                      </a:r>
                      <a:r>
                        <a:rPr lang="en-US" sz="1000" u="none" cap="none" strike="noStrike"/>
                        <a:t>of drivetrain: chassis, axles, wheels, gearing and motor</a:t>
                      </a:r>
                      <a:endParaRPr sz="1000" u="none" cap="none" strike="noStrike"/>
                    </a:p>
                    <a:p>
                      <a:pPr indent="-292100" lvl="0" marL="457200" marR="0" rtl="0" algn="l">
                        <a:lnSpc>
                          <a:spcPct val="100000"/>
                        </a:lnSpc>
                        <a:spcBef>
                          <a:spcPts val="0"/>
                        </a:spcBef>
                        <a:spcAft>
                          <a:spcPts val="0"/>
                        </a:spcAft>
                        <a:buClr>
                          <a:srgbClr val="000000"/>
                        </a:buClr>
                        <a:buSzPts val="1000"/>
                        <a:buFont typeface="Century Gothic"/>
                        <a:buChar char="◻"/>
                      </a:pPr>
                      <a:r>
                        <a:rPr lang="en-US" sz="1000" u="none" cap="none" strike="noStrike"/>
                        <a:t>Model effectively </a:t>
                      </a:r>
                      <a:r>
                        <a:rPr b="1" lang="en-US" sz="1000" u="none" cap="none" strike="noStrike"/>
                        <a:t>transfers energy</a:t>
                      </a:r>
                      <a:r>
                        <a:rPr lang="en-US" sz="1000" u="none" cap="none" strike="noStrike"/>
                        <a:t> from the motor to the wheels.</a:t>
                      </a:r>
                      <a:endParaRPr sz="10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r>
              <a:tr h="781725">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t>EV Aesthetics</a:t>
                      </a:r>
                      <a:endParaRPr b="1" sz="1000" u="none" cap="none" strike="noStrike"/>
                    </a:p>
                    <a:p>
                      <a:pPr indent="0" lvl="0" marL="0" marR="0" rtl="0" algn="l">
                        <a:lnSpc>
                          <a:spcPct val="100000"/>
                        </a:lnSpc>
                        <a:spcBef>
                          <a:spcPts val="0"/>
                        </a:spcBef>
                        <a:spcAft>
                          <a:spcPts val="0"/>
                        </a:spcAft>
                        <a:buClr>
                          <a:srgbClr val="000000"/>
                        </a:buClr>
                        <a:buSzPts val="1000"/>
                        <a:buFont typeface="Arial"/>
                        <a:buNone/>
                      </a:pPr>
                      <a:r>
                        <a:t/>
                      </a:r>
                      <a:endParaRPr b="1" sz="1000" u="none" cap="none" strike="noStrike"/>
                    </a:p>
                  </a:txBody>
                  <a:tcPr marT="0" marB="0" marR="68575" marL="68575"/>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t>Team’s car is missing 3 or more look-fors in the Aesthetics category.</a:t>
                      </a:r>
                      <a:endParaRPr b="1" sz="1000" u="none" cap="none" strike="noStrike"/>
                    </a:p>
                  </a:txBody>
                  <a:tcPr marT="0" marB="0" marR="68575" marL="68575">
                    <a:lnT cap="flat" cmpd="sng" w="9525">
                      <a:solidFill>
                        <a:srgbClr val="000000"/>
                      </a:solidFill>
                      <a:prstDash val="solid"/>
                      <a:round/>
                      <a:headEnd len="sm" w="sm" type="none"/>
                      <a:tailEnd len="sm" w="sm" type="none"/>
                    </a:lnT>
                    <a:solidFill>
                      <a:srgbClr val="E6B8AF"/>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t>Team’s car is missing 2 look-fors in the Aesthetics category.</a:t>
                      </a:r>
                      <a:endParaRPr sz="1000" u="none" cap="none" strike="noStrike"/>
                    </a:p>
                  </a:txBody>
                  <a:tcPr marT="0" marB="0" marR="68575" marL="68575">
                    <a:lnT cap="flat" cmpd="sng" w="9525">
                      <a:solidFill>
                        <a:srgbClr val="000000"/>
                      </a:solidFill>
                      <a:prstDash val="solid"/>
                      <a:round/>
                      <a:headEnd len="sm" w="sm" type="none"/>
                      <a:tailEnd len="sm" w="sm" type="none"/>
                    </a:lnT>
                    <a:solidFill>
                      <a:srgbClr val="FCE5CD"/>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t>Team’s car is missing 1 look-for in the Aesthetics category.</a:t>
                      </a:r>
                      <a:endParaRPr sz="1000" u="none" cap="none" strike="noStrike"/>
                    </a:p>
                  </a:txBody>
                  <a:tcPr marT="0" marB="0" marR="68575" marL="68575">
                    <a:lnT cap="flat" cmpd="sng" w="9525">
                      <a:solidFill>
                        <a:srgbClr val="000000"/>
                      </a:solidFill>
                      <a:prstDash val="solid"/>
                      <a:round/>
                      <a:headEnd len="sm" w="sm" type="none"/>
                      <a:tailEnd len="sm" w="sm" type="none"/>
                    </a:lnT>
                    <a:solidFill>
                      <a:srgbClr val="FFF2CC"/>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t>Before testing, the team’s car will be assessed on the following aesthetic look-fors. Effort was clearly put into:</a:t>
                      </a:r>
                      <a:endParaRPr sz="1000" u="none" cap="none" strike="noStrike"/>
                    </a:p>
                    <a:p>
                      <a:pPr indent="-292100" lvl="0" marL="457200" marR="0" rtl="0" algn="l">
                        <a:lnSpc>
                          <a:spcPct val="100000"/>
                        </a:lnSpc>
                        <a:spcBef>
                          <a:spcPts val="0"/>
                        </a:spcBef>
                        <a:spcAft>
                          <a:spcPts val="0"/>
                        </a:spcAft>
                        <a:buClr>
                          <a:srgbClr val="000000"/>
                        </a:buClr>
                        <a:buSzPts val="1000"/>
                        <a:buFont typeface="Century Gothic"/>
                        <a:buChar char="◻"/>
                      </a:pPr>
                      <a:r>
                        <a:rPr lang="en-US" sz="1000" u="none" cap="none" strike="noStrike"/>
                        <a:t>Neatly laying out or hiding motor circuit </a:t>
                      </a:r>
                      <a:r>
                        <a:rPr b="1" lang="en-US" sz="1000" u="none" cap="none" strike="noStrike"/>
                        <a:t>wires</a:t>
                      </a:r>
                      <a:r>
                        <a:rPr lang="en-US" sz="1000" u="none" cap="none" strike="noStrike"/>
                        <a:t>.</a:t>
                      </a:r>
                      <a:endParaRPr sz="1000" u="none" cap="none" strike="noStrike"/>
                    </a:p>
                    <a:p>
                      <a:pPr indent="-292100" lvl="0" marL="457200" marR="0" rtl="0" algn="l">
                        <a:lnSpc>
                          <a:spcPct val="100000"/>
                        </a:lnSpc>
                        <a:spcBef>
                          <a:spcPts val="0"/>
                        </a:spcBef>
                        <a:spcAft>
                          <a:spcPts val="0"/>
                        </a:spcAft>
                        <a:buClr>
                          <a:srgbClr val="000000"/>
                        </a:buClr>
                        <a:buSzPts val="1000"/>
                        <a:buFont typeface="Century Gothic"/>
                        <a:buChar char="◻"/>
                      </a:pPr>
                      <a:r>
                        <a:rPr lang="en-US" sz="1000" u="none" cap="none" strike="noStrike"/>
                        <a:t>Minimizing the amount of visible </a:t>
                      </a:r>
                      <a:r>
                        <a:rPr b="1" lang="en-US" sz="1000" u="none" cap="none" strike="noStrike"/>
                        <a:t>glue, tape, </a:t>
                      </a:r>
                      <a:r>
                        <a:rPr lang="en-US" sz="1000" u="none" cap="none" strike="noStrike"/>
                        <a:t>or other affixation methods.</a:t>
                      </a:r>
                      <a:endParaRPr sz="1000" u="none" cap="none" strike="noStrike"/>
                    </a:p>
                    <a:p>
                      <a:pPr indent="-292100" lvl="0" marL="457200" marR="0" rtl="0" algn="l">
                        <a:lnSpc>
                          <a:spcPct val="100000"/>
                        </a:lnSpc>
                        <a:spcBef>
                          <a:spcPts val="0"/>
                        </a:spcBef>
                        <a:spcAft>
                          <a:spcPts val="0"/>
                        </a:spcAft>
                        <a:buClr>
                          <a:srgbClr val="000000"/>
                        </a:buClr>
                        <a:buSzPts val="1000"/>
                        <a:buFont typeface="Century Gothic"/>
                        <a:buChar char="◻"/>
                      </a:pPr>
                      <a:r>
                        <a:rPr lang="en-US" sz="1000" u="none" cap="none" strike="noStrike"/>
                        <a:t>Consideration for </a:t>
                      </a:r>
                      <a:r>
                        <a:rPr b="1" lang="en-US" sz="1000" u="none" cap="none" strike="noStrike"/>
                        <a:t>aerodynamics</a:t>
                      </a:r>
                      <a:endParaRPr b="1" sz="1000" u="none" cap="none" strike="noStrike"/>
                    </a:p>
                    <a:p>
                      <a:pPr indent="-292100" lvl="0" marL="457200" marR="0" rtl="0" algn="l">
                        <a:lnSpc>
                          <a:spcPct val="100000"/>
                        </a:lnSpc>
                        <a:spcBef>
                          <a:spcPts val="0"/>
                        </a:spcBef>
                        <a:spcAft>
                          <a:spcPts val="0"/>
                        </a:spcAft>
                        <a:buClr>
                          <a:srgbClr val="000000"/>
                        </a:buClr>
                        <a:buSzPts val="1000"/>
                        <a:buFont typeface="Century Gothic"/>
                        <a:buChar char="◻"/>
                      </a:pPr>
                      <a:r>
                        <a:rPr lang="en-US" sz="1000" u="none" cap="none" strike="noStrike"/>
                        <a:t>Enhancing the </a:t>
                      </a:r>
                      <a:r>
                        <a:rPr b="1" lang="en-US" sz="1000" u="none" cap="none" strike="noStrike"/>
                        <a:t>overall aesthetic</a:t>
                      </a:r>
                      <a:r>
                        <a:rPr lang="en-US" sz="1000" u="none" cap="none" strike="noStrike"/>
                        <a:t> of the car (with stickers, paint, corporate sponsorship, LEDs) and </a:t>
                      </a:r>
                      <a:r>
                        <a:rPr lang="en-US" sz="1000" u="none" cap="none" strike="noStrike">
                          <a:solidFill>
                            <a:schemeClr val="dk1"/>
                          </a:solidFill>
                        </a:rPr>
                        <a:t>reducing any </a:t>
                      </a:r>
                      <a:r>
                        <a:rPr b="1" lang="en-US" sz="1000" u="none" cap="none" strike="noStrike">
                          <a:solidFill>
                            <a:schemeClr val="dk1"/>
                          </a:solidFill>
                        </a:rPr>
                        <a:t>needless or unappealing </a:t>
                      </a:r>
                      <a:r>
                        <a:rPr lang="en-US" sz="1000" u="none" cap="none" strike="noStrike">
                          <a:solidFill>
                            <a:schemeClr val="dk1"/>
                          </a:solidFill>
                        </a:rPr>
                        <a:t>residue (barcodes, wrapping material, etc.)</a:t>
                      </a:r>
                      <a:endParaRPr sz="1000" u="none" cap="none" strike="noStrike"/>
                    </a:p>
                  </a:txBody>
                  <a:tcPr marT="0" marB="0" marR="68575" marL="68575">
                    <a:lnT cap="flat" cmpd="sng" w="9525">
                      <a:solidFill>
                        <a:srgbClr val="000000"/>
                      </a:solidFill>
                      <a:prstDash val="solid"/>
                      <a:round/>
                      <a:headEnd len="sm" w="sm" type="none"/>
                      <a:tailEnd len="sm" w="sm" type="none"/>
                    </a:lnT>
                    <a:solidFill>
                      <a:srgbClr val="D9EAD3"/>
                    </a:solidFill>
                  </a:tcPr>
                </a:tc>
              </a:tr>
              <a:tr h="390850">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t>EV Test</a:t>
                      </a:r>
                      <a:endParaRPr b="1" sz="1000" u="none" cap="none" strike="noStrike"/>
                    </a:p>
                  </a:txBody>
                  <a:tcPr marT="0" marB="0" marR="68575" marL="68575"/>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t>The team’s car </a:t>
                      </a:r>
                      <a:r>
                        <a:rPr b="1" lang="en-US" sz="1000" u="none" cap="none" strike="noStrike"/>
                        <a:t>cannot move</a:t>
                      </a:r>
                      <a:r>
                        <a:rPr lang="en-US" sz="1000" u="none" cap="none" strike="noStrike"/>
                        <a:t>.</a:t>
                      </a:r>
                      <a:endParaRPr sz="1000" u="none" cap="none" strike="noStrike"/>
                    </a:p>
                  </a:txBody>
                  <a:tcPr marT="0" marB="0" marR="68575" marL="68575">
                    <a:solidFill>
                      <a:srgbClr val="E6B8AF"/>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t>The car completes the track in more than 40 seconds. </a:t>
                      </a:r>
                      <a:endParaRPr sz="1000" u="none" cap="none" strike="noStrike"/>
                    </a:p>
                  </a:txBody>
                  <a:tcPr marT="0" marB="0" marR="68575" marL="68575">
                    <a:solidFill>
                      <a:srgbClr val="FCE5CD"/>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t>The car completes the track in 30-40 seconds.</a:t>
                      </a:r>
                      <a:endParaRPr sz="1000" u="none" cap="none" strike="noStrike"/>
                    </a:p>
                  </a:txBody>
                  <a:tcPr marT="0" marB="0" marR="68575" marL="68575">
                    <a:solidFill>
                      <a:srgbClr val="FFF2CC"/>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t>The car completes the track in </a:t>
                      </a:r>
                      <a:r>
                        <a:rPr b="1" lang="en-US" sz="1000" u="none" cap="none" strike="noStrike"/>
                        <a:t>under 30 seconds. </a:t>
                      </a:r>
                      <a:endParaRPr sz="1000" u="none" cap="none" strike="noStrike"/>
                    </a:p>
                  </a:txBody>
                  <a:tcPr marT="0" marB="0" marR="68575" marL="68575">
                    <a:solidFill>
                      <a:srgbClr val="D9EAD3"/>
                    </a:solidFill>
                  </a:tcPr>
                </a:tc>
              </a:tr>
              <a:tr h="870375">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t>Design Expo</a:t>
                      </a:r>
                      <a:endParaRPr b="1" sz="1000" u="none" cap="none" strike="noStrike"/>
                    </a:p>
                  </a:txBody>
                  <a:tcPr marT="0" marB="0" marR="68575" marL="68575"/>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t>Presentation is missing 3 or more look-fors.</a:t>
                      </a:r>
                      <a:endParaRPr b="1" sz="1000" u="none" cap="none" strike="noStrike"/>
                    </a:p>
                  </a:txBody>
                  <a:tcPr marT="0" marB="0" marR="68575" marL="68575">
                    <a:solidFill>
                      <a:srgbClr val="E6B8AF"/>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t>Presentation is missing 2 look-fors.</a:t>
                      </a:r>
                      <a:endParaRPr sz="1000" u="none" cap="none" strike="noStrike"/>
                    </a:p>
                  </a:txBody>
                  <a:tcPr marT="0" marB="0" marR="68575" marL="68575">
                    <a:solidFill>
                      <a:srgbClr val="FCE5CD"/>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t>Presentation is missing 1 look-for.</a:t>
                      </a:r>
                      <a:endParaRPr sz="1000" u="none" cap="none" strike="noStrike"/>
                    </a:p>
                  </a:txBody>
                  <a:tcPr marT="0" marB="0" marR="68575" marL="68575">
                    <a:solidFill>
                      <a:srgbClr val="FFF2CC"/>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t>The group’s presentation (slides, video, or poster) includes all of the following look-fors:</a:t>
                      </a:r>
                      <a:endParaRPr sz="1000" u="none" cap="none" strike="noStrike"/>
                    </a:p>
                    <a:p>
                      <a:pPr indent="-292100" lvl="0" marL="457200" marR="0" rtl="0" algn="l">
                        <a:lnSpc>
                          <a:spcPct val="100000"/>
                        </a:lnSpc>
                        <a:spcBef>
                          <a:spcPts val="0"/>
                        </a:spcBef>
                        <a:spcAft>
                          <a:spcPts val="0"/>
                        </a:spcAft>
                        <a:buClr>
                          <a:srgbClr val="000000"/>
                        </a:buClr>
                        <a:buSzPts val="1000"/>
                        <a:buChar char="◻"/>
                      </a:pPr>
                      <a:r>
                        <a:rPr lang="en-US" sz="1000" u="none" cap="none" strike="noStrike"/>
                        <a:t>Explains what materials were used for each part of the car.</a:t>
                      </a:r>
                      <a:endParaRPr sz="1000" u="none" cap="none" strike="noStrike"/>
                    </a:p>
                    <a:p>
                      <a:pPr indent="-292100" lvl="0" marL="457200" marR="0" rtl="0" algn="l">
                        <a:lnSpc>
                          <a:spcPct val="100000"/>
                        </a:lnSpc>
                        <a:spcBef>
                          <a:spcPts val="0"/>
                        </a:spcBef>
                        <a:spcAft>
                          <a:spcPts val="0"/>
                        </a:spcAft>
                        <a:buClr>
                          <a:srgbClr val="000000"/>
                        </a:buClr>
                        <a:buSzPts val="1000"/>
                        <a:buChar char="◻"/>
                      </a:pPr>
                      <a:r>
                        <a:rPr lang="en-US" sz="1000" u="none" cap="none" strike="noStrike"/>
                        <a:t>Shares data from trials and what adjustments were made based on the data.</a:t>
                      </a:r>
                      <a:endParaRPr sz="1000" u="none" cap="none" strike="noStrike"/>
                    </a:p>
                    <a:p>
                      <a:pPr indent="-292100" lvl="0" marL="457200" marR="0" rtl="0" algn="l">
                        <a:lnSpc>
                          <a:spcPct val="100000"/>
                        </a:lnSpc>
                        <a:spcBef>
                          <a:spcPts val="0"/>
                        </a:spcBef>
                        <a:spcAft>
                          <a:spcPts val="0"/>
                        </a:spcAft>
                        <a:buClr>
                          <a:srgbClr val="000000"/>
                        </a:buClr>
                        <a:buSzPts val="1000"/>
                        <a:buChar char="◻"/>
                      </a:pPr>
                      <a:r>
                        <a:rPr lang="en-US" sz="1000" u="none" cap="none" strike="noStrike"/>
                        <a:t>States how energy is transferred from the motor to the wheels.</a:t>
                      </a:r>
                      <a:endParaRPr sz="1000" u="none" cap="none" strike="noStrike"/>
                    </a:p>
                    <a:p>
                      <a:pPr indent="-292100" lvl="0" marL="457200" marR="0" rtl="0" algn="l">
                        <a:lnSpc>
                          <a:spcPct val="100000"/>
                        </a:lnSpc>
                        <a:spcBef>
                          <a:spcPts val="0"/>
                        </a:spcBef>
                        <a:spcAft>
                          <a:spcPts val="0"/>
                        </a:spcAft>
                        <a:buClr>
                          <a:srgbClr val="000000"/>
                        </a:buClr>
                        <a:buSzPts val="1000"/>
                        <a:buChar char="◻"/>
                      </a:pPr>
                      <a:r>
                        <a:rPr lang="en-US" sz="1000" u="none" cap="none" strike="noStrike"/>
                        <a:t>Explains design choices and aesthetics of the car.</a:t>
                      </a:r>
                      <a:endParaRPr sz="1000" u="none" cap="none" strike="noStrike"/>
                    </a:p>
                    <a:p>
                      <a:pPr indent="-292100" lvl="0" marL="457200" marR="0" rtl="0" algn="l">
                        <a:lnSpc>
                          <a:spcPct val="100000"/>
                        </a:lnSpc>
                        <a:spcBef>
                          <a:spcPts val="0"/>
                        </a:spcBef>
                        <a:spcAft>
                          <a:spcPts val="0"/>
                        </a:spcAft>
                        <a:buClr>
                          <a:srgbClr val="000000"/>
                        </a:buClr>
                        <a:buSzPts val="1000"/>
                        <a:buChar char="◻"/>
                      </a:pPr>
                      <a:r>
                        <a:rPr lang="en-US" sz="1000" u="none" cap="none" strike="noStrike"/>
                        <a:t>Shares at least one area to improve or change in future projects.</a:t>
                      </a:r>
                      <a:endParaRPr sz="1000" u="none" cap="none" strike="noStrike"/>
                    </a:p>
                    <a:p>
                      <a:pPr indent="-292100" lvl="0" marL="457200" marR="0" rtl="0" algn="l">
                        <a:lnSpc>
                          <a:spcPct val="100000"/>
                        </a:lnSpc>
                        <a:spcBef>
                          <a:spcPts val="0"/>
                        </a:spcBef>
                        <a:spcAft>
                          <a:spcPts val="0"/>
                        </a:spcAft>
                        <a:buClr>
                          <a:srgbClr val="000000"/>
                        </a:buClr>
                        <a:buSzPts val="1000"/>
                        <a:buChar char="◻"/>
                      </a:pPr>
                      <a:r>
                        <a:rPr lang="en-US" sz="1000" u="none" cap="none" strike="noStrike"/>
                        <a:t>Shows how EVs can provide positive climate action, improve air quality, and benefit public health, especially for people of all ages in communities historically living near major roadway infrastructure (interstates) and disproportionately </a:t>
                      </a:r>
                      <a:r>
                        <a:rPr lang="en-US" sz="1000" u="none" cap="none" strike="noStrike">
                          <a:solidFill>
                            <a:schemeClr val="dk1"/>
                          </a:solidFill>
                        </a:rPr>
                        <a:t>affected by emissions from fossil fuel-powered internal combustion engine (ICE) vehicles.</a:t>
                      </a:r>
                      <a:endParaRPr sz="1000" u="none" cap="none" strike="noStrike"/>
                    </a:p>
                  </a:txBody>
                  <a:tcPr marT="0" marB="0" marR="68575" marL="68575">
                    <a:solidFill>
                      <a:srgbClr val="D9EAD3"/>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7"/>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graphicFrame>
        <p:nvGraphicFramePr>
          <p:cNvPr id="133" name="Google Shape;133;p7"/>
          <p:cNvGraphicFramePr/>
          <p:nvPr/>
        </p:nvGraphicFramePr>
        <p:xfrm>
          <a:off x="1751050" y="247300"/>
          <a:ext cx="3000000" cy="3000000"/>
        </p:xfrm>
        <a:graphic>
          <a:graphicData uri="http://schemas.openxmlformats.org/drawingml/2006/table">
            <a:tbl>
              <a:tblPr>
                <a:noFill/>
                <a:tableStyleId>{055CADC7-68B4-4F0C-9435-5EAAAA3E4C19}</a:tableStyleId>
              </a:tblPr>
              <a:tblGrid>
                <a:gridCol w="4344950"/>
                <a:gridCol w="4344950"/>
              </a:tblGrid>
              <a:tr h="771800">
                <a:tc>
                  <a:txBody>
                    <a:bodyPr/>
                    <a:lstStyle/>
                    <a:p>
                      <a:pPr indent="0" lvl="0" marL="0" marR="0" rtl="0" algn="ctr">
                        <a:lnSpc>
                          <a:spcPct val="115000"/>
                        </a:lnSpc>
                        <a:spcBef>
                          <a:spcPts val="0"/>
                        </a:spcBef>
                        <a:spcAft>
                          <a:spcPts val="0"/>
                        </a:spcAft>
                        <a:buClr>
                          <a:srgbClr val="000000"/>
                        </a:buClr>
                        <a:buSzPts val="2000"/>
                        <a:buFont typeface="Arial"/>
                        <a:buNone/>
                      </a:pPr>
                      <a:r>
                        <a:rPr b="1" lang="en-US" sz="2000" u="none" cap="none" strike="noStrike"/>
                        <a:t>Team Roles</a:t>
                      </a:r>
                      <a:endParaRPr b="1" sz="2000" u="none" cap="none" strike="noStrike"/>
                    </a:p>
                  </a:txBody>
                  <a:tcPr marT="63500" marB="63500" marR="63500" marL="63500" anchor="ctr"/>
                </a:tc>
                <a:tc>
                  <a:txBody>
                    <a:bodyPr/>
                    <a:lstStyle/>
                    <a:p>
                      <a:pPr indent="0" lvl="0" marL="0" marR="0" rtl="0" algn="ctr">
                        <a:lnSpc>
                          <a:spcPct val="100000"/>
                        </a:lnSpc>
                        <a:spcBef>
                          <a:spcPts val="0"/>
                        </a:spcBef>
                        <a:spcAft>
                          <a:spcPts val="0"/>
                        </a:spcAft>
                        <a:buClr>
                          <a:srgbClr val="000000"/>
                        </a:buClr>
                        <a:buSzPts val="2000"/>
                        <a:buFont typeface="Arial"/>
                        <a:buNone/>
                      </a:pPr>
                      <a:r>
                        <a:rPr b="1" lang="en-US" sz="2000"/>
                        <a:t>Assign </a:t>
                      </a:r>
                      <a:r>
                        <a:rPr b="1" lang="en-US" sz="2000" u="none" cap="none" strike="noStrike"/>
                        <a:t>Team Co-Leads</a:t>
                      </a:r>
                      <a:endParaRPr b="1" sz="2000" u="none" cap="none" strike="noStrike"/>
                    </a:p>
                  </a:txBody>
                  <a:tcPr marT="63500" marB="63500" marR="63500" marL="63500" anchor="ctr"/>
                </a:tc>
              </a:tr>
              <a:tr h="945525">
                <a:tc>
                  <a:txBody>
                    <a:bodyPr/>
                    <a:lstStyle/>
                    <a:p>
                      <a:pPr indent="0" lvl="0" marL="0" marR="0" rtl="0" algn="l">
                        <a:lnSpc>
                          <a:spcPct val="115000"/>
                        </a:lnSpc>
                        <a:spcBef>
                          <a:spcPts val="0"/>
                        </a:spcBef>
                        <a:spcAft>
                          <a:spcPts val="0"/>
                        </a:spcAft>
                        <a:buClr>
                          <a:srgbClr val="000000"/>
                        </a:buClr>
                        <a:buSzPts val="1200"/>
                        <a:buFont typeface="Arial"/>
                        <a:buNone/>
                      </a:pPr>
                      <a:r>
                        <a:rPr b="1" lang="en-US" sz="1200" u="none" cap="none" strike="noStrike"/>
                        <a:t>Lead Designer</a:t>
                      </a:r>
                      <a:r>
                        <a:rPr lang="en-US" sz="1200" u="none" cap="none" strike="noStrike"/>
                        <a:t> - This person is primarily responsible for creating the Concept Sketch and leading the overall design of the car.</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63500" marB="63500" marR="63500" marL="63500"/>
                </a:tc>
              </a:tr>
              <a:tr h="1150750">
                <a:tc>
                  <a:txBody>
                    <a:bodyPr/>
                    <a:lstStyle/>
                    <a:p>
                      <a:pPr indent="0" lvl="0" marL="0" marR="0" rtl="0" algn="l">
                        <a:lnSpc>
                          <a:spcPct val="115000"/>
                        </a:lnSpc>
                        <a:spcBef>
                          <a:spcPts val="0"/>
                        </a:spcBef>
                        <a:spcAft>
                          <a:spcPts val="0"/>
                        </a:spcAft>
                        <a:buClr>
                          <a:srgbClr val="000000"/>
                        </a:buClr>
                        <a:buSzPts val="1200"/>
                        <a:buFont typeface="Arial"/>
                        <a:buNone/>
                      </a:pPr>
                      <a:r>
                        <a:rPr b="1" lang="en-US" sz="1200" u="none" cap="none" strike="noStrike"/>
                        <a:t>Electrical Engineer </a:t>
                      </a:r>
                      <a:r>
                        <a:rPr lang="en-US" sz="1200" u="none" cap="none" strike="noStrike"/>
                        <a:t>- This person is primarily responsible for planning how the batteries, motors, resistors, and LEDs will connect, and also responsible for creating the Circuit Diagram. </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63500" marB="63500" marR="63500" marL="63500"/>
                </a:tc>
              </a:tr>
              <a:tr h="945525">
                <a:tc>
                  <a:txBody>
                    <a:bodyPr/>
                    <a:lstStyle/>
                    <a:p>
                      <a:pPr indent="0" lvl="0" marL="0" marR="0" rtl="0" algn="l">
                        <a:lnSpc>
                          <a:spcPct val="115000"/>
                        </a:lnSpc>
                        <a:spcBef>
                          <a:spcPts val="0"/>
                        </a:spcBef>
                        <a:spcAft>
                          <a:spcPts val="0"/>
                        </a:spcAft>
                        <a:buClr>
                          <a:srgbClr val="000000"/>
                        </a:buClr>
                        <a:buSzPts val="1200"/>
                        <a:buFont typeface="Arial"/>
                        <a:buNone/>
                      </a:pPr>
                      <a:r>
                        <a:rPr b="1" lang="en-US" sz="1200" u="none" cap="none" strike="noStrike"/>
                        <a:t>Mechanical Engineer</a:t>
                      </a:r>
                      <a:r>
                        <a:rPr lang="en-US" sz="1200" u="none" cap="none" strike="noStrike"/>
                        <a:t> - This person is primarily responsible for planning how to connect the motor to the drive axle and optimizing the car’s Performance.</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63500" marB="63500" marR="63500" marL="63500"/>
                </a:tc>
              </a:tr>
              <a:tr h="945525">
                <a:tc>
                  <a:txBody>
                    <a:bodyPr/>
                    <a:lstStyle/>
                    <a:p>
                      <a:pPr indent="0" lvl="0" marL="0" marR="0" rtl="0" algn="l">
                        <a:lnSpc>
                          <a:spcPct val="115000"/>
                        </a:lnSpc>
                        <a:spcBef>
                          <a:spcPts val="0"/>
                        </a:spcBef>
                        <a:spcAft>
                          <a:spcPts val="0"/>
                        </a:spcAft>
                        <a:buClr>
                          <a:srgbClr val="000000"/>
                        </a:buClr>
                        <a:buSzPts val="1200"/>
                        <a:buFont typeface="Arial"/>
                        <a:buNone/>
                      </a:pPr>
                      <a:r>
                        <a:rPr b="1" lang="en-US" sz="1200"/>
                        <a:t>CAD Engineer</a:t>
                      </a:r>
                      <a:r>
                        <a:rPr lang="en-US" sz="1200" u="none" cap="none" strike="noStrike"/>
                        <a:t>- This person is primarily responsible for 3D-modeling the car body and enhancing the Aesthetics of the car.</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63500" marB="63500" marR="63500" marL="63500"/>
                </a:tc>
              </a:tr>
              <a:tr h="1150750">
                <a:tc>
                  <a:txBody>
                    <a:bodyPr/>
                    <a:lstStyle/>
                    <a:p>
                      <a:pPr indent="0" lvl="0" marL="0" marR="0" rtl="0" algn="l">
                        <a:lnSpc>
                          <a:spcPct val="115000"/>
                        </a:lnSpc>
                        <a:spcBef>
                          <a:spcPts val="0"/>
                        </a:spcBef>
                        <a:spcAft>
                          <a:spcPts val="0"/>
                        </a:spcAft>
                        <a:buClr>
                          <a:srgbClr val="000000"/>
                        </a:buClr>
                        <a:buSzPts val="1200"/>
                        <a:buFont typeface="Arial"/>
                        <a:buNone/>
                      </a:pPr>
                      <a:r>
                        <a:rPr b="1" lang="en-US" sz="1200" u="none" cap="none" strike="noStrike"/>
                        <a:t>Project Manager</a:t>
                      </a:r>
                      <a:r>
                        <a:rPr lang="en-US" sz="1200" u="none" cap="none" strike="noStrike"/>
                        <a:t> - </a:t>
                      </a:r>
                      <a:r>
                        <a:rPr b="1" lang="en-US" sz="1200" u="none" cap="none" strike="noStrike"/>
                        <a:t> </a:t>
                      </a:r>
                      <a:r>
                        <a:rPr lang="en-US" sz="1200" u="none" cap="none" strike="noStrike"/>
                        <a:t>This person leads discussions, resolves disputes, assigns tasks, manages time, and makes executive decisions. They should have strong leadership skills. They should also have one of the 4 roles listed above.</a:t>
                      </a:r>
                      <a:endParaRPr sz="12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63500" marB="63500" marR="63500" marL="63500"/>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Model EV Design-Build Constraints</a:t>
            </a:r>
            <a:endParaRPr/>
          </a:p>
        </p:txBody>
      </p:sp>
      <p:sp>
        <p:nvSpPr>
          <p:cNvPr id="139" name="Google Shape;139;p9"/>
          <p:cNvSpPr txBox="1"/>
          <p:nvPr>
            <p:ph idx="1" type="body"/>
          </p:nvPr>
        </p:nvSpPr>
        <p:spPr>
          <a:xfrm>
            <a:off x="838200" y="1396175"/>
            <a:ext cx="10515600" cy="5363400"/>
          </a:xfrm>
          <a:prstGeom prst="rect">
            <a:avLst/>
          </a:prstGeom>
          <a:noFill/>
          <a:ln>
            <a:noFill/>
          </a:ln>
        </p:spPr>
        <p:txBody>
          <a:bodyPr anchorCtr="0" anchor="t" bIns="45700" lIns="91425" spcFirstLastPara="1" rIns="91425" wrap="square" tIns="45700">
            <a:noAutofit/>
          </a:bodyPr>
          <a:lstStyle/>
          <a:p>
            <a:pPr indent="-323850" lvl="0" marL="457200" rtl="0" algn="l">
              <a:lnSpc>
                <a:spcPct val="115000"/>
              </a:lnSpc>
              <a:spcBef>
                <a:spcPts val="0"/>
              </a:spcBef>
              <a:spcAft>
                <a:spcPts val="0"/>
              </a:spcAft>
              <a:buSzPts val="1500"/>
              <a:buChar char="●"/>
            </a:pPr>
            <a:r>
              <a:rPr lang="en-US" sz="1500"/>
              <a:t>The electric battery-motor materials provided must power the model EV</a:t>
            </a:r>
            <a:endParaRPr sz="1500"/>
          </a:p>
          <a:p>
            <a:pPr indent="-323850" lvl="0" marL="457200" rtl="0" algn="l">
              <a:lnSpc>
                <a:spcPct val="115000"/>
              </a:lnSpc>
              <a:spcBef>
                <a:spcPts val="500"/>
              </a:spcBef>
              <a:spcAft>
                <a:spcPts val="0"/>
              </a:spcAft>
              <a:buSzPts val="1500"/>
              <a:buChar char="●"/>
            </a:pPr>
            <a:r>
              <a:rPr lang="en-US" sz="1500"/>
              <a:t>The remainder of the vehicle must be your own design and can be made from any other material.</a:t>
            </a:r>
            <a:endParaRPr sz="1500"/>
          </a:p>
          <a:p>
            <a:pPr indent="-323850" lvl="0" marL="457200" rtl="0" algn="l">
              <a:lnSpc>
                <a:spcPct val="115000"/>
              </a:lnSpc>
              <a:spcBef>
                <a:spcPts val="500"/>
              </a:spcBef>
              <a:spcAft>
                <a:spcPts val="0"/>
              </a:spcAft>
              <a:buSzPts val="1500"/>
              <a:buChar char="●"/>
            </a:pPr>
            <a:r>
              <a:rPr lang="en-US" sz="1500"/>
              <a:t>An on/off switch must be incorporated into the car design. The switch may be purchased or crafted from readily available materials such as aluminum foil, paperclips, fasteners, etc. </a:t>
            </a:r>
            <a:endParaRPr sz="1500"/>
          </a:p>
          <a:p>
            <a:pPr indent="-323850" lvl="0" marL="457200" rtl="0" algn="l">
              <a:lnSpc>
                <a:spcPct val="115000"/>
              </a:lnSpc>
              <a:spcBef>
                <a:spcPts val="500"/>
              </a:spcBef>
              <a:spcAft>
                <a:spcPts val="0"/>
              </a:spcAft>
              <a:buSzPts val="1500"/>
              <a:buChar char="●"/>
            </a:pPr>
            <a:r>
              <a:rPr lang="en-US" sz="1500"/>
              <a:t>Vehicle Specifications: </a:t>
            </a:r>
            <a:endParaRPr sz="1500"/>
          </a:p>
          <a:p>
            <a:pPr indent="-323850" lvl="1" marL="914400" rtl="0" algn="l">
              <a:lnSpc>
                <a:spcPct val="115000"/>
              </a:lnSpc>
              <a:spcBef>
                <a:spcPts val="500"/>
              </a:spcBef>
              <a:spcAft>
                <a:spcPts val="0"/>
              </a:spcAft>
              <a:buSzPts val="1500"/>
              <a:buChar char="○"/>
            </a:pPr>
            <a:r>
              <a:rPr lang="en-US" sz="1500"/>
              <a:t>1. The vehicle must adhere to all parameters, be structurally sound, and safe to contestants and spectators (e.g., no sharp edges, projectiles, etc.). </a:t>
            </a:r>
            <a:endParaRPr sz="1500"/>
          </a:p>
          <a:p>
            <a:pPr indent="-323850" lvl="1" marL="914400" rtl="0" algn="l">
              <a:lnSpc>
                <a:spcPct val="115000"/>
              </a:lnSpc>
              <a:spcBef>
                <a:spcPts val="500"/>
              </a:spcBef>
              <a:spcAft>
                <a:spcPts val="0"/>
              </a:spcAft>
              <a:buSzPts val="1500"/>
              <a:buChar char="○"/>
            </a:pPr>
            <a:r>
              <a:rPr lang="en-US" sz="1500"/>
              <a:t>2. Size: The vehicle must not exceed the following dimensions: 30 cm (11.8 inches) by 60 cm (23.6 inches) by 30 cm (11.8 inches). </a:t>
            </a:r>
            <a:endParaRPr sz="1500"/>
          </a:p>
          <a:p>
            <a:pPr indent="-323850" lvl="1" marL="914400" rtl="0" algn="l">
              <a:lnSpc>
                <a:spcPct val="115000"/>
              </a:lnSpc>
              <a:spcBef>
                <a:spcPts val="500"/>
              </a:spcBef>
              <a:spcAft>
                <a:spcPts val="0"/>
              </a:spcAft>
              <a:buSzPts val="1500"/>
              <a:buChar char="○"/>
            </a:pPr>
            <a:r>
              <a:rPr lang="en-US" sz="1500"/>
              <a:t>3. Weight: The vehicle must weigh a minimum of 750 g. If vehicles do not meet the minimum weight requirement.</a:t>
            </a:r>
            <a:endParaRPr sz="1500"/>
          </a:p>
          <a:p>
            <a:pPr indent="-323850" lvl="0" marL="457200" rtl="0" algn="l">
              <a:lnSpc>
                <a:spcPct val="115000"/>
              </a:lnSpc>
              <a:spcBef>
                <a:spcPts val="500"/>
              </a:spcBef>
              <a:spcAft>
                <a:spcPts val="0"/>
              </a:spcAft>
              <a:buSzPts val="1500"/>
              <a:buChar char="●"/>
            </a:pPr>
            <a:r>
              <a:rPr lang="en-US" sz="1500"/>
              <a:t>Steering (Optional): A guide wire attachment, referred to as an eyelet, must be attached to the car.. A guide wire (such as a fishing line) will be no more than 1.5 cm from the surface of the track, will go through the attached eyelet on the car, will serve as the steering mechanism, and will keep the car on track.</a:t>
            </a:r>
            <a:endParaRPr sz="1500"/>
          </a:p>
          <a:p>
            <a:pPr indent="-323850" lvl="1" marL="914400" rtl="0" algn="l">
              <a:lnSpc>
                <a:spcPct val="115000"/>
              </a:lnSpc>
              <a:spcBef>
                <a:spcPts val="0"/>
              </a:spcBef>
              <a:spcAft>
                <a:spcPts val="0"/>
              </a:spcAft>
              <a:buSzPts val="1500"/>
              <a:buChar char="○"/>
            </a:pPr>
            <a:r>
              <a:rPr lang="en-US" sz="1500"/>
              <a:t>Guide Wire: The eyelet must be used for steering only and must be directly hooked onto the guide wire.</a:t>
            </a:r>
            <a:endParaRPr sz="1500"/>
          </a:p>
          <a:p>
            <a:pPr indent="-323850" lvl="1" marL="914400" rtl="0" algn="l">
              <a:lnSpc>
                <a:spcPct val="115000"/>
              </a:lnSpc>
              <a:spcBef>
                <a:spcPts val="0"/>
              </a:spcBef>
              <a:spcAft>
                <a:spcPts val="0"/>
              </a:spcAft>
              <a:buSzPts val="1500"/>
              <a:buChar char="○"/>
            </a:pPr>
            <a:r>
              <a:rPr lang="en-US" sz="1500"/>
              <a:t>Test track: Two end blocks and a fishing line guide wire stretched taut between the blocks (approx. 60cm x 10m)</a:t>
            </a:r>
            <a:endParaRPr sz="1500"/>
          </a:p>
          <a:p>
            <a:pPr indent="-323850" lvl="0" marL="457200" rtl="0" algn="l">
              <a:lnSpc>
                <a:spcPct val="115000"/>
              </a:lnSpc>
              <a:spcBef>
                <a:spcPts val="500"/>
              </a:spcBef>
              <a:spcAft>
                <a:spcPts val="500"/>
              </a:spcAft>
              <a:buSzPts val="1500"/>
              <a:buChar char="●"/>
            </a:pPr>
            <a:r>
              <a:rPr lang="en-US" sz="1500"/>
              <a:t>EV Design Awards will be given for the fastest car, most aesthetic design, plus teamwork spirit award.</a:t>
            </a:r>
            <a:endParaRPr sz="1500"/>
          </a:p>
        </p:txBody>
      </p:sp>
      <p:sp>
        <p:nvSpPr>
          <p:cNvPr id="140" name="Google Shape;140;p9"/>
          <p:cNvSpPr txBox="1"/>
          <p:nvPr>
            <p:ph idx="12" type="sldNum"/>
          </p:nvPr>
        </p:nvSpPr>
        <p:spPr>
          <a:xfrm>
            <a:off x="10922000" y="6331062"/>
            <a:ext cx="431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reative Engineering Design Digital Engineering Notebook">
  <a:themeElements>
    <a:clrScheme name="Yellow Orange">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