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4"/>
  </p:notesMasterIdLst>
  <p:sldIdLst>
    <p:sldId id="256" r:id="rId2"/>
    <p:sldId id="257" r:id="rId3"/>
    <p:sldId id="320" r:id="rId4"/>
    <p:sldId id="317" r:id="rId5"/>
    <p:sldId id="319" r:id="rId6"/>
    <p:sldId id="323" r:id="rId7"/>
    <p:sldId id="321" r:id="rId8"/>
    <p:sldId id="322" r:id="rId9"/>
    <p:sldId id="318" r:id="rId10"/>
    <p:sldId id="325" r:id="rId11"/>
    <p:sldId id="326" r:id="rId12"/>
    <p:sldId id="327" r:id="rId13"/>
    <p:sldId id="329" r:id="rId14"/>
    <p:sldId id="333" r:id="rId15"/>
    <p:sldId id="328" r:id="rId16"/>
    <p:sldId id="330" r:id="rId17"/>
    <p:sldId id="331" r:id="rId18"/>
    <p:sldId id="332" r:id="rId19"/>
    <p:sldId id="334" r:id="rId20"/>
    <p:sldId id="335" r:id="rId21"/>
    <p:sldId id="336" r:id="rId22"/>
    <p:sldId id="33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54" autoAdjust="0"/>
    <p:restoredTop sz="89808" autoAdjust="0"/>
  </p:normalViewPr>
  <p:slideViewPr>
    <p:cSldViewPr>
      <p:cViewPr varScale="1">
        <p:scale>
          <a:sx n="46" d="100"/>
          <a:sy n="46" d="100"/>
        </p:scale>
        <p:origin x="509"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9101AD-3210-4176-9D6F-1C29D389DB95}" type="datetimeFigureOut">
              <a:rPr lang="en-US" smtClean="0"/>
              <a:t>6/22/2023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44AB39-6DAA-42A5-A766-961C1F10882A}" type="slidenum">
              <a:rPr lang="en-US" smtClean="0"/>
              <a:t>‹#›</a:t>
            </a:fld>
            <a:endParaRPr lang="en-US" dirty="0"/>
          </a:p>
        </p:txBody>
      </p:sp>
    </p:spTree>
    <p:extLst>
      <p:ext uri="{BB962C8B-B14F-4D97-AF65-F5344CB8AC3E}">
        <p14:creationId xmlns:p14="http://schemas.microsoft.com/office/powerpoint/2010/main" val="3139063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whitehouse.gov/1is2many/apps-against-abus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n.wikipedia.org/wiki/File:Ferrofluid_close.jp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english.ipc.cas.cn/ns/es/201101/W020110121336809111199.jp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loc.gov/rr/scitech/mysteries/sunscreen.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bowlesphysics.co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oecd.org/sti/nano/49932107.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File:Matterhorn_Riffelsee_2005-06-11.jpg"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en.wikipedia.org/wiki/File:The_Sun_by_the_Atmospheric_Imaging_Assembly_of_NASA's_Solar_Dynamics_Observatory_-_20100819.jpg" TargetMode="External"/><Relationship Id="rId5" Type="http://schemas.openxmlformats.org/officeDocument/2006/relationships/hyperlink" Target="http://en.wikipedia.org/wiki/File:Saturn-cassini-March-27-2004.jpg" TargetMode="External"/><Relationship Id="rId4" Type="http://schemas.openxmlformats.org/officeDocument/2006/relationships/hyperlink" Target="http://usgsprobe.cr.usgs.gov/picts.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unanotech.com/wp-content/uploads/2011/06/Nature_Quantum_dots_go_large.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physics.berkeley.edu/research/zettl/projects/nanoradio/media/nanoradio-starwars.mov"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berkeley.edu/news/media/releases/2007/10/31_NanoRadio.s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Introductory presentation for lesson 1 of the </a:t>
            </a:r>
            <a:r>
              <a:rPr lang="en-US" dirty="0" err="1"/>
              <a:t>NanoTech</a:t>
            </a:r>
            <a:r>
              <a:rPr lang="en-US" dirty="0"/>
              <a:t>:</a:t>
            </a:r>
            <a:r>
              <a:rPr lang="en-US" baseline="0" dirty="0"/>
              <a:t> Insights into a Nano-Sized World unit at TeachEngineering.org</a:t>
            </a:r>
            <a:endParaRPr lang="en-US" dirty="0"/>
          </a:p>
        </p:txBody>
      </p:sp>
      <p:sp>
        <p:nvSpPr>
          <p:cNvPr id="4" name="Slide Number Placeholder 3"/>
          <p:cNvSpPr>
            <a:spLocks noGrp="1"/>
          </p:cNvSpPr>
          <p:nvPr>
            <p:ph type="sldNum" sz="quarter" idx="10"/>
          </p:nvPr>
        </p:nvSpPr>
        <p:spPr/>
        <p:txBody>
          <a:bodyPr/>
          <a:lstStyle/>
          <a:p>
            <a:fld id="{4944AB39-6DAA-42A5-A766-961C1F10882A}" type="slidenum">
              <a:rPr lang="en-US" smtClean="0"/>
              <a:t>1</a:t>
            </a:fld>
            <a:endParaRPr lang="en-US" dirty="0"/>
          </a:p>
        </p:txBody>
      </p:sp>
    </p:spTree>
    <p:extLst>
      <p:ext uri="{BB962C8B-B14F-4D97-AF65-F5344CB8AC3E}">
        <p14:creationId xmlns:p14="http://schemas.microsoft.com/office/powerpoint/2010/main" val="1646414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(a) Nanometer</a:t>
            </a:r>
            <a:r>
              <a:rPr lang="en-US" baseline="0" dirty="0"/>
              <a:t> quantum ball is made by bonding quantum wires the dot surface. (b) High-resolution transmission electron microstructure image of quantum dots. Source: 2009 Howard Lee, </a:t>
            </a:r>
            <a:r>
              <a:rPr lang="en-US" dirty="0"/>
              <a:t>“Mighty</a:t>
            </a:r>
            <a:r>
              <a:rPr lang="en-US" baseline="0" dirty="0"/>
              <a:t> Small Dots”, Lawrence Livermore National Lab from https://www.llnl.gov/str/Lee.html</a:t>
            </a:r>
          </a:p>
        </p:txBody>
      </p:sp>
      <p:sp>
        <p:nvSpPr>
          <p:cNvPr id="4" name="Slide Number Placeholder 3"/>
          <p:cNvSpPr>
            <a:spLocks noGrp="1"/>
          </p:cNvSpPr>
          <p:nvPr>
            <p:ph type="sldNum" sz="quarter" idx="10"/>
          </p:nvPr>
        </p:nvSpPr>
        <p:spPr/>
        <p:txBody>
          <a:bodyPr/>
          <a:lstStyle/>
          <a:p>
            <a:fld id="{4944AB39-6DAA-42A5-A766-961C1F10882A}" type="slidenum">
              <a:rPr lang="en-US" smtClean="0"/>
              <a:t>11</a:t>
            </a:fld>
            <a:endParaRPr lang="en-US" dirty="0"/>
          </a:p>
        </p:txBody>
      </p:sp>
    </p:spTree>
    <p:extLst>
      <p:ext uri="{BB962C8B-B14F-4D97-AF65-F5344CB8AC3E}">
        <p14:creationId xmlns:p14="http://schemas.microsoft.com/office/powerpoint/2010/main" val="1594964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Top-left image: Quantum</a:t>
            </a:r>
            <a:r>
              <a:rPr lang="en-US" baseline="0" dirty="0"/>
              <a:t> dot image; schematic detailing electron excitation and hole formation creating a charge in </a:t>
            </a:r>
            <a:r>
              <a:rPr lang="en-US" baseline="0" dirty="0" err="1"/>
              <a:t>GaAs</a:t>
            </a:r>
            <a:r>
              <a:rPr lang="en-US" baseline="0" dirty="0"/>
              <a:t> semiconductor when excited by an external energy source. (insert image from provided URL)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Lower-right image: Quantum</a:t>
            </a:r>
            <a:r>
              <a:rPr lang="en-US" baseline="0" dirty="0"/>
              <a:t> dot image; quantum dot size and color emission comparison chart. (insert image from provided URL)</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944AB39-6DAA-42A5-A766-961C1F10882A}" type="slidenum">
              <a:rPr lang="en-US" smtClean="0"/>
              <a:t>12</a:t>
            </a:fld>
            <a:endParaRPr lang="en-US" dirty="0"/>
          </a:p>
        </p:txBody>
      </p:sp>
    </p:spTree>
    <p:extLst>
      <p:ext uri="{BB962C8B-B14F-4D97-AF65-F5344CB8AC3E}">
        <p14:creationId xmlns:p14="http://schemas.microsoft.com/office/powerpoint/2010/main" val="1165336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*NOTE* Instructors</a:t>
            </a:r>
            <a:r>
              <a:rPr lang="en-US" baseline="0" dirty="0"/>
              <a:t> are encouraged to add images found on the Internet to enhance the information provided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Screen image source: US White House; </a:t>
            </a:r>
            <a:r>
              <a:rPr lang="en-US" dirty="0">
                <a:hlinkClick r:id="rId3"/>
              </a:rPr>
              <a:t>http://www.whitehouse.gov/1is2many/apps-against-abuse</a:t>
            </a:r>
            <a:endParaRPr lang="en-US" baseline="0" dirty="0"/>
          </a:p>
        </p:txBody>
      </p:sp>
      <p:sp>
        <p:nvSpPr>
          <p:cNvPr id="4" name="Slide Number Placeholder 3"/>
          <p:cNvSpPr>
            <a:spLocks noGrp="1"/>
          </p:cNvSpPr>
          <p:nvPr>
            <p:ph type="sldNum" sz="quarter" idx="10"/>
          </p:nvPr>
        </p:nvSpPr>
        <p:spPr/>
        <p:txBody>
          <a:bodyPr/>
          <a:lstStyle/>
          <a:p>
            <a:fld id="{4944AB39-6DAA-42A5-A766-961C1F10882A}" type="slidenum">
              <a:rPr lang="en-US" smtClean="0"/>
              <a:t>13</a:t>
            </a:fld>
            <a:endParaRPr lang="en-US" dirty="0"/>
          </a:p>
        </p:txBody>
      </p:sp>
    </p:spTree>
    <p:extLst>
      <p:ext uri="{BB962C8B-B14F-4D97-AF65-F5344CB8AC3E}">
        <p14:creationId xmlns:p14="http://schemas.microsoft.com/office/powerpoint/2010/main" val="1373783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Top-right </a:t>
            </a:r>
            <a:r>
              <a:rPr lang="en-US" baseline="0" dirty="0"/>
              <a:t>image: Close-up photograph of </a:t>
            </a:r>
            <a:r>
              <a:rPr lang="en-US" baseline="0" dirty="0" err="1"/>
              <a:t>ferrofluid</a:t>
            </a:r>
            <a:r>
              <a:rPr lang="en-US" baseline="0" dirty="0"/>
              <a:t> influenced by magnetic field. Source: </a:t>
            </a:r>
            <a:r>
              <a:rPr lang="en-US" baseline="0" dirty="0" err="1"/>
              <a:t>Opoterser</a:t>
            </a:r>
            <a:r>
              <a:rPr lang="en-US" baseline="0" dirty="0"/>
              <a:t> </a:t>
            </a:r>
            <a:r>
              <a:rPr lang="en-US" dirty="0"/>
              <a:t>(released into public domain)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from </a:t>
            </a:r>
            <a:r>
              <a:rPr lang="en-US" dirty="0">
                <a:hlinkClick r:id="rId3"/>
              </a:rPr>
              <a:t>http://en.wikipedia.org/wiki/File:Ferrofluid_close.jpg</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Bottom-left image: Ferro fluid image; simulated magnetic </a:t>
            </a:r>
            <a:r>
              <a:rPr lang="en-US" baseline="0" dirty="0" err="1"/>
              <a:t>nano</a:t>
            </a:r>
            <a:r>
              <a:rPr lang="en-US" baseline="0" dirty="0"/>
              <a:t> particles (dark spheres) with surfactant molecules attached (stringy beads) to particle surfaces. Surfactant prevents particle agglomeration within carrier fluid (white background). (insert image from provided URL)</a:t>
            </a:r>
          </a:p>
        </p:txBody>
      </p:sp>
      <p:sp>
        <p:nvSpPr>
          <p:cNvPr id="4" name="Slide Number Placeholder 3"/>
          <p:cNvSpPr>
            <a:spLocks noGrp="1"/>
          </p:cNvSpPr>
          <p:nvPr>
            <p:ph type="sldNum" sz="quarter" idx="10"/>
          </p:nvPr>
        </p:nvSpPr>
        <p:spPr/>
        <p:txBody>
          <a:bodyPr/>
          <a:lstStyle/>
          <a:p>
            <a:fld id="{4944AB39-6DAA-42A5-A766-961C1F10882A}" type="slidenum">
              <a:rPr lang="en-US" smtClean="0"/>
              <a:t>14</a:t>
            </a:fld>
            <a:endParaRPr lang="en-US" dirty="0"/>
          </a:p>
        </p:txBody>
      </p:sp>
    </p:spTree>
    <p:extLst>
      <p:ext uri="{BB962C8B-B14F-4D97-AF65-F5344CB8AC3E}">
        <p14:creationId xmlns:p14="http://schemas.microsoft.com/office/powerpoint/2010/main" val="3527134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*NOTE* Instructors</a:t>
            </a:r>
            <a:r>
              <a:rPr lang="en-US" baseline="0" dirty="0"/>
              <a:t> are encouraged to add images found on the Internet to enhance the information provided</a:t>
            </a:r>
            <a:endParaRPr lang="en-US" dirty="0"/>
          </a:p>
        </p:txBody>
      </p:sp>
      <p:sp>
        <p:nvSpPr>
          <p:cNvPr id="4" name="Slide Number Placeholder 3"/>
          <p:cNvSpPr>
            <a:spLocks noGrp="1"/>
          </p:cNvSpPr>
          <p:nvPr>
            <p:ph type="sldNum" sz="quarter" idx="10"/>
          </p:nvPr>
        </p:nvSpPr>
        <p:spPr/>
        <p:txBody>
          <a:bodyPr/>
          <a:lstStyle/>
          <a:p>
            <a:fld id="{4944AB39-6DAA-42A5-A766-961C1F10882A}" type="slidenum">
              <a:rPr lang="en-US" smtClean="0"/>
              <a:t>15</a:t>
            </a:fld>
            <a:endParaRPr lang="en-US" dirty="0"/>
          </a:p>
        </p:txBody>
      </p:sp>
    </p:spTree>
    <p:extLst>
      <p:ext uri="{BB962C8B-B14F-4D97-AF65-F5344CB8AC3E}">
        <p14:creationId xmlns:p14="http://schemas.microsoft.com/office/powerpoint/2010/main" val="663746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Left image: </a:t>
            </a:r>
            <a:r>
              <a:rPr lang="en-US" sz="1400" baseline="0" dirty="0"/>
              <a:t>Gold nanoparticle solution line-up showing particle size and solution color effects. It is apparent that short wavelength light is absorbed for small gold nanoparticles, hence red (long wavelength) light is transmitted. Source: 2010 </a:t>
            </a:r>
            <a:r>
              <a:rPr lang="en-US" sz="1400" baseline="0" dirty="0" err="1"/>
              <a:t>Aleksandar</a:t>
            </a:r>
            <a:r>
              <a:rPr lang="en-US" sz="1400" baseline="0" dirty="0"/>
              <a:t> </a:t>
            </a:r>
            <a:r>
              <a:rPr lang="en-US" sz="1400" baseline="0" dirty="0" err="1"/>
              <a:t>Kondinski</a:t>
            </a:r>
            <a:r>
              <a:rPr lang="en-US" sz="1400" baseline="0" dirty="0"/>
              <a:t>, “Gold255,” from http://en.wikipedia.org/wiki/File:Gold255.jpg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Right image: Gold </a:t>
            </a:r>
            <a:r>
              <a:rPr lang="en-US" sz="1400" baseline="0" dirty="0" err="1"/>
              <a:t>nanoshell</a:t>
            </a:r>
            <a:r>
              <a:rPr lang="en-US" sz="1400" baseline="0" dirty="0"/>
              <a:t> cut-away detailing structure. Dielectric silica core define </a:t>
            </a:r>
            <a:r>
              <a:rPr lang="en-US" sz="1400" baseline="0" dirty="0" err="1"/>
              <a:t>nanoshell</a:t>
            </a:r>
            <a:r>
              <a:rPr lang="en-US" sz="1400" baseline="0" dirty="0"/>
              <a:t> size where gold shell thickness is engineered for specific properties. (Insert image from provided URL)</a:t>
            </a:r>
          </a:p>
        </p:txBody>
      </p:sp>
      <p:sp>
        <p:nvSpPr>
          <p:cNvPr id="4" name="Slide Number Placeholder 3"/>
          <p:cNvSpPr>
            <a:spLocks noGrp="1"/>
          </p:cNvSpPr>
          <p:nvPr>
            <p:ph type="sldNum" sz="quarter" idx="10"/>
          </p:nvPr>
        </p:nvSpPr>
        <p:spPr/>
        <p:txBody>
          <a:bodyPr/>
          <a:lstStyle/>
          <a:p>
            <a:fld id="{4944AB39-6DAA-42A5-A766-961C1F10882A}" type="slidenum">
              <a:rPr lang="en-US" smtClean="0"/>
              <a:t>16</a:t>
            </a:fld>
            <a:endParaRPr lang="en-US" dirty="0"/>
          </a:p>
        </p:txBody>
      </p:sp>
    </p:spTree>
    <p:extLst>
      <p:ext uri="{BB962C8B-B14F-4D97-AF65-F5344CB8AC3E}">
        <p14:creationId xmlns:p14="http://schemas.microsoft.com/office/powerpoint/2010/main" val="2682734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*Demonstration* Use flashlight and skin demonstration to illustrate</a:t>
            </a:r>
            <a:r>
              <a:rPr lang="en-US" baseline="0" dirty="0"/>
              <a:t> longer wavelengths are not absorbed.</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Left image: Gold </a:t>
            </a:r>
            <a:r>
              <a:rPr lang="en-US" baseline="0" dirty="0" err="1"/>
              <a:t>nanoshell</a:t>
            </a:r>
            <a:r>
              <a:rPr lang="en-US" baseline="0" dirty="0"/>
              <a:t> synthesis starting with silica dielectric continuing with organic surface treatment to modify surface charges attracting gold particles to silica surface. (Insert image from provided URL)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Right image: Gold </a:t>
            </a:r>
            <a:r>
              <a:rPr lang="en-US" baseline="0" dirty="0" err="1"/>
              <a:t>nanoshell</a:t>
            </a:r>
            <a:r>
              <a:rPr lang="en-US" baseline="0" dirty="0"/>
              <a:t> thickness wavelength absorption properties. Thicker shells absorb smaller wavelengths of light. (Insert image from provided URL)</a:t>
            </a:r>
          </a:p>
        </p:txBody>
      </p:sp>
      <p:sp>
        <p:nvSpPr>
          <p:cNvPr id="4" name="Slide Number Placeholder 3"/>
          <p:cNvSpPr>
            <a:spLocks noGrp="1"/>
          </p:cNvSpPr>
          <p:nvPr>
            <p:ph type="sldNum" sz="quarter" idx="10"/>
          </p:nvPr>
        </p:nvSpPr>
        <p:spPr/>
        <p:txBody>
          <a:bodyPr/>
          <a:lstStyle/>
          <a:p>
            <a:fld id="{4944AB39-6DAA-42A5-A766-961C1F10882A}" type="slidenum">
              <a:rPr lang="en-US" smtClean="0"/>
              <a:t>17</a:t>
            </a:fld>
            <a:endParaRPr lang="en-US" dirty="0"/>
          </a:p>
        </p:txBody>
      </p:sp>
    </p:spTree>
    <p:extLst>
      <p:ext uri="{BB962C8B-B14F-4D97-AF65-F5344CB8AC3E}">
        <p14:creationId xmlns:p14="http://schemas.microsoft.com/office/powerpoint/2010/main" val="1788310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Image: Illustration of gold</a:t>
            </a:r>
            <a:r>
              <a:rPr lang="en-US" sz="1400" baseline="0" dirty="0"/>
              <a:t> </a:t>
            </a:r>
            <a:r>
              <a:rPr lang="en-US" sz="1400" baseline="0" dirty="0" err="1"/>
              <a:t>nanoshell</a:t>
            </a:r>
            <a:r>
              <a:rPr lang="en-US" sz="1400" baseline="0" dirty="0"/>
              <a:t> infrared wavelength absorption characteristics engineered for localized drug delivery systems. </a:t>
            </a:r>
            <a:r>
              <a:rPr lang="en-US" sz="1400" baseline="0" dirty="0" err="1"/>
              <a:t>Nanoshells</a:t>
            </a:r>
            <a:r>
              <a:rPr lang="en-US" sz="1400" baseline="0" dirty="0"/>
              <a:t> are coated with specific drugs for treatment and are </a:t>
            </a:r>
            <a:r>
              <a:rPr lang="en-US" sz="1400" baseline="0" dirty="0" err="1"/>
              <a:t>exctied</a:t>
            </a:r>
            <a:r>
              <a:rPr lang="en-US" sz="1400" baseline="0" dirty="0"/>
              <a:t> via LASER (energy source) for releasing such drugs.  Cut-away details engineered nanostructure and composition. Source: </a:t>
            </a:r>
            <a:r>
              <a:rPr lang="en-US" sz="1400" dirty="0">
                <a:hlinkClick r:id="rId3"/>
              </a:rPr>
              <a:t>http://english.ipc.cas.cn/ns/es/201101/W020110121336809111199.jpg</a:t>
            </a:r>
            <a:r>
              <a:rPr lang="en-US" sz="140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 (Teacher: Insert image from provided URL)</a:t>
            </a:r>
          </a:p>
        </p:txBody>
      </p:sp>
      <p:sp>
        <p:nvSpPr>
          <p:cNvPr id="4" name="Slide Number Placeholder 3"/>
          <p:cNvSpPr>
            <a:spLocks noGrp="1"/>
          </p:cNvSpPr>
          <p:nvPr>
            <p:ph type="sldNum" sz="quarter" idx="10"/>
          </p:nvPr>
        </p:nvSpPr>
        <p:spPr/>
        <p:txBody>
          <a:bodyPr/>
          <a:lstStyle/>
          <a:p>
            <a:fld id="{4944AB39-6DAA-42A5-A766-961C1F10882A}" type="slidenum">
              <a:rPr lang="en-US" smtClean="0"/>
              <a:t>18</a:t>
            </a:fld>
            <a:endParaRPr lang="en-US" dirty="0"/>
          </a:p>
        </p:txBody>
      </p:sp>
    </p:spTree>
    <p:extLst>
      <p:ext uri="{BB962C8B-B14F-4D97-AF65-F5344CB8AC3E}">
        <p14:creationId xmlns:p14="http://schemas.microsoft.com/office/powerpoint/2010/main" val="3510602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baseline="0" dirty="0"/>
              <a:t>Image: Fictional signage about flesh eating </a:t>
            </a:r>
            <a:r>
              <a:rPr lang="en-US" sz="1200" i="0" baseline="0" dirty="0" err="1"/>
              <a:t>nanobots</a:t>
            </a:r>
            <a:r>
              <a:rPr lang="en-US" sz="1200" i="0" baseline="0" dirty="0"/>
              <a:t>. This image is meant to be entertaining. Source: 2005 “</a:t>
            </a:r>
            <a:r>
              <a:rPr lang="en-US" sz="1200" i="0" baseline="0" dirty="0" err="1"/>
              <a:t>Nanobot</a:t>
            </a:r>
            <a:r>
              <a:rPr lang="en-US" sz="1200" i="0" baseline="0" dirty="0"/>
              <a:t> Protected Cubicle,” by Kevin </a:t>
            </a:r>
            <a:r>
              <a:rPr lang="en-US" sz="1200" i="0" baseline="0" dirty="0" err="1"/>
              <a:t>Trotman</a:t>
            </a:r>
            <a:r>
              <a:rPr lang="en-US" sz="1200" i="0" baseline="0" dirty="0"/>
              <a:t> from http://www.flickr.com/photos/kt/8727693/ (insert image from provided URL)</a:t>
            </a:r>
          </a:p>
        </p:txBody>
      </p:sp>
      <p:sp>
        <p:nvSpPr>
          <p:cNvPr id="4" name="Slide Number Placeholder 3"/>
          <p:cNvSpPr>
            <a:spLocks noGrp="1"/>
          </p:cNvSpPr>
          <p:nvPr>
            <p:ph type="sldNum" sz="quarter" idx="10"/>
          </p:nvPr>
        </p:nvSpPr>
        <p:spPr/>
        <p:txBody>
          <a:bodyPr/>
          <a:lstStyle/>
          <a:p>
            <a:fld id="{4944AB39-6DAA-42A5-A766-961C1F10882A}" type="slidenum">
              <a:rPr lang="en-US" smtClean="0"/>
              <a:t>19</a:t>
            </a:fld>
            <a:endParaRPr lang="en-US" dirty="0"/>
          </a:p>
        </p:txBody>
      </p:sp>
    </p:spTree>
    <p:extLst>
      <p:ext uri="{BB962C8B-B14F-4D97-AF65-F5344CB8AC3E}">
        <p14:creationId xmlns:p14="http://schemas.microsoft.com/office/powerpoint/2010/main" val="2068437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*NOTE* Instructors</a:t>
            </a:r>
            <a:r>
              <a:rPr lang="en-US" baseline="0" dirty="0"/>
              <a:t> are encouraged to add images found on the Internet to enhance the information provided</a:t>
            </a:r>
            <a:endParaRPr lang="en-US" dirty="0"/>
          </a:p>
          <a:p>
            <a:r>
              <a:rPr lang="en-US" dirty="0"/>
              <a:t>Sunscreen images source: US Library of Congress;</a:t>
            </a:r>
            <a:r>
              <a:rPr lang="en-US" baseline="0" dirty="0"/>
              <a:t> </a:t>
            </a:r>
            <a:r>
              <a:rPr lang="en-US" dirty="0">
                <a:hlinkClick r:id="rId3"/>
              </a:rPr>
              <a:t>http://www.loc.gov/rr/scitech/mysteries/sunscreen.html</a:t>
            </a:r>
            <a:endParaRPr lang="en-US" dirty="0"/>
          </a:p>
        </p:txBody>
      </p:sp>
      <p:sp>
        <p:nvSpPr>
          <p:cNvPr id="4" name="Slide Number Placeholder 3"/>
          <p:cNvSpPr>
            <a:spLocks noGrp="1"/>
          </p:cNvSpPr>
          <p:nvPr>
            <p:ph type="sldNum" sz="quarter" idx="10"/>
          </p:nvPr>
        </p:nvSpPr>
        <p:spPr/>
        <p:txBody>
          <a:bodyPr/>
          <a:lstStyle/>
          <a:p>
            <a:fld id="{4944AB39-6DAA-42A5-A766-961C1F10882A}" type="slidenum">
              <a:rPr lang="en-US" smtClean="0"/>
              <a:t>20</a:t>
            </a:fld>
            <a:endParaRPr lang="en-US" dirty="0"/>
          </a:p>
        </p:txBody>
      </p:sp>
    </p:spTree>
    <p:extLst>
      <p:ext uri="{BB962C8B-B14F-4D97-AF65-F5344CB8AC3E}">
        <p14:creationId xmlns:p14="http://schemas.microsoft.com/office/powerpoint/2010/main" val="3005613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Source of definition 1: </a:t>
            </a:r>
            <a:r>
              <a:rPr lang="en-US" sz="1200" dirty="0"/>
              <a:t>“</a:t>
            </a:r>
            <a:r>
              <a:rPr lang="en-US" sz="1200" i="1" dirty="0" err="1"/>
              <a:t>Chem</a:t>
            </a:r>
            <a:r>
              <a:rPr lang="en-US" sz="1200" i="1" dirty="0"/>
              <a:t> 570: Nanotechnology for Teachers,”</a:t>
            </a:r>
            <a:r>
              <a:rPr lang="en-US" sz="1200" dirty="0"/>
              <a:t>  </a:t>
            </a:r>
            <a:r>
              <a:rPr lang="en-US" sz="1200" b="0" i="0" dirty="0"/>
              <a:t>Dr. John S. Hutchinson, </a:t>
            </a:r>
            <a:r>
              <a:rPr lang="en-US" sz="1200" i="0" dirty="0"/>
              <a:t>Dean of Undergraduates, </a:t>
            </a:r>
            <a:r>
              <a:rPr lang="en-US" sz="1200" dirty="0"/>
              <a:t>Professor of Chemistry,</a:t>
            </a:r>
            <a:r>
              <a:rPr lang="en-US" sz="1200" baseline="0" dirty="0"/>
              <a:t> and </a:t>
            </a:r>
            <a:r>
              <a:rPr lang="en-US" sz="1200" b="0" i="0" dirty="0"/>
              <a:t>Dr. Carolyn Nichol, </a:t>
            </a:r>
            <a:r>
              <a:rPr lang="en-US" sz="1200" i="0" dirty="0"/>
              <a:t>Executive Director of  School Science and Technology Programs, </a:t>
            </a:r>
            <a:r>
              <a:rPr lang="en-US" sz="1400" dirty="0"/>
              <a:t>Associate Director of Education, CBEN, Rice University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Source of definition 2: </a:t>
            </a:r>
            <a:r>
              <a:rPr lang="en-US" sz="1200" dirty="0"/>
              <a:t>K. Bowles, “</a:t>
            </a:r>
            <a:r>
              <a:rPr lang="en-US" sz="1200" i="1" dirty="0"/>
              <a:t>Nanotechnology in the High School Curriculum: From Energy Conversion to Science Ethics</a:t>
            </a:r>
            <a:r>
              <a:rPr lang="en-US" sz="1200" dirty="0"/>
              <a:t>,”: REU (RET) Nanotechnology Symposium, </a:t>
            </a:r>
            <a:r>
              <a:rPr lang="en-US" sz="1200" dirty="0">
                <a:hlinkClick r:id="rId3"/>
              </a:rPr>
              <a:t>www.bowlesphysics.com</a:t>
            </a:r>
            <a:r>
              <a:rPr lang="en-US" sz="1200" dirty="0"/>
              <a:t> (2004).</a:t>
            </a:r>
          </a:p>
        </p:txBody>
      </p:sp>
      <p:sp>
        <p:nvSpPr>
          <p:cNvPr id="4" name="Slide Number Placeholder 3"/>
          <p:cNvSpPr>
            <a:spLocks noGrp="1"/>
          </p:cNvSpPr>
          <p:nvPr>
            <p:ph type="sldNum" sz="quarter" idx="10"/>
          </p:nvPr>
        </p:nvSpPr>
        <p:spPr/>
        <p:txBody>
          <a:bodyPr/>
          <a:lstStyle/>
          <a:p>
            <a:fld id="{4944AB39-6DAA-42A5-A766-961C1F10882A}" type="slidenum">
              <a:rPr lang="en-US" smtClean="0"/>
              <a:t>2</a:t>
            </a:fld>
            <a:endParaRPr lang="en-US" dirty="0"/>
          </a:p>
        </p:txBody>
      </p:sp>
    </p:spTree>
    <p:extLst>
      <p:ext uri="{BB962C8B-B14F-4D97-AF65-F5344CB8AC3E}">
        <p14:creationId xmlns:p14="http://schemas.microsoft.com/office/powerpoint/2010/main" val="3146780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Instructors</a:t>
            </a:r>
            <a:r>
              <a:rPr lang="en-US" baseline="0" dirty="0"/>
              <a:t> need to update internet search facts since these numbers are always changing.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Source of revenues statistic: Working Party on Nanotechnology; DSTI/STP/NANO(2012)14; </a:t>
            </a:r>
            <a:r>
              <a:rPr lang="en-US" dirty="0"/>
              <a:t>Directorate for Science, Technology and Industry, Committee for Scientific and Technological Policy, OECD/NNI International Symposium on Assessing the Economic Impact of Nanotechnology,</a:t>
            </a:r>
            <a:r>
              <a:rPr lang="en-US" baseline="0" dirty="0"/>
              <a:t> </a:t>
            </a:r>
            <a:r>
              <a:rPr lang="en-US" dirty="0"/>
              <a:t>Background Paper 3: The Economic Contributions of Nanotechnology to Green and Sustainable Growth</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16 March 2012, Washington DC; </a:t>
            </a:r>
            <a:r>
              <a:rPr lang="en-US" sz="1200" b="0" dirty="0" err="1"/>
              <a:t>pg</a:t>
            </a:r>
            <a:r>
              <a:rPr lang="en-US" sz="1200" b="0" dirty="0"/>
              <a:t> 9; </a:t>
            </a:r>
            <a:r>
              <a:rPr lang="en-US" dirty="0">
                <a:hlinkClick r:id="rId3"/>
              </a:rPr>
              <a:t>http://www.oecd.org/sti/nano/49932107.pdf</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944AB39-6DAA-42A5-A766-961C1F10882A}" type="slidenum">
              <a:rPr lang="en-US" smtClean="0"/>
              <a:t>21</a:t>
            </a:fld>
            <a:endParaRPr lang="en-US" dirty="0"/>
          </a:p>
        </p:txBody>
      </p:sp>
    </p:spTree>
    <p:extLst>
      <p:ext uri="{BB962C8B-B14F-4D97-AF65-F5344CB8AC3E}">
        <p14:creationId xmlns:p14="http://schemas.microsoft.com/office/powerpoint/2010/main" val="1587889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Use this slide to </a:t>
            </a:r>
            <a:r>
              <a:rPr lang="en-US" baseline="0" dirty="0"/>
              <a:t>relate familiar and common creatures and natural objects of common units of measure to the smallness of the </a:t>
            </a:r>
            <a:r>
              <a:rPr lang="en-US" baseline="0" dirty="0" err="1"/>
              <a:t>nano</a:t>
            </a:r>
            <a:r>
              <a:rPr lang="en-US" baseline="0" dirty="0"/>
              <a:t>-meter length scale. Explain the bottom illustration (Saturn and the Sun) by saying:  1 m is to 1 billion nm as 1 km is to the distance from Saturn to the Sun.</a:t>
            </a:r>
          </a:p>
          <a:p>
            <a:r>
              <a:rPr lang="en-US" baseline="0" dirty="0"/>
              <a:t>  </a:t>
            </a:r>
          </a:p>
          <a:p>
            <a:r>
              <a:rPr lang="en-US" sz="1000" dirty="0"/>
              <a:t>Image sources: </a:t>
            </a:r>
          </a:p>
          <a:p>
            <a:r>
              <a:rPr lang="en-US" sz="1000" dirty="0"/>
              <a:t>Mountain = </a:t>
            </a:r>
            <a:r>
              <a:rPr lang="en-US" sz="1000" baseline="0" dirty="0"/>
              <a:t>Matterhorn 4478 m, </a:t>
            </a:r>
            <a:r>
              <a:rPr lang="en-US" sz="1000" baseline="0" dirty="0" err="1"/>
              <a:t>Walliser</a:t>
            </a:r>
            <a:r>
              <a:rPr lang="en-US" sz="1000" baseline="0" dirty="0"/>
              <a:t> Alps, image released to public domain via Wikipedia, the free encyclopedia; </a:t>
            </a:r>
            <a:r>
              <a:rPr lang="en-US" sz="1000" dirty="0">
                <a:hlinkClick r:id="rId3"/>
              </a:rPr>
              <a:t>http://en.wikipedia.org/wiki/File:Matterhorn_Riffelsee_2005-06-11.jpg</a:t>
            </a:r>
            <a:endParaRPr lang="en-US" sz="1000" dirty="0"/>
          </a:p>
          <a:p>
            <a:endParaRPr lang="en-US" sz="10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0" i="0" dirty="0"/>
              <a:t>Child = “</a:t>
            </a:r>
            <a:r>
              <a:rPr lang="en-US" sz="1000" b="0" i="0" kern="1200" dirty="0">
                <a:solidFill>
                  <a:schemeClr val="tx1"/>
                </a:solidFill>
                <a:effectLst/>
                <a:latin typeface="+mn-lt"/>
                <a:ea typeface="+mn-ea"/>
                <a:cs typeface="+mn-cs"/>
              </a:rPr>
              <a:t>Children playing violin in a group recital, Suzuki Institute, Ithaca”</a:t>
            </a:r>
            <a:r>
              <a:rPr lang="en-US" sz="1000" b="0" i="0" kern="1200" baseline="0" dirty="0">
                <a:solidFill>
                  <a:schemeClr val="tx1"/>
                </a:solidFill>
                <a:effectLst/>
                <a:latin typeface="+mn-lt"/>
                <a:ea typeface="+mn-ea"/>
                <a:cs typeface="+mn-cs"/>
              </a:rPr>
              <a:t> (2001; edited) by </a:t>
            </a:r>
            <a:r>
              <a:rPr lang="en-US" sz="1000" i="0" baseline="0" dirty="0" err="1"/>
              <a:t>Stilfehler</a:t>
            </a:r>
            <a:r>
              <a:rPr lang="en-US" sz="1000" i="0" baseline="0" dirty="0"/>
              <a:t>, image released to public domain – Wikipedia, the free encyclopedia; </a:t>
            </a:r>
            <a:r>
              <a:rPr lang="en-US" sz="1000" i="0" u="sng" baseline="0" dirty="0">
                <a:solidFill>
                  <a:srgbClr val="0000FF"/>
                </a:solidFill>
              </a:rPr>
              <a:t>http://en.wikipedia.org/wiki/File:Children_Playing_Violin_Suzuki_Institute_2011.JPG </a:t>
            </a:r>
          </a:p>
          <a:p>
            <a:endParaRPr lang="en-US" sz="10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0" i="0" dirty="0"/>
              <a:t>Ant = </a:t>
            </a:r>
            <a:r>
              <a:rPr lang="en-US" sz="1000" i="0" baseline="0" dirty="0"/>
              <a:t>“Scanning electron microscope image of an ant” (2005) U.S. Geological Survey from </a:t>
            </a:r>
            <a:r>
              <a:rPr lang="en-US" sz="1000" dirty="0">
                <a:hlinkClick r:id="rId4"/>
              </a:rPr>
              <a:t>http://usgsprobe.cr.usgs.gov/picts.html</a:t>
            </a:r>
            <a:endParaRPr lang="en-US" sz="1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i="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0" i="0" dirty="0"/>
              <a:t>Bacteria =</a:t>
            </a:r>
            <a:r>
              <a:rPr lang="en-US" sz="1000" i="0" baseline="0" dirty="0"/>
              <a:t> “gram stain anthrax” by </a:t>
            </a:r>
            <a:r>
              <a:rPr lang="en-US" sz="1000" b="0" i="0" kern="1200" dirty="0">
                <a:solidFill>
                  <a:schemeClr val="tx1"/>
                </a:solidFill>
                <a:effectLst/>
                <a:latin typeface="+mn-lt"/>
                <a:ea typeface="+mn-ea"/>
                <a:cs typeface="+mn-cs"/>
              </a:rPr>
              <a:t>John A. Jernigan, David S. Stephens, David A. Ashford, Carlos </a:t>
            </a:r>
            <a:r>
              <a:rPr lang="en-US" sz="1000" b="0" i="0" kern="1200" dirty="0" err="1">
                <a:solidFill>
                  <a:schemeClr val="tx1"/>
                </a:solidFill>
                <a:effectLst/>
                <a:latin typeface="+mn-lt"/>
                <a:ea typeface="+mn-ea"/>
                <a:cs typeface="+mn-cs"/>
              </a:rPr>
              <a:t>Omenaca</a:t>
            </a:r>
            <a:r>
              <a:rPr lang="en-US" sz="1000" b="0" i="0" kern="1200" dirty="0">
                <a:solidFill>
                  <a:schemeClr val="tx1"/>
                </a:solidFill>
                <a:effectLst/>
                <a:latin typeface="+mn-lt"/>
                <a:ea typeface="+mn-ea"/>
                <a:cs typeface="+mn-cs"/>
              </a:rPr>
              <a:t>, Martin S. </a:t>
            </a:r>
            <a:r>
              <a:rPr lang="en-US" sz="1000" b="0" i="0" kern="1200" dirty="0" err="1">
                <a:solidFill>
                  <a:schemeClr val="tx1"/>
                </a:solidFill>
                <a:effectLst/>
                <a:latin typeface="+mn-lt"/>
                <a:ea typeface="+mn-ea"/>
                <a:cs typeface="+mn-cs"/>
              </a:rPr>
              <a:t>Topiel</a:t>
            </a:r>
            <a:r>
              <a:rPr lang="en-US" sz="1000" b="0" i="0" kern="1200" dirty="0">
                <a:solidFill>
                  <a:schemeClr val="tx1"/>
                </a:solidFill>
                <a:effectLst/>
                <a:latin typeface="+mn-lt"/>
                <a:ea typeface="+mn-ea"/>
                <a:cs typeface="+mn-cs"/>
              </a:rPr>
              <a:t>, Mark Galbraith, Michael Tapper, Tamara L. Fisk, </a:t>
            </a:r>
            <a:r>
              <a:rPr lang="en-US" sz="1000" b="0" i="0" kern="1200" dirty="0" err="1">
                <a:solidFill>
                  <a:schemeClr val="tx1"/>
                </a:solidFill>
                <a:effectLst/>
                <a:latin typeface="+mn-lt"/>
                <a:ea typeface="+mn-ea"/>
                <a:cs typeface="+mn-cs"/>
              </a:rPr>
              <a:t>Sherif</a:t>
            </a:r>
            <a:r>
              <a:rPr lang="en-US" sz="1000" b="0" i="0" kern="1200" dirty="0">
                <a:solidFill>
                  <a:schemeClr val="tx1"/>
                </a:solidFill>
                <a:effectLst/>
                <a:latin typeface="+mn-lt"/>
                <a:ea typeface="+mn-ea"/>
                <a:cs typeface="+mn-cs"/>
              </a:rPr>
              <a:t> </a:t>
            </a:r>
            <a:r>
              <a:rPr lang="en-US" sz="1000" b="0" i="0" kern="1200" dirty="0" err="1">
                <a:solidFill>
                  <a:schemeClr val="tx1"/>
                </a:solidFill>
                <a:effectLst/>
                <a:latin typeface="+mn-lt"/>
                <a:ea typeface="+mn-ea"/>
                <a:cs typeface="+mn-cs"/>
              </a:rPr>
              <a:t>Zaki</a:t>
            </a:r>
            <a:r>
              <a:rPr lang="en-US" sz="1000" b="0" i="0" kern="1200" dirty="0">
                <a:solidFill>
                  <a:schemeClr val="tx1"/>
                </a:solidFill>
                <a:effectLst/>
                <a:latin typeface="+mn-lt"/>
                <a:ea typeface="+mn-ea"/>
                <a:cs typeface="+mn-cs"/>
              </a:rPr>
              <a:t>, </a:t>
            </a:r>
            <a:r>
              <a:rPr lang="en-US" sz="1000" b="0" i="0" kern="1200" dirty="0" err="1">
                <a:solidFill>
                  <a:schemeClr val="tx1"/>
                </a:solidFill>
                <a:effectLst/>
                <a:latin typeface="+mn-lt"/>
                <a:ea typeface="+mn-ea"/>
                <a:cs typeface="+mn-cs"/>
              </a:rPr>
              <a:t>Tanja</a:t>
            </a:r>
            <a:r>
              <a:rPr lang="en-US" sz="1000" b="0" i="0" kern="1200" dirty="0">
                <a:solidFill>
                  <a:schemeClr val="tx1"/>
                </a:solidFill>
                <a:effectLst/>
                <a:latin typeface="+mn-lt"/>
                <a:ea typeface="+mn-ea"/>
                <a:cs typeface="+mn-cs"/>
              </a:rPr>
              <a:t> </a:t>
            </a:r>
            <a:r>
              <a:rPr lang="en-US" sz="1000" b="0" i="0" kern="1200" dirty="0" err="1">
                <a:solidFill>
                  <a:schemeClr val="tx1"/>
                </a:solidFill>
                <a:effectLst/>
                <a:latin typeface="+mn-lt"/>
                <a:ea typeface="+mn-ea"/>
                <a:cs typeface="+mn-cs"/>
              </a:rPr>
              <a:t>Popovic</a:t>
            </a:r>
            <a:r>
              <a:rPr lang="en-US" sz="1000" b="0" i="0" kern="1200" dirty="0">
                <a:solidFill>
                  <a:schemeClr val="tx1"/>
                </a:solidFill>
                <a:effectLst/>
                <a:latin typeface="+mn-lt"/>
                <a:ea typeface="+mn-ea"/>
                <a:cs typeface="+mn-cs"/>
              </a:rPr>
              <a:t>, Richard F. Meyer, Conrad P. Quinn, Scott A. Harper, Scott K. </a:t>
            </a:r>
            <a:r>
              <a:rPr lang="en-US" sz="1000" b="0" i="0" kern="1200" dirty="0" err="1">
                <a:solidFill>
                  <a:schemeClr val="tx1"/>
                </a:solidFill>
                <a:effectLst/>
                <a:latin typeface="+mn-lt"/>
                <a:ea typeface="+mn-ea"/>
                <a:cs typeface="+mn-cs"/>
              </a:rPr>
              <a:t>Fridkin</a:t>
            </a:r>
            <a:r>
              <a:rPr lang="en-US" sz="1000" b="0" i="0" kern="1200" dirty="0">
                <a:solidFill>
                  <a:schemeClr val="tx1"/>
                </a:solidFill>
                <a:effectLst/>
                <a:latin typeface="+mn-lt"/>
                <a:ea typeface="+mn-ea"/>
                <a:cs typeface="+mn-cs"/>
              </a:rPr>
              <a:t>, James J. </a:t>
            </a:r>
            <a:r>
              <a:rPr lang="en-US" sz="1000" b="0" i="0" kern="1200" dirty="0" err="1">
                <a:solidFill>
                  <a:schemeClr val="tx1"/>
                </a:solidFill>
                <a:effectLst/>
                <a:latin typeface="+mn-lt"/>
                <a:ea typeface="+mn-ea"/>
                <a:cs typeface="+mn-cs"/>
              </a:rPr>
              <a:t>Sejvar</a:t>
            </a:r>
            <a:r>
              <a:rPr lang="en-US" sz="1000" b="0" i="0" kern="1200" dirty="0">
                <a:solidFill>
                  <a:schemeClr val="tx1"/>
                </a:solidFill>
                <a:effectLst/>
                <a:latin typeface="+mn-lt"/>
                <a:ea typeface="+mn-ea"/>
                <a:cs typeface="+mn-cs"/>
              </a:rPr>
              <a:t>, Colin W. Shepard, Michelle McConnell, Jeannette </a:t>
            </a:r>
            <a:r>
              <a:rPr lang="en-US" sz="1000" b="0" i="0" kern="1200" dirty="0" err="1">
                <a:solidFill>
                  <a:schemeClr val="tx1"/>
                </a:solidFill>
                <a:effectLst/>
                <a:latin typeface="+mn-lt"/>
                <a:ea typeface="+mn-ea"/>
                <a:cs typeface="+mn-cs"/>
              </a:rPr>
              <a:t>Guarner</a:t>
            </a:r>
            <a:r>
              <a:rPr lang="en-US" sz="1000" b="0" i="0" kern="1200" dirty="0">
                <a:solidFill>
                  <a:schemeClr val="tx1"/>
                </a:solidFill>
                <a:effectLst/>
                <a:latin typeface="+mn-lt"/>
                <a:ea typeface="+mn-ea"/>
                <a:cs typeface="+mn-cs"/>
              </a:rPr>
              <a:t>, </a:t>
            </a:r>
            <a:r>
              <a:rPr lang="en-US" sz="1000" b="0" i="0" kern="1200" dirty="0" err="1">
                <a:solidFill>
                  <a:schemeClr val="tx1"/>
                </a:solidFill>
                <a:effectLst/>
                <a:latin typeface="+mn-lt"/>
                <a:ea typeface="+mn-ea"/>
                <a:cs typeface="+mn-cs"/>
              </a:rPr>
              <a:t>Wun-Ju</a:t>
            </a:r>
            <a:r>
              <a:rPr lang="en-US" sz="1000" b="0" i="0" kern="1200" dirty="0">
                <a:solidFill>
                  <a:schemeClr val="tx1"/>
                </a:solidFill>
                <a:effectLst/>
                <a:latin typeface="+mn-lt"/>
                <a:ea typeface="+mn-ea"/>
                <a:cs typeface="+mn-cs"/>
              </a:rPr>
              <a:t> </a:t>
            </a:r>
            <a:r>
              <a:rPr lang="en-US" sz="1000" b="0" i="0" kern="1200" dirty="0" err="1">
                <a:solidFill>
                  <a:schemeClr val="tx1"/>
                </a:solidFill>
                <a:effectLst/>
                <a:latin typeface="+mn-lt"/>
                <a:ea typeface="+mn-ea"/>
                <a:cs typeface="+mn-cs"/>
              </a:rPr>
              <a:t>Shieh</a:t>
            </a:r>
            <a:r>
              <a:rPr lang="en-US" sz="1000" b="0" i="0" kern="1200" dirty="0">
                <a:solidFill>
                  <a:schemeClr val="tx1"/>
                </a:solidFill>
                <a:effectLst/>
                <a:latin typeface="+mn-lt"/>
                <a:ea typeface="+mn-ea"/>
                <a:cs typeface="+mn-cs"/>
              </a:rPr>
              <a:t>, Jean M. </a:t>
            </a:r>
            <a:r>
              <a:rPr lang="en-US" sz="1000" b="0" i="0" kern="1200" dirty="0" err="1">
                <a:solidFill>
                  <a:schemeClr val="tx1"/>
                </a:solidFill>
                <a:effectLst/>
                <a:latin typeface="+mn-lt"/>
                <a:ea typeface="+mn-ea"/>
                <a:cs typeface="+mn-cs"/>
              </a:rPr>
              <a:t>Malecki</a:t>
            </a:r>
            <a:r>
              <a:rPr lang="en-US" sz="1000" b="0" i="0" kern="1200" dirty="0">
                <a:solidFill>
                  <a:schemeClr val="tx1"/>
                </a:solidFill>
                <a:effectLst/>
                <a:latin typeface="+mn-lt"/>
                <a:ea typeface="+mn-ea"/>
                <a:cs typeface="+mn-cs"/>
              </a:rPr>
              <a:t>, Julie L. </a:t>
            </a:r>
            <a:r>
              <a:rPr lang="en-US" sz="1000" b="0" i="0" kern="1200" dirty="0" err="1">
                <a:solidFill>
                  <a:schemeClr val="tx1"/>
                </a:solidFill>
                <a:effectLst/>
                <a:latin typeface="+mn-lt"/>
                <a:ea typeface="+mn-ea"/>
                <a:cs typeface="+mn-cs"/>
              </a:rPr>
              <a:t>Gerberding</a:t>
            </a:r>
            <a:r>
              <a:rPr lang="en-US" sz="1000" b="0" i="0" kern="1200" dirty="0">
                <a:solidFill>
                  <a:schemeClr val="tx1"/>
                </a:solidFill>
                <a:effectLst/>
                <a:latin typeface="+mn-lt"/>
                <a:ea typeface="+mn-ea"/>
                <a:cs typeface="+mn-cs"/>
              </a:rPr>
              <a:t>, James M. Hughes, Bradley A. Perkins, and members of the Anthrax Bioterrorism Investigation Team. "Bioterrorism-Related Inhalational Anthrax: The First 10 Cases Reported in the United States". </a:t>
            </a:r>
            <a:r>
              <a:rPr lang="en-US" sz="1000" b="0" i="1" kern="1200" dirty="0">
                <a:solidFill>
                  <a:schemeClr val="tx1"/>
                </a:solidFill>
                <a:effectLst/>
                <a:latin typeface="+mn-lt"/>
                <a:ea typeface="+mn-ea"/>
                <a:cs typeface="+mn-cs"/>
              </a:rPr>
              <a:t>Emerging Infectious Diseases</a:t>
            </a:r>
            <a:r>
              <a:rPr lang="en-US" sz="1000" b="0" i="0" kern="1200" dirty="0">
                <a:solidFill>
                  <a:schemeClr val="tx1"/>
                </a:solidFill>
                <a:effectLst/>
                <a:latin typeface="+mn-lt"/>
                <a:ea typeface="+mn-ea"/>
                <a:cs typeface="+mn-cs"/>
              </a:rPr>
              <a:t> (Internet serial), </a:t>
            </a:r>
            <a:r>
              <a:rPr lang="en-US" sz="1000" b="1" i="0" kern="1200" dirty="0">
                <a:solidFill>
                  <a:schemeClr val="tx1"/>
                </a:solidFill>
                <a:effectLst/>
                <a:latin typeface="+mn-lt"/>
                <a:ea typeface="+mn-ea"/>
                <a:cs typeface="+mn-cs"/>
              </a:rPr>
              <a:t>7</a:t>
            </a:r>
            <a:r>
              <a:rPr lang="en-US" sz="1000" b="0" i="0" kern="1200" dirty="0">
                <a:solidFill>
                  <a:schemeClr val="tx1"/>
                </a:solidFill>
                <a:effectLst/>
                <a:latin typeface="+mn-lt"/>
                <a:ea typeface="+mn-ea"/>
                <a:cs typeface="+mn-cs"/>
              </a:rPr>
              <a:t>(6), December 2001. From http://en.wikipedia.org/wiki/File:Gram_Stain_Anthrax.jpg  (image in public domain because created by government employee)</a:t>
            </a:r>
            <a:endParaRPr lang="en-US" sz="1000" i="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0" i="0" baseline="0" dirty="0"/>
              <a:t>Sugar molecule = </a:t>
            </a:r>
            <a:r>
              <a:rPr lang="en-US" sz="1000" i="0" dirty="0"/>
              <a:t>“Glucose</a:t>
            </a:r>
            <a:r>
              <a:rPr lang="en-US" sz="1000" i="0" baseline="0" dirty="0"/>
              <a:t> 3D Chain: white balls are H, red balls are O on a carbon chain” (2007) by Benjah-bmm27 from h</a:t>
            </a:r>
            <a:r>
              <a:rPr lang="en-US" sz="1000" b="0" i="0" kern="1200" dirty="0">
                <a:solidFill>
                  <a:schemeClr val="tx1"/>
                </a:solidFill>
                <a:effectLst/>
                <a:latin typeface="+mn-lt"/>
                <a:ea typeface="+mn-ea"/>
                <a:cs typeface="+mn-cs"/>
              </a:rPr>
              <a:t>ttp://commons.wikimedia.org/wiki/File:D-glucose-chain-3D-balls.png </a:t>
            </a:r>
            <a:endParaRPr lang="en-US" sz="1000" i="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Saturn =</a:t>
            </a:r>
            <a:r>
              <a:rPr lang="en-US" sz="1000" baseline="0" dirty="0"/>
              <a:t> Saturn eclipsing the sun, seen from behind the Cassini </a:t>
            </a:r>
            <a:r>
              <a:rPr lang="en-US" sz="1000" baseline="0" dirty="0" err="1"/>
              <a:t>orbitor</a:t>
            </a:r>
            <a:r>
              <a:rPr lang="en-US" sz="1000" baseline="0" dirty="0"/>
              <a:t>, NASA,  image released to public domain – </a:t>
            </a:r>
            <a:r>
              <a:rPr lang="en-US" sz="1000" baseline="0" dirty="0" err="1"/>
              <a:t>Wikepedia</a:t>
            </a:r>
            <a:r>
              <a:rPr lang="en-US" sz="1000" baseline="0" dirty="0"/>
              <a:t>, the free </a:t>
            </a:r>
            <a:r>
              <a:rPr lang="en-US" sz="1000" baseline="0" dirty="0" err="1"/>
              <a:t>enclyclopedia</a:t>
            </a:r>
            <a:r>
              <a:rPr lang="en-US" sz="1000" baseline="0" dirty="0"/>
              <a:t>; </a:t>
            </a:r>
            <a:r>
              <a:rPr lang="en-US" sz="1000" dirty="0">
                <a:hlinkClick r:id="rId5"/>
              </a:rPr>
              <a:t>http://en.wikipedia.org/wiki/File:Saturn-cassini-March-27-2004.jpg</a:t>
            </a:r>
            <a:endParaRPr lang="en-US" sz="1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t>Sun = The Sun photographed by the atmospheric imaging assembly of NASA’s Solar Dynamics Observatory, NASA, Image released to public domain – Wikipedia, the free encyclopedia; </a:t>
            </a:r>
            <a:r>
              <a:rPr lang="en-US" sz="1000" dirty="0">
                <a:hlinkClick r:id="rId6"/>
              </a:rPr>
              <a:t>http://en.wikipedia.org/wiki/File:The_Sun_by_the_Atmospheric_Imaging_Assembly_of_NASA%27s_Solar_Dynamics_Observatory_-_20100819.jpg</a:t>
            </a:r>
            <a:endParaRPr lang="en-US" sz="1000" dirty="0"/>
          </a:p>
        </p:txBody>
      </p:sp>
      <p:sp>
        <p:nvSpPr>
          <p:cNvPr id="4" name="Slide Number Placeholder 3"/>
          <p:cNvSpPr>
            <a:spLocks noGrp="1"/>
          </p:cNvSpPr>
          <p:nvPr>
            <p:ph type="sldNum" sz="quarter" idx="10"/>
          </p:nvPr>
        </p:nvSpPr>
        <p:spPr/>
        <p:txBody>
          <a:bodyPr/>
          <a:lstStyle/>
          <a:p>
            <a:fld id="{4944AB39-6DAA-42A5-A766-961C1F10882A}" type="slidenum">
              <a:rPr lang="en-US" smtClean="0"/>
              <a:t>4</a:t>
            </a:fld>
            <a:endParaRPr lang="en-US" dirty="0"/>
          </a:p>
        </p:txBody>
      </p:sp>
    </p:spTree>
    <p:extLst>
      <p:ext uri="{BB962C8B-B14F-4D97-AF65-F5344CB8AC3E}">
        <p14:creationId xmlns:p14="http://schemas.microsoft.com/office/powerpoint/2010/main" val="2762300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a:t>Source of some </a:t>
            </a:r>
            <a:r>
              <a:rPr lang="en-US" sz="1200" i="0" baseline="0" dirty="0"/>
              <a:t>slide content:</a:t>
            </a:r>
            <a:r>
              <a:rPr lang="en-US" sz="1200" i="1" baseline="0" dirty="0"/>
              <a:t> </a:t>
            </a:r>
            <a:r>
              <a:rPr lang="en-US" sz="1400" dirty="0"/>
              <a:t>“</a:t>
            </a:r>
            <a:r>
              <a:rPr lang="en-US" sz="1400" i="1" dirty="0" err="1"/>
              <a:t>Chem</a:t>
            </a:r>
            <a:r>
              <a:rPr lang="en-US" sz="1400" i="1" dirty="0"/>
              <a:t> 570: Nanotechnology for Teachers,”</a:t>
            </a:r>
            <a:r>
              <a:rPr lang="en-US" sz="1400" dirty="0"/>
              <a:t>  </a:t>
            </a:r>
            <a:r>
              <a:rPr lang="en-US" sz="1400" b="0" i="0" dirty="0"/>
              <a:t>Dr. John S. Hutchinson, </a:t>
            </a:r>
            <a:r>
              <a:rPr lang="en-US" sz="1400" i="0" dirty="0"/>
              <a:t>Dean of Undergraduates, </a:t>
            </a:r>
            <a:r>
              <a:rPr lang="en-US" sz="1400" dirty="0"/>
              <a:t>Professor of Chemistry,</a:t>
            </a:r>
            <a:r>
              <a:rPr lang="en-US" sz="1400" baseline="0" dirty="0"/>
              <a:t> and </a:t>
            </a:r>
            <a:r>
              <a:rPr lang="en-US" sz="1400" b="0" i="0" dirty="0"/>
              <a:t>Dr. Carolyn Nichol, </a:t>
            </a:r>
            <a:r>
              <a:rPr lang="en-US" sz="1400" i="0" dirty="0"/>
              <a:t>Executive Director of  School Science and Technology Programs, </a:t>
            </a:r>
            <a:r>
              <a:rPr lang="en-US" sz="1600" dirty="0"/>
              <a:t>Associate Director of Education, CBEN, Rice University</a:t>
            </a:r>
          </a:p>
        </p:txBody>
      </p:sp>
      <p:sp>
        <p:nvSpPr>
          <p:cNvPr id="4" name="Slide Number Placeholder 3"/>
          <p:cNvSpPr>
            <a:spLocks noGrp="1"/>
          </p:cNvSpPr>
          <p:nvPr>
            <p:ph type="sldNum" sz="quarter" idx="10"/>
          </p:nvPr>
        </p:nvSpPr>
        <p:spPr/>
        <p:txBody>
          <a:bodyPr/>
          <a:lstStyle/>
          <a:p>
            <a:fld id="{4944AB39-6DAA-42A5-A766-961C1F10882A}" type="slidenum">
              <a:rPr lang="en-US" smtClean="0"/>
              <a:t>5</a:t>
            </a:fld>
            <a:endParaRPr lang="en-US" dirty="0"/>
          </a:p>
        </p:txBody>
      </p:sp>
    </p:spTree>
    <p:extLst>
      <p:ext uri="{BB962C8B-B14F-4D97-AF65-F5344CB8AC3E}">
        <p14:creationId xmlns:p14="http://schemas.microsoft.com/office/powerpoint/2010/main" val="3352380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AB39-6DAA-42A5-A766-961C1F10882A}" type="slidenum">
              <a:rPr lang="en-US" smtClean="0"/>
              <a:t>6</a:t>
            </a:fld>
            <a:endParaRPr lang="en-US" dirty="0"/>
          </a:p>
        </p:txBody>
      </p:sp>
    </p:spTree>
    <p:extLst>
      <p:ext uri="{BB962C8B-B14F-4D97-AF65-F5344CB8AC3E}">
        <p14:creationId xmlns:p14="http://schemas.microsoft.com/office/powerpoint/2010/main" val="4003458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Top-left image</a:t>
            </a:r>
            <a:r>
              <a:rPr lang="en-US" baseline="0" dirty="0"/>
              <a:t>: Carbon allotrope images showing (a) Diamond, (b) Graphite, (c) </a:t>
            </a:r>
            <a:r>
              <a:rPr lang="en-US" baseline="0" dirty="0" err="1"/>
              <a:t>Londsdaleite</a:t>
            </a:r>
            <a:r>
              <a:rPr lang="en-US" baseline="0" dirty="0"/>
              <a:t>, (d) C</a:t>
            </a:r>
            <a:r>
              <a:rPr lang="en-US" baseline="-25000" dirty="0"/>
              <a:t>60</a:t>
            </a:r>
            <a:r>
              <a:rPr lang="en-US" baseline="0" dirty="0"/>
              <a:t> </a:t>
            </a:r>
            <a:r>
              <a:rPr lang="en-US" baseline="0" dirty="0" err="1"/>
              <a:t>bucky</a:t>
            </a:r>
            <a:r>
              <a:rPr lang="en-US" baseline="0" dirty="0"/>
              <a:t> ball, (e) C</a:t>
            </a:r>
            <a:r>
              <a:rPr lang="en-US" baseline="-25000" dirty="0"/>
              <a:t>540</a:t>
            </a:r>
            <a:r>
              <a:rPr lang="en-US" baseline="0" dirty="0"/>
              <a:t>, (f) C</a:t>
            </a:r>
            <a:r>
              <a:rPr lang="en-US" baseline="-25000" dirty="0"/>
              <a:t>70</a:t>
            </a:r>
            <a:r>
              <a:rPr lang="en-US" baseline="0" dirty="0"/>
              <a:t>, (g) Amorphous carbon, (h) carbon nanotube. Source: 2006 Michael </a:t>
            </a:r>
            <a:r>
              <a:rPr lang="en-US" baseline="0" dirty="0" err="1"/>
              <a:t>Strock</a:t>
            </a:r>
            <a:r>
              <a:rPr lang="en-US" baseline="0" dirty="0"/>
              <a:t>, “Allotropes of carbon,” from http://en.wikipedia.org/wiki/File:Eight_Allotropes_of_Carbon.png </a:t>
            </a:r>
          </a:p>
          <a:p>
            <a:endParaRPr lang="en-US" baseline="0" dirty="0"/>
          </a:p>
          <a:p>
            <a:r>
              <a:rPr lang="en-US" baseline="0" dirty="0"/>
              <a:t>Top-right image: Gold nanoparticle with ions distributed about the surface. Source: 2011 (edited) </a:t>
            </a:r>
            <a:r>
              <a:rPr lang="en-US" baseline="0" dirty="0" err="1"/>
              <a:t>Larryisgood</a:t>
            </a:r>
            <a:r>
              <a:rPr lang="en-US" baseline="0" dirty="0"/>
              <a:t>, “Gold nanoparticles”, from http://en.wikipedia.org/wiki/File:Gold_nanoparticle_Zeta-potential.png</a:t>
            </a:r>
          </a:p>
          <a:p>
            <a:endParaRPr lang="en-US" baseline="0" dirty="0"/>
          </a:p>
          <a:p>
            <a:r>
              <a:rPr lang="en-US" baseline="0" dirty="0"/>
              <a:t>Bottom-left image: Quantum dot solutions showing fluorescents-dot size effects. Quantum dot size increases from left to right as solutions transition from violet to red. Source: </a:t>
            </a:r>
            <a:r>
              <a:rPr lang="en-US" sz="1200" kern="1200" dirty="0">
                <a:solidFill>
                  <a:schemeClr val="tx1"/>
                </a:solidFill>
                <a:effectLst/>
                <a:latin typeface="+mn-lt"/>
                <a:ea typeface="+mn-ea"/>
                <a:cs typeface="+mn-cs"/>
              </a:rPr>
              <a:t>2009 X. Gao. Image reprinted by permission from Macmillan Publishers Ltd: [Nature] Sanderson, Katharine. “Quantum dots go large,” Special Report, </a:t>
            </a:r>
            <a:r>
              <a:rPr lang="en-US" sz="1200" i="1" u="sng" kern="1200" dirty="0">
                <a:solidFill>
                  <a:schemeClr val="tx1"/>
                </a:solidFill>
                <a:effectLst/>
                <a:latin typeface="+mn-lt"/>
                <a:ea typeface="+mn-ea"/>
                <a:cs typeface="+mn-cs"/>
              </a:rPr>
              <a:t>Nature</a:t>
            </a:r>
            <a:r>
              <a:rPr lang="en-US" sz="1200" kern="1200" dirty="0">
                <a:solidFill>
                  <a:schemeClr val="tx1"/>
                </a:solidFill>
                <a:effectLst/>
                <a:latin typeface="+mn-lt"/>
                <a:ea typeface="+mn-ea"/>
                <a:cs typeface="+mn-cs"/>
              </a:rPr>
              <a:t>. Macmillan Publishers Ltd.  459 (11), pp. 760-761; June 2009. </a:t>
            </a:r>
            <a:r>
              <a:rPr lang="en-US" sz="1200" u="sng" strike="noStrike" kern="1200" dirty="0">
                <a:solidFill>
                  <a:schemeClr val="tx1"/>
                </a:solidFill>
                <a:effectLst/>
                <a:latin typeface="+mn-lt"/>
                <a:ea typeface="+mn-ea"/>
                <a:cs typeface="+mn-cs"/>
                <a:hlinkClick r:id="rId3"/>
              </a:rPr>
              <a:t>http://unanotech.com/wp-content/uploads/2011/06/Nature_Quantum_dots_go_large.pdf</a:t>
            </a:r>
            <a:endParaRPr lang="en-US" baseline="0" dirty="0"/>
          </a:p>
          <a:p>
            <a:endParaRPr lang="en-US" baseline="0" dirty="0"/>
          </a:p>
          <a:p>
            <a:r>
              <a:rPr lang="en-US" baseline="0" dirty="0"/>
              <a:t>Bottom-right image: Magnetic fluid under an externally applied magnetic field revealing individual (3-D) magnetic poles or spikes aligning with external magnetic poles with a surrounding oil emulsion. Source: 2006 Gregory F. Maxwell, “</a:t>
            </a:r>
            <a:r>
              <a:rPr lang="en-US" baseline="0" dirty="0" err="1"/>
              <a:t>Ferrofluid</a:t>
            </a:r>
            <a:r>
              <a:rPr lang="en-US" baseline="0" dirty="0"/>
              <a:t>”, from http://en.wikipedia.org/wiki/File:Ferrofluid_poles.jpg</a:t>
            </a:r>
          </a:p>
        </p:txBody>
      </p:sp>
      <p:sp>
        <p:nvSpPr>
          <p:cNvPr id="4" name="Slide Number Placeholder 3"/>
          <p:cNvSpPr>
            <a:spLocks noGrp="1"/>
          </p:cNvSpPr>
          <p:nvPr>
            <p:ph type="sldNum" sz="quarter" idx="10"/>
          </p:nvPr>
        </p:nvSpPr>
        <p:spPr/>
        <p:txBody>
          <a:bodyPr/>
          <a:lstStyle/>
          <a:p>
            <a:fld id="{4944AB39-6DAA-42A5-A766-961C1F10882A}" type="slidenum">
              <a:rPr lang="en-US" smtClean="0"/>
              <a:t>7</a:t>
            </a:fld>
            <a:endParaRPr lang="en-US" dirty="0"/>
          </a:p>
        </p:txBody>
      </p:sp>
    </p:spTree>
    <p:extLst>
      <p:ext uri="{BB962C8B-B14F-4D97-AF65-F5344CB8AC3E}">
        <p14:creationId xmlns:p14="http://schemas.microsoft.com/office/powerpoint/2010/main" val="1149215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Top-left image: Single walled carbon nanotube and carbon atomic arrangement. Single walled nanotubes may be engineered from fullerenes or other similar carbon allotropes by sectioning and implanting cylindrical sections or rolled </a:t>
            </a:r>
            <a:r>
              <a:rPr lang="en-US" baseline="0" dirty="0" err="1"/>
              <a:t>graphene</a:t>
            </a:r>
            <a:r>
              <a:rPr lang="en-US" baseline="0" dirty="0"/>
              <a:t> sheets. Source:  2007 </a:t>
            </a:r>
            <a:r>
              <a:rPr lang="en-US" baseline="0" dirty="0" err="1"/>
              <a:t>Arnero</a:t>
            </a:r>
            <a:r>
              <a:rPr lang="en-US" baseline="0" dirty="0"/>
              <a:t>, “carbon nanotube armchair </a:t>
            </a:r>
            <a:r>
              <a:rPr lang="en-US" baseline="0" dirty="0" err="1"/>
              <a:t>povray</a:t>
            </a:r>
            <a:r>
              <a:rPr lang="en-US" baseline="0" dirty="0"/>
              <a:t>”, from http://en.wikipedia.org/wiki/File:Carbon_nanotube_armchair_povray.PNG (public domain)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Bottom-right image: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2-D</a:t>
            </a:r>
            <a:r>
              <a:rPr lang="en-US" sz="1400" baseline="0" dirty="0"/>
              <a:t> </a:t>
            </a:r>
            <a:r>
              <a:rPr lang="en-US" sz="1400" baseline="0" dirty="0" err="1"/>
              <a:t>Graphene</a:t>
            </a:r>
            <a:r>
              <a:rPr lang="en-US" sz="1400" baseline="0" dirty="0"/>
              <a:t> sheet showing hexagonal carbon atom arrangement being folded into nanotube.  </a:t>
            </a:r>
            <a:r>
              <a:rPr lang="en-US" sz="1400" baseline="0" dirty="0" err="1"/>
              <a:t>Graphene</a:t>
            </a:r>
            <a:r>
              <a:rPr lang="en-US" sz="1400" baseline="0" dirty="0"/>
              <a:t> sheets are one (1) atom thick making this carbon allotrope the </a:t>
            </a:r>
            <a:r>
              <a:rPr lang="en-US" sz="1400" baseline="0" dirty="0" err="1"/>
              <a:t>thinest</a:t>
            </a:r>
            <a:r>
              <a:rPr lang="en-US" sz="1400" baseline="0" dirty="0"/>
              <a:t>-stable crystalline structure.  </a:t>
            </a:r>
            <a:r>
              <a:rPr lang="en-US" sz="1400" baseline="0" dirty="0" err="1"/>
              <a:t>Graphene</a:t>
            </a:r>
            <a:r>
              <a:rPr lang="en-US" sz="1400" baseline="0" dirty="0"/>
              <a:t> maintains structural stability by having a wavy shape occupying a 3-D volume while </a:t>
            </a:r>
            <a:r>
              <a:rPr lang="en-US" sz="1400" baseline="0" dirty="0" err="1"/>
              <a:t>possesing</a:t>
            </a:r>
            <a:r>
              <a:rPr lang="en-US" sz="1400" baseline="0" dirty="0"/>
              <a:t> a 2-D structure.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Source: 2007 </a:t>
            </a:r>
            <a:r>
              <a:rPr lang="en-US" sz="1400" baseline="0" dirty="0" err="1"/>
              <a:t>Arnero</a:t>
            </a:r>
            <a:r>
              <a:rPr lang="en-US" sz="1400" baseline="0" dirty="0"/>
              <a:t>, “carbon </a:t>
            </a:r>
            <a:r>
              <a:rPr lang="en-US" sz="1400" baseline="0" dirty="0" err="1"/>
              <a:t>nanorim</a:t>
            </a:r>
            <a:r>
              <a:rPr lang="en-US" sz="1400" baseline="0" dirty="0"/>
              <a:t> zigzag </a:t>
            </a:r>
            <a:r>
              <a:rPr lang="en-US" sz="1400" baseline="0" dirty="0" err="1"/>
              <a:t>povray</a:t>
            </a:r>
            <a:r>
              <a:rPr lang="en-US" sz="1400" baseline="0" dirty="0"/>
              <a:t>,” from http://en.wikipedia.org/wiki/File:Carbon_nanorim_zigzag_povray.PNG</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(public domain)</a:t>
            </a:r>
          </a:p>
        </p:txBody>
      </p:sp>
      <p:sp>
        <p:nvSpPr>
          <p:cNvPr id="4" name="Slide Number Placeholder 3"/>
          <p:cNvSpPr>
            <a:spLocks noGrp="1"/>
          </p:cNvSpPr>
          <p:nvPr>
            <p:ph type="sldNum" sz="quarter" idx="10"/>
          </p:nvPr>
        </p:nvSpPr>
        <p:spPr/>
        <p:txBody>
          <a:bodyPr/>
          <a:lstStyle/>
          <a:p>
            <a:fld id="{4944AB39-6DAA-42A5-A766-961C1F10882A}" type="slidenum">
              <a:rPr lang="en-US" smtClean="0"/>
              <a:t>8</a:t>
            </a:fld>
            <a:endParaRPr lang="en-US" dirty="0"/>
          </a:p>
        </p:txBody>
      </p:sp>
    </p:spTree>
    <p:extLst>
      <p:ext uri="{BB962C8B-B14F-4D97-AF65-F5344CB8AC3E}">
        <p14:creationId xmlns:p14="http://schemas.microsoft.com/office/powerpoint/2010/main" val="2804781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*NOTE* Instructors</a:t>
            </a:r>
            <a:r>
              <a:rPr lang="en-US" baseline="0" dirty="0"/>
              <a:t> are encouraged to add images found on the Internet to enhance the information provided</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Source of steel and aluminum info: </a:t>
            </a:r>
            <a:r>
              <a:rPr lang="en-US" sz="1200" dirty="0"/>
              <a:t>Property Review  by  Baughman  et  al.,  </a:t>
            </a:r>
            <a:r>
              <a:rPr lang="en-US" sz="1200" i="1" dirty="0"/>
              <a:t>Science</a:t>
            </a:r>
            <a:r>
              <a:rPr lang="en-US" sz="1200" dirty="0"/>
              <a:t>, 297, 787 (2002)</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Source of other information: </a:t>
            </a:r>
            <a:r>
              <a:rPr lang="en-US" sz="1200" dirty="0"/>
              <a:t>“</a:t>
            </a:r>
            <a:r>
              <a:rPr lang="en-US" sz="1200" i="1" dirty="0" err="1"/>
              <a:t>Chem</a:t>
            </a:r>
            <a:r>
              <a:rPr lang="en-US" sz="1200" i="1" dirty="0"/>
              <a:t> 570: Nanotechnology for Teachers,”</a:t>
            </a:r>
            <a:r>
              <a:rPr lang="en-US" sz="1200" dirty="0"/>
              <a:t>  </a:t>
            </a:r>
            <a:r>
              <a:rPr lang="en-US" sz="1200" b="0" i="0" dirty="0"/>
              <a:t>Dr. John S. Hutchinson, </a:t>
            </a:r>
            <a:r>
              <a:rPr lang="en-US" sz="1200" i="0" dirty="0"/>
              <a:t>Dean of Undergraduates, </a:t>
            </a:r>
            <a:r>
              <a:rPr lang="en-US" sz="1200" dirty="0"/>
              <a:t>Professor of Chemistry,</a:t>
            </a:r>
            <a:r>
              <a:rPr lang="en-US" sz="1200" baseline="0" dirty="0"/>
              <a:t> and </a:t>
            </a:r>
            <a:r>
              <a:rPr lang="en-US" sz="1200" b="0" i="0" dirty="0"/>
              <a:t>Dr. Carolyn Nichol, </a:t>
            </a:r>
            <a:r>
              <a:rPr lang="en-US" sz="1200" i="0" dirty="0"/>
              <a:t>Executive Director of  School Science and Technology Programs, </a:t>
            </a:r>
            <a:r>
              <a:rPr lang="en-US" sz="1400" dirty="0"/>
              <a:t>Associate Director of Education, CBEN, Rice University</a:t>
            </a:r>
          </a:p>
        </p:txBody>
      </p:sp>
      <p:sp>
        <p:nvSpPr>
          <p:cNvPr id="4" name="Slide Number Placeholder 3"/>
          <p:cNvSpPr>
            <a:spLocks noGrp="1"/>
          </p:cNvSpPr>
          <p:nvPr>
            <p:ph type="sldNum" sz="quarter" idx="10"/>
          </p:nvPr>
        </p:nvSpPr>
        <p:spPr/>
        <p:txBody>
          <a:bodyPr/>
          <a:lstStyle/>
          <a:p>
            <a:fld id="{4944AB39-6DAA-42A5-A766-961C1F10882A}" type="slidenum">
              <a:rPr lang="en-US" smtClean="0"/>
              <a:t>9</a:t>
            </a:fld>
            <a:endParaRPr lang="en-US" dirty="0"/>
          </a:p>
        </p:txBody>
      </p:sp>
    </p:spTree>
    <p:extLst>
      <p:ext uri="{BB962C8B-B14F-4D97-AF65-F5344CB8AC3E}">
        <p14:creationId xmlns:p14="http://schemas.microsoft.com/office/powerpoint/2010/main" val="4097773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aseline="0" dirty="0"/>
              <a:t>Click “Star Wars Theme Song” to start a movie detailing the world’s smallest radio.  This is the link:  </a:t>
            </a:r>
          </a:p>
          <a:p>
            <a:pPr algn="l"/>
            <a:r>
              <a:rPr lang="en-US" dirty="0">
                <a:hlinkClick r:id="rId3"/>
              </a:rPr>
              <a:t>http://www.physics.berkeley.edu/research/zettl/projects/nanoradio/media/nanoradio-starwars.mov</a:t>
            </a:r>
            <a:endParaRPr lang="en-US" baseline="0" dirty="0"/>
          </a:p>
          <a:p>
            <a:r>
              <a:rPr lang="en-US" baseline="0" dirty="0"/>
              <a:t>Tell the students: </a:t>
            </a:r>
            <a:r>
              <a:rPr lang="en-US" sz="1200" b="0" kern="1200" dirty="0">
                <a:solidFill>
                  <a:schemeClr val="tx1"/>
                </a:solidFill>
                <a:effectLst/>
                <a:latin typeface="+mn-lt"/>
                <a:ea typeface="+mn-ea"/>
                <a:cs typeface="+mn-cs"/>
              </a:rPr>
              <a:t>Physicists at the University of California Berkeley have built the smallest radio ever—a single carbon nanotube one ten-thousandth the diameter of a human hair—that requires only a battery and earphones to tune in to your favorite station. In this video, the nanotube is seen under a high-resolution transmission electron microscope so the radio can be observed in action. When not tuned in, the nanotube does not vibrate. As the researchers tune it to a frequency, the nanotube vibrates at radio frequencies, which blurs its image. The nanotube is about 700 nanometers long and 10 nm in diameter. The </a:t>
            </a:r>
            <a:r>
              <a:rPr lang="en-US" sz="1200" b="0" kern="1200" dirty="0" err="1">
                <a:solidFill>
                  <a:schemeClr val="tx1"/>
                </a:solidFill>
                <a:effectLst/>
                <a:latin typeface="+mn-lt"/>
                <a:ea typeface="+mn-ea"/>
                <a:cs typeface="+mn-cs"/>
              </a:rPr>
              <a:t>nanoradio</a:t>
            </a:r>
            <a:r>
              <a:rPr lang="en-US" sz="1200" b="0" kern="1200" dirty="0">
                <a:solidFill>
                  <a:schemeClr val="tx1"/>
                </a:solidFill>
                <a:effectLst/>
                <a:latin typeface="+mn-lt"/>
                <a:ea typeface="+mn-ea"/>
                <a:cs typeface="+mn-cs"/>
              </a:rPr>
              <a:t>, which is currently configured as a receiver,</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could also work as a transmitter, and is 100 billion times smaller than the first commercial radios</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The </a:t>
            </a:r>
            <a:r>
              <a:rPr lang="en-US" sz="1200" b="0" kern="1200" dirty="0" err="1">
                <a:solidFill>
                  <a:schemeClr val="tx1"/>
                </a:solidFill>
                <a:effectLst/>
                <a:latin typeface="+mn-lt"/>
                <a:ea typeface="+mn-ea"/>
                <a:cs typeface="+mn-cs"/>
              </a:rPr>
              <a:t>nanoradio</a:t>
            </a:r>
            <a:r>
              <a:rPr lang="en-US" sz="1200" b="0" kern="1200" dirty="0">
                <a:solidFill>
                  <a:schemeClr val="tx1"/>
                </a:solidFill>
                <a:effectLst/>
                <a:latin typeface="+mn-lt"/>
                <a:ea typeface="+mn-ea"/>
                <a:cs typeface="+mn-cs"/>
              </a:rPr>
              <a:t> could be used in any number of applications—from cell phones to microscopic devices that sense the environment and relay information via radio signals. Because it is extremely energy efficient, it would integrate well with microelectronic circuits. The nanotube radio may lead to radical new applications, such as radio-controlled devices small enough to exist in a human's bloodstream. </a:t>
            </a: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Film clip and images from </a:t>
            </a:r>
            <a:r>
              <a:rPr lang="en-US" sz="1200" dirty="0"/>
              <a:t>U.K. Sur, “</a:t>
            </a:r>
            <a:r>
              <a:rPr lang="en-US" sz="1200" i="1" dirty="0"/>
              <a:t>World’s first single carbon nanotube radio”,</a:t>
            </a:r>
            <a:r>
              <a:rPr lang="en-US" sz="1200" dirty="0"/>
              <a:t> Current Science, 94, 2, (2008), </a:t>
            </a:r>
            <a:r>
              <a:rPr lang="en-US" sz="1200" dirty="0" err="1"/>
              <a:t>pp</a:t>
            </a:r>
            <a:r>
              <a:rPr lang="en-US" sz="1200" dirty="0"/>
              <a:t> 166-167.</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Description</a:t>
            </a:r>
            <a:r>
              <a:rPr lang="en-US" sz="1200" baseline="0" dirty="0"/>
              <a:t> s</a:t>
            </a:r>
            <a:r>
              <a:rPr lang="en-US" sz="1200" dirty="0"/>
              <a:t>ource: </a:t>
            </a:r>
            <a:r>
              <a:rPr lang="en-US" dirty="0">
                <a:hlinkClick r:id="rId4"/>
              </a:rPr>
              <a:t>http://berkeley.edu/news/media/releases/2007/10/31_NanoRadio.shtml</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Source of cartoon drawing of radio image: Microsoft clipart</a:t>
            </a:r>
          </a:p>
        </p:txBody>
      </p:sp>
      <p:sp>
        <p:nvSpPr>
          <p:cNvPr id="4" name="Slide Number Placeholder 3"/>
          <p:cNvSpPr>
            <a:spLocks noGrp="1"/>
          </p:cNvSpPr>
          <p:nvPr>
            <p:ph type="sldNum" sz="quarter" idx="10"/>
          </p:nvPr>
        </p:nvSpPr>
        <p:spPr/>
        <p:txBody>
          <a:bodyPr/>
          <a:lstStyle/>
          <a:p>
            <a:fld id="{4944AB39-6DAA-42A5-A766-961C1F10882A}" type="slidenum">
              <a:rPr lang="en-US" smtClean="0"/>
              <a:t>10</a:t>
            </a:fld>
            <a:endParaRPr lang="en-US" dirty="0"/>
          </a:p>
        </p:txBody>
      </p:sp>
    </p:spTree>
    <p:extLst>
      <p:ext uri="{BB962C8B-B14F-4D97-AF65-F5344CB8AC3E}">
        <p14:creationId xmlns:p14="http://schemas.microsoft.com/office/powerpoint/2010/main" val="48304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B89102-BB2B-48B0-8F0E-D07407B5CEB7}" type="datetimeFigureOut">
              <a:rPr lang="en-US" smtClean="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12C624-430D-4E4B-8E78-17651FACD4A2}"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B89102-BB2B-48B0-8F0E-D07407B5CEB7}" type="datetimeFigureOut">
              <a:rPr lang="en-US" smtClean="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12C624-430D-4E4B-8E78-17651FACD4A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B89102-BB2B-48B0-8F0E-D07407B5CEB7}" type="datetimeFigureOut">
              <a:rPr lang="en-US" smtClean="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12C624-430D-4E4B-8E78-17651FACD4A2}"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7C867D3A-CB43-4A2C-A641-58050B536022}" type="datetimeFigureOut">
              <a:rPr lang="en-US" smtClean="0"/>
              <a:pPr>
                <a:defRPr/>
              </a:pPr>
              <a:t>6/22/2023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592113E7-0F0C-44B0-8AE0-921AAAF3B1D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B89102-BB2B-48B0-8F0E-D07407B5CEB7}" type="datetimeFigureOut">
              <a:rPr lang="en-US" smtClean="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12C624-430D-4E4B-8E78-17651FACD4A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B89102-BB2B-48B0-8F0E-D07407B5CEB7}" type="datetimeFigureOut">
              <a:rPr lang="en-US" smtClean="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12C624-430D-4E4B-8E78-17651FACD4A2}"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B89102-BB2B-48B0-8F0E-D07407B5CEB7}" type="datetimeFigureOut">
              <a:rPr lang="en-US" smtClean="0"/>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12C624-430D-4E4B-8E78-17651FACD4A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B89102-BB2B-48B0-8F0E-D07407B5CEB7}" type="datetimeFigureOut">
              <a:rPr lang="en-US" smtClean="0"/>
              <a:t>6/22/2023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12C624-430D-4E4B-8E78-17651FACD4A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B89102-BB2B-48B0-8F0E-D07407B5CEB7}" type="datetimeFigureOut">
              <a:rPr lang="en-US" smtClean="0"/>
              <a:t>6/22/2023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12C624-430D-4E4B-8E78-17651FACD4A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B89102-BB2B-48B0-8F0E-D07407B5CEB7}" type="datetimeFigureOut">
              <a:rPr lang="en-US" smtClean="0"/>
              <a:t>6/22/2023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12C624-430D-4E4B-8E78-17651FACD4A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B89102-BB2B-48B0-8F0E-D07407B5CEB7}" type="datetimeFigureOut">
              <a:rPr lang="en-US" smtClean="0"/>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12C624-430D-4E4B-8E78-17651FACD4A2}"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B89102-BB2B-48B0-8F0E-D07407B5CEB7}" type="datetimeFigureOut">
              <a:rPr lang="en-US" smtClean="0"/>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12C624-430D-4E4B-8E78-17651FACD4A2}"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B89102-BB2B-48B0-8F0E-D07407B5CEB7}" type="datetimeFigureOut">
              <a:rPr lang="en-US" smtClean="0"/>
              <a:t>6/22/2023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12C624-430D-4E4B-8E78-17651FACD4A2}"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5.WMF"/></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6.gi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hyperlink" Target="http://www.ucl.ac.uk/~ucfbpmb/ferrofluid%20copy.jpg" TargetMode="Externa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0000"/>
            <a:lum/>
          </a:blip>
          <a:srcRect/>
          <a:stretch>
            <a:fillRect l="-33000" r="-3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429000"/>
            <a:ext cx="7772400" cy="2971800"/>
          </a:xfrm>
        </p:spPr>
        <p:txBody>
          <a:bodyPr>
            <a:normAutofit fontScale="90000"/>
          </a:bodyPr>
          <a:lstStyle/>
          <a:p>
            <a:r>
              <a:rPr lang="en-US" sz="8400" b="1" dirty="0">
                <a:solidFill>
                  <a:srgbClr val="990099"/>
                </a:solidFill>
              </a:rPr>
              <a:t>Introduction to Nanotechnology: </a:t>
            </a:r>
            <a:br>
              <a:rPr lang="en-US" b="1" dirty="0"/>
            </a:br>
            <a:r>
              <a:rPr lang="en-US" b="1" dirty="0"/>
              <a:t>Insights into a Nano-Sized World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0000"/>
            <a:lum/>
          </a:blip>
          <a:srcRect/>
          <a:stretch>
            <a:fillRect l="-33000" r="-33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990099"/>
                </a:solidFill>
              </a:rPr>
              <a:t>The World’s Smallest Radio</a:t>
            </a:r>
          </a:p>
        </p:txBody>
      </p:sp>
      <p:sp>
        <p:nvSpPr>
          <p:cNvPr id="2" name="Rectangle 1"/>
          <p:cNvSpPr/>
          <p:nvPr/>
        </p:nvSpPr>
        <p:spPr>
          <a:xfrm>
            <a:off x="914401" y="5534005"/>
            <a:ext cx="7391399" cy="400110"/>
          </a:xfrm>
          <a:prstGeom prst="rect">
            <a:avLst/>
          </a:prstGeom>
        </p:spPr>
        <p:txBody>
          <a:bodyPr wrap="square">
            <a:spAutoFit/>
          </a:bodyPr>
          <a:lstStyle/>
          <a:p>
            <a:pPr algn="ctr"/>
            <a:r>
              <a:rPr lang="en-US" sz="2000" b="1" dirty="0"/>
              <a:t>Star Wars theme song played from the world’s smallest radio</a:t>
            </a:r>
          </a:p>
        </p:txBody>
      </p:sp>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712464" y="2617927"/>
            <a:ext cx="1719072" cy="1622146"/>
          </a:xfrm>
          <a:prstGeom prst="rect">
            <a:avLst/>
          </a:prstGeom>
        </p:spPr>
      </p:pic>
    </p:spTree>
    <p:extLst>
      <p:ext uri="{BB962C8B-B14F-4D97-AF65-F5344CB8AC3E}">
        <p14:creationId xmlns:p14="http://schemas.microsoft.com/office/powerpoint/2010/main" val="813082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0000"/>
            <a:lum/>
          </a:blip>
          <a:srcRect/>
          <a:stretch>
            <a:fillRect l="-33000" r="-33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52400" y="-152400"/>
            <a:ext cx="8229600" cy="1143000"/>
          </a:xfrm>
        </p:spPr>
        <p:txBody>
          <a:bodyPr/>
          <a:lstStyle/>
          <a:p>
            <a:r>
              <a:rPr lang="en-US" b="1" dirty="0">
                <a:solidFill>
                  <a:srgbClr val="990099"/>
                </a:solidFill>
              </a:rPr>
              <a:t>Quantum Dots</a:t>
            </a:r>
          </a:p>
        </p:txBody>
      </p:sp>
      <p:pic>
        <p:nvPicPr>
          <p:cNvPr id="1026" name="Picture 2" descr="Lee2.gif (500×4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838200"/>
            <a:ext cx="6781800" cy="5669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456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0000"/>
            <a:lum/>
          </a:blip>
          <a:srcRect/>
          <a:stretch>
            <a:fillRect l="-33000" r="-33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990099"/>
                </a:solidFill>
              </a:rPr>
              <a:t>Quantum Dots</a:t>
            </a:r>
          </a:p>
        </p:txBody>
      </p:sp>
      <p:sp>
        <p:nvSpPr>
          <p:cNvPr id="5" name="Rectangle 4"/>
          <p:cNvSpPr/>
          <p:nvPr/>
        </p:nvSpPr>
        <p:spPr>
          <a:xfrm>
            <a:off x="381000" y="2209800"/>
            <a:ext cx="5410200" cy="1354217"/>
          </a:xfrm>
          <a:prstGeom prst="rect">
            <a:avLst/>
          </a:prstGeom>
        </p:spPr>
        <p:txBody>
          <a:bodyPr wrap="square">
            <a:spAutoFit/>
          </a:bodyPr>
          <a:lstStyle/>
          <a:p>
            <a:pPr algn="ctr"/>
            <a:r>
              <a:rPr lang="en-US" sz="2800" dirty="0"/>
              <a:t>insert image here</a:t>
            </a:r>
          </a:p>
          <a:p>
            <a:r>
              <a:rPr lang="en-US" dirty="0"/>
              <a:t>http://www.onlineinvestingai.com/blog/wp-content/uploads/2009/02/quantum_dots-300x224.jpg</a:t>
            </a:r>
          </a:p>
          <a:p>
            <a:endParaRPr lang="en-US" dirty="0"/>
          </a:p>
        </p:txBody>
      </p:sp>
      <p:sp>
        <p:nvSpPr>
          <p:cNvPr id="6" name="Rectangle 5"/>
          <p:cNvSpPr/>
          <p:nvPr/>
        </p:nvSpPr>
        <p:spPr>
          <a:xfrm>
            <a:off x="3429000" y="4724400"/>
            <a:ext cx="5715000" cy="1354217"/>
          </a:xfrm>
          <a:prstGeom prst="rect">
            <a:avLst/>
          </a:prstGeom>
        </p:spPr>
        <p:txBody>
          <a:bodyPr wrap="square">
            <a:spAutoFit/>
          </a:bodyPr>
          <a:lstStyle/>
          <a:p>
            <a:pPr algn="ctr"/>
            <a:r>
              <a:rPr lang="en-US" sz="2800" dirty="0"/>
              <a:t>insert image here</a:t>
            </a:r>
          </a:p>
          <a:p>
            <a:r>
              <a:rPr lang="en-US" dirty="0"/>
              <a:t>http://www.concepts.aero/system/files/quantum-dots.jpg</a:t>
            </a:r>
          </a:p>
          <a:p>
            <a:endParaRPr lang="en-US" dirty="0"/>
          </a:p>
          <a:p>
            <a:pPr algn="ctr"/>
            <a:r>
              <a:rPr lang="en-US" dirty="0"/>
              <a:t>***Rotate image 90 degrees clockwise***</a:t>
            </a:r>
          </a:p>
        </p:txBody>
      </p:sp>
    </p:spTree>
    <p:extLst>
      <p:ext uri="{BB962C8B-B14F-4D97-AF65-F5344CB8AC3E}">
        <p14:creationId xmlns:p14="http://schemas.microsoft.com/office/powerpoint/2010/main" val="3278970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0000"/>
            <a:lum/>
          </a:blip>
          <a:srcRect/>
          <a:stretch>
            <a:fillRect l="-33000" r="-33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990099"/>
                </a:solidFill>
              </a:rPr>
              <a:t>Quantum Dot Applications</a:t>
            </a:r>
          </a:p>
        </p:txBody>
      </p:sp>
      <p:sp>
        <p:nvSpPr>
          <p:cNvPr id="5" name="Text Placeholder 1"/>
          <p:cNvSpPr txBox="1">
            <a:spLocks/>
          </p:cNvSpPr>
          <p:nvPr/>
        </p:nvSpPr>
        <p:spPr>
          <a:xfrm>
            <a:off x="355013" y="2438400"/>
            <a:ext cx="6400800" cy="3733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t>Optical beacons</a:t>
            </a:r>
          </a:p>
          <a:p>
            <a:r>
              <a:rPr lang="en-US" sz="2400" b="1" dirty="0"/>
              <a:t>LEDs (light-emitting diodes)</a:t>
            </a:r>
          </a:p>
          <a:p>
            <a:r>
              <a:rPr lang="en-US" sz="2400" b="1" dirty="0"/>
              <a:t>Solar cells</a:t>
            </a:r>
          </a:p>
          <a:p>
            <a:r>
              <a:rPr lang="en-US" sz="2400" b="1" dirty="0"/>
              <a:t>Cancer detection</a:t>
            </a:r>
          </a:p>
          <a:p>
            <a:r>
              <a:rPr lang="en-US" sz="2400" b="1" dirty="0"/>
              <a:t>Light bulbs</a:t>
            </a:r>
          </a:p>
          <a:p>
            <a:r>
              <a:rPr lang="en-US" sz="2400" b="1" dirty="0"/>
              <a:t>Next-generation screens</a:t>
            </a:r>
          </a:p>
          <a:p>
            <a:pPr marL="400050" lvl="1" indent="0">
              <a:buNone/>
            </a:pPr>
            <a:r>
              <a:rPr lang="en-US" sz="1800" b="1" dirty="0"/>
              <a:t>computers</a:t>
            </a:r>
          </a:p>
          <a:p>
            <a:pPr marL="400050" lvl="1" indent="0">
              <a:buNone/>
            </a:pPr>
            <a:r>
              <a:rPr lang="en-US" sz="1800" b="1" dirty="0"/>
              <a:t>cell phones</a:t>
            </a:r>
          </a:p>
          <a:p>
            <a:pPr marL="400050" lvl="1" indent="0">
              <a:buNone/>
            </a:pPr>
            <a:r>
              <a:rPr lang="en-US" sz="1800" b="1" dirty="0"/>
              <a:t>televisions </a:t>
            </a:r>
          </a:p>
          <a:p>
            <a:pPr marL="0" indent="0">
              <a:buNone/>
            </a:pPr>
            <a:endParaRPr lang="en-US" sz="1800" b="1" dirty="0"/>
          </a:p>
        </p:txBody>
      </p:sp>
      <p:sp>
        <p:nvSpPr>
          <p:cNvPr id="6" name="Text Placeholder 2"/>
          <p:cNvSpPr txBox="1">
            <a:spLocks/>
          </p:cNvSpPr>
          <p:nvPr/>
        </p:nvSpPr>
        <p:spPr>
          <a:xfrm>
            <a:off x="228600" y="1855858"/>
            <a:ext cx="8755380" cy="65874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en-US" b="1" dirty="0"/>
              <a:t>High-Performance Optical Properties</a:t>
            </a:r>
            <a:endParaRPr lang="en-US" sz="2000" dirty="0"/>
          </a:p>
        </p:txBody>
      </p:sp>
      <p:pic>
        <p:nvPicPr>
          <p:cNvPr id="2052" name="Picture 4" descr="Image of &quot;On Watch&quot; iPhone app"/>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551871">
            <a:off x="6447101" y="3488422"/>
            <a:ext cx="1300602"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578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0000"/>
            <a:lum/>
          </a:blip>
          <a:srcRect/>
          <a:stretch>
            <a:fillRect l="-33000" r="-3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715000" y="1273916"/>
            <a:ext cx="3200400" cy="2336292"/>
          </a:xfrm>
          <a:prstGeom prst="rect">
            <a:avLst/>
          </a:prstGeom>
        </p:spPr>
      </p:pic>
      <p:sp>
        <p:nvSpPr>
          <p:cNvPr id="4" name="Title 3"/>
          <p:cNvSpPr>
            <a:spLocks noGrp="1"/>
          </p:cNvSpPr>
          <p:nvPr>
            <p:ph type="title"/>
          </p:nvPr>
        </p:nvSpPr>
        <p:spPr/>
        <p:txBody>
          <a:bodyPr/>
          <a:lstStyle/>
          <a:p>
            <a:r>
              <a:rPr lang="en-US" b="1" dirty="0" err="1">
                <a:solidFill>
                  <a:srgbClr val="990099"/>
                </a:solidFill>
              </a:rPr>
              <a:t>Ferrofluids</a:t>
            </a:r>
            <a:r>
              <a:rPr lang="en-US" b="1" dirty="0">
                <a:solidFill>
                  <a:srgbClr val="990099"/>
                </a:solidFill>
              </a:rPr>
              <a:t> (Magnetic Fluids)</a:t>
            </a:r>
          </a:p>
        </p:txBody>
      </p:sp>
      <p:sp>
        <p:nvSpPr>
          <p:cNvPr id="5" name="Oval 4"/>
          <p:cNvSpPr/>
          <p:nvPr/>
        </p:nvSpPr>
        <p:spPr>
          <a:xfrm>
            <a:off x="6400800" y="1981200"/>
            <a:ext cx="1066800" cy="990600"/>
          </a:xfrm>
          <a:prstGeom prst="ellipse">
            <a:avLst/>
          </a:prstGeom>
          <a:noFill/>
          <a:ln w="5715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Elbow Connector 6"/>
          <p:cNvCxnSpPr/>
          <p:nvPr/>
        </p:nvCxnSpPr>
        <p:spPr>
          <a:xfrm rot="5400000" flipH="1" flipV="1">
            <a:off x="4642520" y="-274878"/>
            <a:ext cx="188002" cy="4547758"/>
          </a:xfrm>
          <a:prstGeom prst="bentConnector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029200" y="4495800"/>
            <a:ext cx="3886200" cy="1292662"/>
          </a:xfrm>
          <a:prstGeom prst="rect">
            <a:avLst/>
          </a:prstGeom>
          <a:noFill/>
        </p:spPr>
        <p:txBody>
          <a:bodyPr wrap="square" rtlCol="0">
            <a:spAutoFit/>
          </a:bodyPr>
          <a:lstStyle/>
          <a:p>
            <a:r>
              <a:rPr lang="en-US" sz="2400" b="1" dirty="0"/>
              <a:t>What makes up a ferrofluid?</a:t>
            </a:r>
          </a:p>
          <a:p>
            <a:pPr marL="285750" indent="-285750">
              <a:buFont typeface="Arial" pitchFamily="34" charset="0"/>
              <a:buChar char="•"/>
            </a:pPr>
            <a:r>
              <a:rPr lang="en-US" b="1" dirty="0"/>
              <a:t>Ferromagnetic nanoparticles</a:t>
            </a:r>
          </a:p>
          <a:p>
            <a:pPr marL="285750" indent="-285750">
              <a:buFont typeface="Arial" pitchFamily="34" charset="0"/>
              <a:buChar char="•"/>
            </a:pPr>
            <a:r>
              <a:rPr lang="en-US" b="1" dirty="0"/>
              <a:t>Surfactant </a:t>
            </a:r>
            <a:r>
              <a:rPr lang="en-US" sz="1600" b="1" dirty="0"/>
              <a:t>(detergent)</a:t>
            </a:r>
          </a:p>
          <a:p>
            <a:pPr marL="285750" indent="-285750">
              <a:buFont typeface="Arial" pitchFamily="34" charset="0"/>
              <a:buChar char="•"/>
            </a:pPr>
            <a:r>
              <a:rPr lang="en-US" b="1" dirty="0"/>
              <a:t>Carrier fluid</a:t>
            </a:r>
            <a:r>
              <a:rPr lang="en-US" sz="1600" b="1" dirty="0"/>
              <a:t> (kerosene, vegetable oil)</a:t>
            </a:r>
          </a:p>
        </p:txBody>
      </p:sp>
      <p:sp>
        <p:nvSpPr>
          <p:cNvPr id="8" name="Rectangle 7"/>
          <p:cNvSpPr/>
          <p:nvPr/>
        </p:nvSpPr>
        <p:spPr>
          <a:xfrm>
            <a:off x="164521" y="2948644"/>
            <a:ext cx="4572000" cy="1384995"/>
          </a:xfrm>
          <a:prstGeom prst="rect">
            <a:avLst/>
          </a:prstGeom>
        </p:spPr>
        <p:txBody>
          <a:bodyPr>
            <a:spAutoFit/>
          </a:bodyPr>
          <a:lstStyle/>
          <a:p>
            <a:pPr algn="ctr"/>
            <a:endParaRPr lang="en-US" sz="2400" dirty="0">
              <a:hlinkClick r:id="rId5"/>
            </a:endParaRPr>
          </a:p>
          <a:p>
            <a:pPr algn="ctr"/>
            <a:r>
              <a:rPr lang="en-US" sz="2400" dirty="0"/>
              <a:t>insert image here</a:t>
            </a:r>
          </a:p>
          <a:p>
            <a:pPr algn="ctr"/>
            <a:r>
              <a:rPr lang="en-US" dirty="0"/>
              <a:t>http://www.ucl.ac.uk/~ucfbpmb/ferrofluid%20copy.jpg</a:t>
            </a:r>
          </a:p>
        </p:txBody>
      </p:sp>
    </p:spTree>
    <p:extLst>
      <p:ext uri="{BB962C8B-B14F-4D97-AF65-F5344CB8AC3E}">
        <p14:creationId xmlns:p14="http://schemas.microsoft.com/office/powerpoint/2010/main" val="3682059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0000"/>
            <a:lum/>
          </a:blip>
          <a:srcRect/>
          <a:stretch>
            <a:fillRect l="-33000" r="-33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990099"/>
                </a:solidFill>
              </a:rPr>
              <a:t>Why </a:t>
            </a:r>
            <a:r>
              <a:rPr lang="en-US" b="1" dirty="0" err="1">
                <a:solidFill>
                  <a:srgbClr val="990099"/>
                </a:solidFill>
              </a:rPr>
              <a:t>Ferrofluids</a:t>
            </a:r>
            <a:r>
              <a:rPr lang="en-US" b="1" dirty="0">
                <a:solidFill>
                  <a:srgbClr val="990099"/>
                </a:solidFill>
              </a:rPr>
              <a:t>? Why Nano?</a:t>
            </a:r>
          </a:p>
        </p:txBody>
      </p:sp>
      <p:sp>
        <p:nvSpPr>
          <p:cNvPr id="2" name="TextBox 1"/>
          <p:cNvSpPr txBox="1"/>
          <p:nvPr/>
        </p:nvSpPr>
        <p:spPr>
          <a:xfrm>
            <a:off x="304800" y="1371600"/>
            <a:ext cx="8229600" cy="1569660"/>
          </a:xfrm>
          <a:prstGeom prst="rect">
            <a:avLst/>
          </a:prstGeom>
          <a:noFill/>
        </p:spPr>
        <p:txBody>
          <a:bodyPr wrap="square" rtlCol="0">
            <a:spAutoFit/>
          </a:bodyPr>
          <a:lstStyle/>
          <a:p>
            <a:pPr marL="285750" indent="-285750">
              <a:buFont typeface="Arial" pitchFamily="34" charset="0"/>
              <a:buChar char="•"/>
            </a:pPr>
            <a:r>
              <a:rPr lang="en-US" sz="2400" dirty="0"/>
              <a:t>Without magnetic field </a:t>
            </a:r>
            <a:r>
              <a:rPr lang="en-US" sz="2400" dirty="0" err="1"/>
              <a:t>nanosuspension</a:t>
            </a:r>
            <a:r>
              <a:rPr lang="en-US" sz="2400" dirty="0"/>
              <a:t> behaves as a fluid.</a:t>
            </a:r>
          </a:p>
          <a:p>
            <a:pPr marL="285750" indent="-285750">
              <a:buFont typeface="Arial" pitchFamily="34" charset="0"/>
              <a:buChar char="•"/>
            </a:pPr>
            <a:r>
              <a:rPr lang="en-US" sz="2400" dirty="0"/>
              <a:t>Under controlled magnetic fields can manipulate properties</a:t>
            </a:r>
          </a:p>
          <a:p>
            <a:pPr marL="285750" indent="-285750">
              <a:buFont typeface="Arial" pitchFamily="34" charset="0"/>
              <a:buChar char="•"/>
            </a:pPr>
            <a:r>
              <a:rPr lang="en-US" sz="2400" dirty="0"/>
              <a:t>Nanoparticles behave as permanent magnets. </a:t>
            </a:r>
            <a:br>
              <a:rPr lang="en-US" sz="2400" dirty="0"/>
            </a:br>
            <a:r>
              <a:rPr lang="en-US" sz="2400" b="1" i="1" dirty="0">
                <a:solidFill>
                  <a:srgbClr val="C00000"/>
                </a:solidFill>
              </a:rPr>
              <a:t>That’s a lot of magnets in a little fluid!!!</a:t>
            </a:r>
          </a:p>
        </p:txBody>
      </p:sp>
      <p:sp>
        <p:nvSpPr>
          <p:cNvPr id="5" name="TextBox 4"/>
          <p:cNvSpPr txBox="1"/>
          <p:nvPr/>
        </p:nvSpPr>
        <p:spPr>
          <a:xfrm>
            <a:off x="304801" y="3962400"/>
            <a:ext cx="8229600" cy="2554545"/>
          </a:xfrm>
          <a:prstGeom prst="rect">
            <a:avLst/>
          </a:prstGeom>
          <a:noFill/>
        </p:spPr>
        <p:txBody>
          <a:bodyPr wrap="square" rtlCol="0">
            <a:spAutoFit/>
          </a:bodyPr>
          <a:lstStyle/>
          <a:p>
            <a:pPr marL="342900" indent="-342900">
              <a:buFont typeface="Arial" pitchFamily="34" charset="0"/>
              <a:buChar char="•"/>
            </a:pPr>
            <a:r>
              <a:rPr lang="en-US" sz="2400" dirty="0"/>
              <a:t>Audio speakers</a:t>
            </a:r>
          </a:p>
          <a:p>
            <a:pPr marL="342900" indent="-342900">
              <a:buFont typeface="Arial" pitchFamily="34" charset="0"/>
              <a:buChar char="•"/>
            </a:pPr>
            <a:r>
              <a:rPr lang="en-US" sz="2400" dirty="0"/>
              <a:t>Seals </a:t>
            </a:r>
            <a:r>
              <a:rPr lang="en-US" sz="2000" dirty="0"/>
              <a:t>(engineering applications)</a:t>
            </a:r>
          </a:p>
          <a:p>
            <a:pPr marL="342900" indent="-342900">
              <a:buFont typeface="Arial" pitchFamily="34" charset="0"/>
              <a:buChar char="•"/>
            </a:pPr>
            <a:r>
              <a:rPr lang="en-US" sz="2400" dirty="0"/>
              <a:t>Cancer treatments </a:t>
            </a:r>
            <a:br>
              <a:rPr lang="en-US" sz="2400" dirty="0"/>
            </a:br>
            <a:r>
              <a:rPr lang="en-US" sz="2000" dirty="0"/>
              <a:t>(use magnetic field to heat particles and cook cancer cells)</a:t>
            </a:r>
          </a:p>
          <a:p>
            <a:pPr marL="342900" indent="-342900">
              <a:buFont typeface="Arial" pitchFamily="34" charset="0"/>
              <a:buChar char="•"/>
            </a:pPr>
            <a:r>
              <a:rPr lang="en-US" sz="2400" dirty="0"/>
              <a:t>Drug delivery systems </a:t>
            </a:r>
            <a:br>
              <a:rPr lang="en-US" sz="2400" dirty="0"/>
            </a:br>
            <a:r>
              <a:rPr lang="en-US" sz="2000" dirty="0"/>
              <a:t>(manipulate drugs through induced magnetic field)</a:t>
            </a:r>
          </a:p>
          <a:p>
            <a:pPr marL="342900" indent="-342900">
              <a:buFont typeface="Arial" pitchFamily="34" charset="0"/>
              <a:buChar char="•"/>
            </a:pPr>
            <a:r>
              <a:rPr lang="en-US" sz="2400" dirty="0"/>
              <a:t>Toys</a:t>
            </a:r>
          </a:p>
        </p:txBody>
      </p:sp>
      <p:sp>
        <p:nvSpPr>
          <p:cNvPr id="6" name="Title 3"/>
          <p:cNvSpPr txBox="1">
            <a:spLocks/>
          </p:cNvSpPr>
          <p:nvPr/>
        </p:nvSpPr>
        <p:spPr>
          <a:xfrm>
            <a:off x="457200" y="2971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err="1">
                <a:solidFill>
                  <a:srgbClr val="990099"/>
                </a:solidFill>
              </a:rPr>
              <a:t>Ferrofluid</a:t>
            </a:r>
            <a:r>
              <a:rPr lang="en-US" b="1" dirty="0">
                <a:solidFill>
                  <a:srgbClr val="990099"/>
                </a:solidFill>
              </a:rPr>
              <a:t> Applications</a:t>
            </a:r>
          </a:p>
        </p:txBody>
      </p:sp>
    </p:spTree>
    <p:extLst>
      <p:ext uri="{BB962C8B-B14F-4D97-AF65-F5344CB8AC3E}">
        <p14:creationId xmlns:p14="http://schemas.microsoft.com/office/powerpoint/2010/main" val="844953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0000"/>
            <a:lum/>
          </a:blip>
          <a:srcRect/>
          <a:stretch>
            <a:fillRect l="-33000" r="-33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990099"/>
                </a:solidFill>
              </a:rPr>
              <a:t>Nano Shells</a:t>
            </a:r>
          </a:p>
        </p:txBody>
      </p:sp>
      <p:sp>
        <p:nvSpPr>
          <p:cNvPr id="2" name="Rectangle 1"/>
          <p:cNvSpPr/>
          <p:nvPr/>
        </p:nvSpPr>
        <p:spPr>
          <a:xfrm>
            <a:off x="228600" y="1143000"/>
            <a:ext cx="6477000" cy="2743200"/>
          </a:xfrm>
          <a:prstGeom prst="rect">
            <a:avLst/>
          </a:prstGeom>
        </p:spPr>
        <p:txBody>
          <a:bodyPr wrap="square">
            <a:noAutofit/>
          </a:bodyPr>
          <a:lstStyle/>
          <a:p>
            <a:pPr marL="285750" indent="-285750">
              <a:buFont typeface="Arial" pitchFamily="34" charset="0"/>
              <a:buChar char="•"/>
            </a:pPr>
            <a:r>
              <a:rPr lang="en-US" sz="2400" dirty="0"/>
              <a:t>Metal nanoshells are excellent optical absorbers</a:t>
            </a:r>
          </a:p>
          <a:p>
            <a:pPr marL="742950" lvl="1" indent="-285750">
              <a:buFont typeface="Arial" pitchFamily="34" charset="0"/>
              <a:buChar char="•"/>
            </a:pPr>
            <a:r>
              <a:rPr lang="en-US" sz="2000" dirty="0"/>
              <a:t>Particularly gold, because of the strong optical absorption from the metal’s response to light</a:t>
            </a:r>
          </a:p>
          <a:p>
            <a:pPr marL="742950" lvl="1" indent="-285750">
              <a:buFont typeface="Arial" pitchFamily="34" charset="0"/>
              <a:buChar char="•"/>
            </a:pPr>
            <a:r>
              <a:rPr lang="en-US" sz="2000" dirty="0"/>
              <a:t>Similar to quantum dots; shell diameter and thickness play a role in optical tuning</a:t>
            </a:r>
          </a:p>
          <a:p>
            <a:pPr marL="285750" indent="-285750">
              <a:buFont typeface="Arial" pitchFamily="34" charset="0"/>
              <a:buChar char="•"/>
            </a:pPr>
            <a:r>
              <a:rPr lang="en-US" sz="2400" dirty="0"/>
              <a:t>Shells are comprised of gold or metal layer engineered to a particular thickness </a:t>
            </a:r>
            <a:br>
              <a:rPr lang="en-US" sz="2400" dirty="0"/>
            </a:br>
            <a:r>
              <a:rPr lang="en-US" sz="2400" dirty="0"/>
              <a:t>with a glass or dielectric core</a:t>
            </a:r>
          </a:p>
        </p:txBody>
      </p:sp>
      <p:sp>
        <p:nvSpPr>
          <p:cNvPr id="6" name="Rectangle 5"/>
          <p:cNvSpPr/>
          <p:nvPr/>
        </p:nvSpPr>
        <p:spPr>
          <a:xfrm>
            <a:off x="4191000" y="4541039"/>
            <a:ext cx="4572000" cy="1354217"/>
          </a:xfrm>
          <a:prstGeom prst="rect">
            <a:avLst/>
          </a:prstGeom>
        </p:spPr>
        <p:txBody>
          <a:bodyPr>
            <a:spAutoFit/>
          </a:bodyPr>
          <a:lstStyle/>
          <a:p>
            <a:pPr algn="ctr"/>
            <a:r>
              <a:rPr lang="en-US" sz="2800" dirty="0"/>
              <a:t>insert image here</a:t>
            </a:r>
          </a:p>
          <a:p>
            <a:pPr algn="ctr"/>
            <a:r>
              <a:rPr lang="en-US" dirty="0"/>
              <a:t>http://www.nanotech-now.com/images/Nanospectra-logo-sm.jpg</a:t>
            </a:r>
          </a:p>
          <a:p>
            <a:endParaRPr lang="en-US" dirty="0"/>
          </a:p>
        </p:txBody>
      </p:sp>
      <p:pic>
        <p:nvPicPr>
          <p:cNvPr id="7" name="Picture 2" descr="C:\Users\birdmarw\Pictures\Nanotech\GoldNanoParticle.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5800" y="3962400"/>
            <a:ext cx="25400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100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0000"/>
            <a:lum/>
          </a:blip>
          <a:srcRect/>
          <a:stretch>
            <a:fillRect l="-33000" r="-33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79685" y="23734"/>
            <a:ext cx="8229600" cy="890666"/>
          </a:xfrm>
        </p:spPr>
        <p:txBody>
          <a:bodyPr>
            <a:normAutofit/>
          </a:bodyPr>
          <a:lstStyle/>
          <a:p>
            <a:r>
              <a:rPr lang="en-US" b="1" dirty="0">
                <a:solidFill>
                  <a:srgbClr val="990099"/>
                </a:solidFill>
              </a:rPr>
              <a:t>Gold Nanoshell Synthesis</a:t>
            </a:r>
          </a:p>
        </p:txBody>
      </p:sp>
      <p:sp>
        <p:nvSpPr>
          <p:cNvPr id="2" name="TextBox 1"/>
          <p:cNvSpPr txBox="1"/>
          <p:nvPr/>
        </p:nvSpPr>
        <p:spPr>
          <a:xfrm>
            <a:off x="213610" y="4599941"/>
            <a:ext cx="5029200" cy="1724660"/>
          </a:xfrm>
          <a:prstGeom prst="rect">
            <a:avLst/>
          </a:prstGeom>
          <a:noFill/>
        </p:spPr>
        <p:txBody>
          <a:bodyPr wrap="square" rtlCol="0">
            <a:noAutofit/>
          </a:bodyPr>
          <a:lstStyle/>
          <a:p>
            <a:pPr marL="285750" indent="-285750">
              <a:buFont typeface="Arial" pitchFamily="34" charset="0"/>
              <a:buChar char="•"/>
            </a:pPr>
            <a:r>
              <a:rPr lang="en-US" sz="2000" b="1" dirty="0"/>
              <a:t>Near infrared peak absorption characteristics with gold shells</a:t>
            </a:r>
          </a:p>
          <a:p>
            <a:pPr marL="285750" indent="-285750">
              <a:buFont typeface="Arial" pitchFamily="34" charset="0"/>
              <a:buChar char="•"/>
            </a:pPr>
            <a:r>
              <a:rPr lang="en-US" sz="2000" b="1" dirty="0"/>
              <a:t>Wavelength that is not absorbed by skin</a:t>
            </a:r>
          </a:p>
          <a:p>
            <a:pPr marL="285750" indent="-285750">
              <a:buFont typeface="Arial" pitchFamily="34" charset="0"/>
              <a:buChar char="•"/>
            </a:pPr>
            <a:r>
              <a:rPr lang="en-US" sz="2000" b="1" dirty="0"/>
              <a:t>Important features when considering cancer treatment applications.</a:t>
            </a:r>
          </a:p>
        </p:txBody>
      </p:sp>
      <p:sp>
        <p:nvSpPr>
          <p:cNvPr id="6" name="Rectangle 5"/>
          <p:cNvSpPr/>
          <p:nvPr/>
        </p:nvSpPr>
        <p:spPr>
          <a:xfrm>
            <a:off x="4724400" y="3618506"/>
            <a:ext cx="4152900" cy="1354217"/>
          </a:xfrm>
          <a:prstGeom prst="rect">
            <a:avLst/>
          </a:prstGeom>
        </p:spPr>
        <p:txBody>
          <a:bodyPr wrap="square">
            <a:spAutoFit/>
          </a:bodyPr>
          <a:lstStyle/>
          <a:p>
            <a:pPr algn="ctr"/>
            <a:r>
              <a:rPr lang="en-US" sz="2800" dirty="0"/>
              <a:t>insert image here</a:t>
            </a:r>
          </a:p>
          <a:p>
            <a:r>
              <a:rPr lang="en-US" dirty="0"/>
              <a:t>http://education.mrsec.wisc.edu/Edetc/SlideShow/images/nanoparticles/Au_wavelength.jpg </a:t>
            </a:r>
          </a:p>
        </p:txBody>
      </p:sp>
      <p:sp>
        <p:nvSpPr>
          <p:cNvPr id="7" name="Rectangle 6"/>
          <p:cNvSpPr/>
          <p:nvPr/>
        </p:nvSpPr>
        <p:spPr>
          <a:xfrm>
            <a:off x="689860" y="1447800"/>
            <a:ext cx="4796540" cy="1077218"/>
          </a:xfrm>
          <a:prstGeom prst="rect">
            <a:avLst/>
          </a:prstGeom>
        </p:spPr>
        <p:txBody>
          <a:bodyPr wrap="square">
            <a:spAutoFit/>
          </a:bodyPr>
          <a:lstStyle/>
          <a:p>
            <a:pPr algn="ctr"/>
            <a:r>
              <a:rPr lang="en-US" sz="2800" dirty="0"/>
              <a:t>insert image here</a:t>
            </a:r>
          </a:p>
          <a:p>
            <a:pPr algn="ctr"/>
            <a:r>
              <a:rPr lang="en-US" dirty="0"/>
              <a:t>http://education.mrsec.wisc.edu/SlideShow/slides/nanoparticles/Au_nanoshell_synthesis.jpg</a:t>
            </a:r>
          </a:p>
        </p:txBody>
      </p:sp>
    </p:spTree>
    <p:extLst>
      <p:ext uri="{BB962C8B-B14F-4D97-AF65-F5344CB8AC3E}">
        <p14:creationId xmlns:p14="http://schemas.microsoft.com/office/powerpoint/2010/main" val="1967166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0000"/>
            <a:lum/>
          </a:blip>
          <a:srcRect/>
          <a:stretch>
            <a:fillRect l="-33000" r="-33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990099"/>
                </a:solidFill>
              </a:rPr>
              <a:t>Nanoshell Applications</a:t>
            </a:r>
          </a:p>
        </p:txBody>
      </p:sp>
      <p:sp>
        <p:nvSpPr>
          <p:cNvPr id="3" name="Rectangle 2"/>
          <p:cNvSpPr/>
          <p:nvPr/>
        </p:nvSpPr>
        <p:spPr>
          <a:xfrm>
            <a:off x="228600" y="1492984"/>
            <a:ext cx="7315200" cy="1631216"/>
          </a:xfrm>
          <a:prstGeom prst="rect">
            <a:avLst/>
          </a:prstGeom>
        </p:spPr>
        <p:txBody>
          <a:bodyPr wrap="square">
            <a:spAutoFit/>
          </a:bodyPr>
          <a:lstStyle/>
          <a:p>
            <a:pPr marL="285750" indent="-285750">
              <a:buFont typeface="Arial" pitchFamily="34" charset="0"/>
              <a:buChar char="•"/>
            </a:pPr>
            <a:r>
              <a:rPr lang="en-US" sz="2000" b="1" dirty="0"/>
              <a:t>Optical imaging contrast agents</a:t>
            </a:r>
          </a:p>
          <a:p>
            <a:pPr marL="285750" indent="-285750">
              <a:buFont typeface="Arial" pitchFamily="34" charset="0"/>
              <a:buChar char="•"/>
            </a:pPr>
            <a:r>
              <a:rPr lang="en-US" sz="2000" b="1" dirty="0"/>
              <a:t>Photothermal ablation (cooking) of cancerous cells</a:t>
            </a:r>
          </a:p>
          <a:p>
            <a:pPr marL="285750" indent="-285750">
              <a:buFont typeface="Arial" pitchFamily="34" charset="0"/>
              <a:buChar char="•"/>
            </a:pPr>
            <a:r>
              <a:rPr lang="en-US" sz="2000" b="1" dirty="0"/>
              <a:t>Pharmaceutical delivery</a:t>
            </a:r>
          </a:p>
          <a:p>
            <a:pPr marL="285750" indent="-285750">
              <a:buFont typeface="Arial" pitchFamily="34" charset="0"/>
              <a:buChar char="•"/>
            </a:pPr>
            <a:r>
              <a:rPr lang="en-US" sz="2000" b="1" dirty="0"/>
              <a:t>Optically controlled microfluidics valves</a:t>
            </a:r>
          </a:p>
          <a:p>
            <a:pPr marL="285750" indent="-285750">
              <a:buFont typeface="Arial" pitchFamily="34" charset="0"/>
              <a:buChar char="•"/>
            </a:pPr>
            <a:r>
              <a:rPr lang="en-US" sz="2000" b="1" dirty="0"/>
              <a:t>Biosensing</a:t>
            </a:r>
          </a:p>
        </p:txBody>
      </p:sp>
      <p:sp>
        <p:nvSpPr>
          <p:cNvPr id="60" name="Rectangle 59"/>
          <p:cNvSpPr/>
          <p:nvPr/>
        </p:nvSpPr>
        <p:spPr>
          <a:xfrm>
            <a:off x="3148352" y="3733800"/>
            <a:ext cx="2847296" cy="1651047"/>
          </a:xfrm>
          <a:prstGeom prst="rect">
            <a:avLst/>
          </a:prstGeom>
        </p:spPr>
        <p:txBody>
          <a:bodyPr wrap="square">
            <a:noAutofit/>
          </a:bodyPr>
          <a:lstStyle/>
          <a:p>
            <a:pPr algn="ctr"/>
            <a:r>
              <a:rPr lang="en-US" sz="2400" dirty="0"/>
              <a:t>insert image here</a:t>
            </a:r>
          </a:p>
          <a:p>
            <a:r>
              <a:rPr lang="en-US" dirty="0"/>
              <a:t>http://english.ipc.cas.cn/ns/es/201101/W020110121336809111199.jpg </a:t>
            </a:r>
          </a:p>
        </p:txBody>
      </p:sp>
    </p:spTree>
    <p:extLst>
      <p:ext uri="{BB962C8B-B14F-4D97-AF65-F5344CB8AC3E}">
        <p14:creationId xmlns:p14="http://schemas.microsoft.com/office/powerpoint/2010/main" val="1693604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0000"/>
            <a:lum/>
          </a:blip>
          <a:srcRect/>
          <a:stretch>
            <a:fillRect l="-33000" r="-33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28599" y="274638"/>
            <a:ext cx="8663787" cy="1143000"/>
          </a:xfrm>
        </p:spPr>
        <p:txBody>
          <a:bodyPr>
            <a:normAutofit fontScale="90000"/>
          </a:bodyPr>
          <a:lstStyle/>
          <a:p>
            <a:r>
              <a:rPr lang="en-US" b="1" dirty="0">
                <a:solidFill>
                  <a:srgbClr val="990099"/>
                </a:solidFill>
              </a:rPr>
              <a:t>Misconceptions about Nanotechnology</a:t>
            </a:r>
          </a:p>
        </p:txBody>
      </p:sp>
      <p:sp>
        <p:nvSpPr>
          <p:cNvPr id="3" name="Text Box 10"/>
          <p:cNvSpPr txBox="1">
            <a:spLocks noChangeArrowheads="1"/>
          </p:cNvSpPr>
          <p:nvPr/>
        </p:nvSpPr>
        <p:spPr bwMode="auto">
          <a:xfrm>
            <a:off x="1981200" y="5618636"/>
            <a:ext cx="5867400" cy="769441"/>
          </a:xfrm>
          <a:prstGeom prst="rect">
            <a:avLst/>
          </a:prstGeom>
          <a:noFill/>
          <a:ln w="9525">
            <a:noFill/>
            <a:miter lim="800000"/>
            <a:headEnd/>
            <a:tailEnd/>
          </a:ln>
        </p:spPr>
        <p:txBody>
          <a:bodyPr wrap="square">
            <a:spAutoFit/>
          </a:bodyPr>
          <a:lstStyle/>
          <a:p>
            <a:pPr algn="ctr">
              <a:spcBef>
                <a:spcPct val="50000"/>
              </a:spcBef>
            </a:pPr>
            <a:r>
              <a:rPr lang="en-US" sz="4400" b="1" dirty="0">
                <a:solidFill>
                  <a:srgbClr val="C00000"/>
                </a:solidFill>
              </a:rPr>
              <a:t>This is science fiction!!!!</a:t>
            </a:r>
          </a:p>
        </p:txBody>
      </p:sp>
      <p:sp>
        <p:nvSpPr>
          <p:cNvPr id="8" name="Rectangle 7"/>
          <p:cNvSpPr/>
          <p:nvPr/>
        </p:nvSpPr>
        <p:spPr>
          <a:xfrm>
            <a:off x="2867704" y="2286000"/>
            <a:ext cx="2847296" cy="1651047"/>
          </a:xfrm>
          <a:prstGeom prst="rect">
            <a:avLst/>
          </a:prstGeom>
        </p:spPr>
        <p:txBody>
          <a:bodyPr wrap="square">
            <a:noAutofit/>
          </a:bodyPr>
          <a:lstStyle/>
          <a:p>
            <a:pPr algn="ctr"/>
            <a:r>
              <a:rPr lang="en-US" sz="2400" dirty="0"/>
              <a:t>insert image here</a:t>
            </a:r>
          </a:p>
          <a:p>
            <a:pPr algn="ctr"/>
            <a:r>
              <a:rPr lang="en-US" dirty="0"/>
              <a:t>http://www.flickr.com/photos/kt/8727693/ </a:t>
            </a:r>
          </a:p>
        </p:txBody>
      </p:sp>
    </p:spTree>
    <p:extLst>
      <p:ext uri="{BB962C8B-B14F-4D97-AF65-F5344CB8AC3E}">
        <p14:creationId xmlns:p14="http://schemas.microsoft.com/office/powerpoint/2010/main" val="382958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0000"/>
            <a:lum/>
          </a:blip>
          <a:srcRect/>
          <a:stretch>
            <a:fillRect l="-33000" r="-33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990099"/>
                </a:solidFill>
              </a:rPr>
              <a:t>What is nanotechnology?</a:t>
            </a:r>
          </a:p>
        </p:txBody>
      </p:sp>
      <p:sp>
        <p:nvSpPr>
          <p:cNvPr id="5" name="Rectangle 7"/>
          <p:cNvSpPr>
            <a:spLocks noChangeArrowheads="1"/>
          </p:cNvSpPr>
          <p:nvPr/>
        </p:nvSpPr>
        <p:spPr bwMode="auto">
          <a:xfrm>
            <a:off x="838200" y="1371600"/>
            <a:ext cx="7620000" cy="2590800"/>
          </a:xfrm>
          <a:prstGeom prst="rect">
            <a:avLst/>
          </a:prstGeom>
          <a:noFill/>
          <a:ln w="9525">
            <a:noFill/>
            <a:miter lim="800000"/>
            <a:headEnd/>
            <a:tailEnd/>
          </a:ln>
        </p:spPr>
        <p:txBody>
          <a:bodyPr/>
          <a:lstStyle/>
          <a:p>
            <a:pPr eaLnBrk="1" hangingPunct="1">
              <a:spcBef>
                <a:spcPct val="50000"/>
              </a:spcBef>
              <a:buClr>
                <a:schemeClr val="folHlink"/>
              </a:buClr>
              <a:buSzPct val="60000"/>
              <a:buFont typeface="Wingdings" pitchFamily="2" charset="2"/>
              <a:buNone/>
            </a:pPr>
            <a:r>
              <a:rPr lang="en-US" sz="2400" i="1" dirty="0"/>
              <a:t>Definition 1</a:t>
            </a:r>
            <a:r>
              <a:rPr lang="en-US" sz="2400" dirty="0"/>
              <a:t>: </a:t>
            </a:r>
          </a:p>
          <a:p>
            <a:pPr eaLnBrk="1" hangingPunct="1">
              <a:spcBef>
                <a:spcPts val="600"/>
              </a:spcBef>
              <a:buClr>
                <a:schemeClr val="folHlink"/>
              </a:buClr>
              <a:buSzPct val="60000"/>
              <a:buFont typeface="Wingdings" pitchFamily="2" charset="2"/>
              <a:buNone/>
            </a:pPr>
            <a:r>
              <a:rPr lang="en-US" sz="2400" b="1" dirty="0">
                <a:solidFill>
                  <a:srgbClr val="7030A0"/>
                </a:solidFill>
              </a:rPr>
              <a:t>Nanotechnology</a:t>
            </a:r>
            <a:r>
              <a:rPr lang="en-US" sz="2400" dirty="0"/>
              <a:t> is the creation of functional </a:t>
            </a:r>
            <a:r>
              <a:rPr lang="en-US" sz="2400" b="1" dirty="0">
                <a:solidFill>
                  <a:srgbClr val="7030A0"/>
                </a:solidFill>
              </a:rPr>
              <a:t>materials</a:t>
            </a:r>
            <a:r>
              <a:rPr lang="en-US" sz="2400" dirty="0"/>
              <a:t>, </a:t>
            </a:r>
            <a:r>
              <a:rPr lang="en-US" sz="2400" b="1" dirty="0">
                <a:solidFill>
                  <a:srgbClr val="7030A0"/>
                </a:solidFill>
              </a:rPr>
              <a:t>devices</a:t>
            </a:r>
            <a:r>
              <a:rPr lang="en-US" sz="2400" dirty="0"/>
              <a:t>, and </a:t>
            </a:r>
            <a:r>
              <a:rPr lang="en-US" sz="2400" b="1" dirty="0">
                <a:solidFill>
                  <a:srgbClr val="7030A0"/>
                </a:solidFill>
              </a:rPr>
              <a:t>systems</a:t>
            </a:r>
            <a:r>
              <a:rPr lang="en-US" sz="2400" dirty="0"/>
              <a:t> through </a:t>
            </a:r>
            <a:r>
              <a:rPr lang="en-US" sz="2400" b="1" dirty="0">
                <a:solidFill>
                  <a:srgbClr val="FF0000"/>
                </a:solidFill>
              </a:rPr>
              <a:t>control of matter</a:t>
            </a:r>
            <a:r>
              <a:rPr lang="en-US" sz="2400" b="1" dirty="0"/>
              <a:t> </a:t>
            </a:r>
            <a:r>
              <a:rPr lang="en-US" sz="2400" dirty="0"/>
              <a:t>on the </a:t>
            </a:r>
            <a:r>
              <a:rPr lang="en-US" sz="2400" b="1" dirty="0">
                <a:solidFill>
                  <a:srgbClr val="00B0F0"/>
                </a:solidFill>
              </a:rPr>
              <a:t>nanometer length scale</a:t>
            </a:r>
            <a:r>
              <a:rPr lang="en-US" sz="2400" dirty="0"/>
              <a:t>, exploiting </a:t>
            </a:r>
            <a:r>
              <a:rPr lang="en-US" sz="2400" b="1" dirty="0">
                <a:solidFill>
                  <a:srgbClr val="C00000"/>
                </a:solidFill>
              </a:rPr>
              <a:t>novel</a:t>
            </a:r>
            <a:r>
              <a:rPr lang="en-US" sz="2400" dirty="0"/>
              <a:t> phenomena and properties (physical, chemical, biological) present </a:t>
            </a:r>
            <a:r>
              <a:rPr lang="en-US" sz="2400" b="1" dirty="0">
                <a:solidFill>
                  <a:srgbClr val="C00000"/>
                </a:solidFill>
              </a:rPr>
              <a:t>only</a:t>
            </a:r>
            <a:r>
              <a:rPr lang="en-US" sz="2400" dirty="0"/>
              <a:t> at that length scale.</a:t>
            </a:r>
            <a:endParaRPr lang="en-US" sz="2400" i="1" dirty="0"/>
          </a:p>
          <a:p>
            <a:pPr eaLnBrk="1" hangingPunct="1">
              <a:spcBef>
                <a:spcPct val="50000"/>
              </a:spcBef>
              <a:buClr>
                <a:schemeClr val="folHlink"/>
              </a:buClr>
              <a:buSzPct val="60000"/>
              <a:buFont typeface="Wingdings" pitchFamily="2" charset="2"/>
              <a:buNone/>
            </a:pPr>
            <a:endParaRPr lang="en-US" sz="2400" dirty="0"/>
          </a:p>
          <a:p>
            <a:pPr eaLnBrk="1" hangingPunct="1">
              <a:spcBef>
                <a:spcPct val="50000"/>
              </a:spcBef>
              <a:buClr>
                <a:schemeClr val="folHlink"/>
              </a:buClr>
              <a:buSzPct val="60000"/>
              <a:buFont typeface="Wingdings" pitchFamily="2" charset="2"/>
              <a:buNone/>
            </a:pPr>
            <a:endParaRPr lang="en-US" sz="2400" dirty="0"/>
          </a:p>
        </p:txBody>
      </p:sp>
      <p:sp>
        <p:nvSpPr>
          <p:cNvPr id="7" name="Rectangle 7"/>
          <p:cNvSpPr>
            <a:spLocks noChangeArrowheads="1"/>
          </p:cNvSpPr>
          <p:nvPr/>
        </p:nvSpPr>
        <p:spPr bwMode="auto">
          <a:xfrm>
            <a:off x="838200" y="4038600"/>
            <a:ext cx="7620000" cy="2438400"/>
          </a:xfrm>
          <a:prstGeom prst="rect">
            <a:avLst/>
          </a:prstGeom>
          <a:noFill/>
          <a:ln w="9525">
            <a:noFill/>
            <a:miter lim="800000"/>
            <a:headEnd/>
            <a:tailEnd/>
          </a:ln>
        </p:spPr>
        <p:txBody>
          <a:bodyPr/>
          <a:lstStyle/>
          <a:p>
            <a:pPr>
              <a:spcBef>
                <a:spcPct val="50000"/>
              </a:spcBef>
              <a:buClr>
                <a:schemeClr val="folHlink"/>
              </a:buClr>
              <a:buSzPct val="60000"/>
            </a:pPr>
            <a:r>
              <a:rPr lang="en-US" sz="2400" i="1" dirty="0"/>
              <a:t>Definition 2</a:t>
            </a:r>
            <a:r>
              <a:rPr lang="en-US" sz="2400" dirty="0"/>
              <a:t>: </a:t>
            </a:r>
          </a:p>
          <a:p>
            <a:pPr>
              <a:spcBef>
                <a:spcPts val="600"/>
              </a:spcBef>
              <a:buClr>
                <a:schemeClr val="folHlink"/>
              </a:buClr>
              <a:buSzPct val="60000"/>
            </a:pPr>
            <a:r>
              <a:rPr lang="en-US" sz="2400" b="1" dirty="0">
                <a:solidFill>
                  <a:srgbClr val="7030A0"/>
                </a:solidFill>
              </a:rPr>
              <a:t>Nanotechnology</a:t>
            </a:r>
            <a:r>
              <a:rPr lang="en-US" sz="2400" dirty="0"/>
              <a:t> is the engineering of functional systems at the </a:t>
            </a:r>
            <a:r>
              <a:rPr lang="en-US" sz="2400" b="1" dirty="0">
                <a:solidFill>
                  <a:srgbClr val="00B0F0"/>
                </a:solidFill>
              </a:rPr>
              <a:t>molecular scale</a:t>
            </a:r>
            <a:r>
              <a:rPr lang="en-US" sz="2400" dirty="0"/>
              <a:t>.  </a:t>
            </a:r>
            <a:r>
              <a:rPr lang="en-US" sz="2400" b="1" dirty="0"/>
              <a:t>It</a:t>
            </a:r>
            <a:r>
              <a:rPr lang="en-US" sz="2400" b="1" dirty="0">
                <a:solidFill>
                  <a:srgbClr val="7030A0"/>
                </a:solidFill>
              </a:rPr>
              <a:t> </a:t>
            </a:r>
            <a:r>
              <a:rPr lang="en-US" sz="2400" dirty="0"/>
              <a:t>refers to the projected ability to construct items </a:t>
            </a:r>
            <a:r>
              <a:rPr lang="en-US" sz="2400" b="1" dirty="0">
                <a:solidFill>
                  <a:srgbClr val="FF0000"/>
                </a:solidFill>
              </a:rPr>
              <a:t>from</a:t>
            </a:r>
            <a:r>
              <a:rPr lang="en-US" sz="2400" dirty="0"/>
              <a:t> </a:t>
            </a:r>
            <a:r>
              <a:rPr lang="en-US" sz="2400" b="1" dirty="0">
                <a:solidFill>
                  <a:srgbClr val="FF0000"/>
                </a:solidFill>
              </a:rPr>
              <a:t>the</a:t>
            </a:r>
            <a:r>
              <a:rPr lang="en-US" sz="2400" dirty="0"/>
              <a:t> </a:t>
            </a:r>
            <a:r>
              <a:rPr lang="en-US" sz="2400" b="1" dirty="0">
                <a:solidFill>
                  <a:srgbClr val="FF0000"/>
                </a:solidFill>
              </a:rPr>
              <a:t>bottom</a:t>
            </a:r>
            <a:r>
              <a:rPr lang="en-US" sz="2400" dirty="0"/>
              <a:t> </a:t>
            </a:r>
            <a:r>
              <a:rPr lang="en-US" sz="2400" b="1" dirty="0">
                <a:solidFill>
                  <a:srgbClr val="FF0000"/>
                </a:solidFill>
              </a:rPr>
              <a:t>up</a:t>
            </a:r>
            <a:r>
              <a:rPr lang="en-US" sz="2400" dirty="0"/>
              <a:t>, using techniques and tools being developed today to make complete, highly </a:t>
            </a:r>
            <a:r>
              <a:rPr lang="en-US" sz="2400" b="1" dirty="0">
                <a:solidFill>
                  <a:srgbClr val="C00000"/>
                </a:solidFill>
              </a:rPr>
              <a:t>advanced</a:t>
            </a:r>
            <a:r>
              <a:rPr lang="en-US" sz="2400" dirty="0"/>
              <a:t> products.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0000"/>
            <a:lum/>
          </a:blip>
          <a:srcRect/>
          <a:stretch>
            <a:fillRect l="-33000" r="-33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12964" y="0"/>
            <a:ext cx="8229600" cy="1143000"/>
          </a:xfrm>
        </p:spPr>
        <p:txBody>
          <a:bodyPr/>
          <a:lstStyle/>
          <a:p>
            <a:r>
              <a:rPr lang="en-US" b="1" dirty="0">
                <a:solidFill>
                  <a:srgbClr val="990099"/>
                </a:solidFill>
              </a:rPr>
              <a:t>Consumer Uses and Projections</a:t>
            </a:r>
          </a:p>
        </p:txBody>
      </p:sp>
      <p:sp>
        <p:nvSpPr>
          <p:cNvPr id="2" name="Text Placeholder 1"/>
          <p:cNvSpPr>
            <a:spLocks noGrp="1"/>
          </p:cNvSpPr>
          <p:nvPr>
            <p:ph type="body" idx="1"/>
          </p:nvPr>
        </p:nvSpPr>
        <p:spPr>
          <a:xfrm>
            <a:off x="304800" y="1066800"/>
            <a:ext cx="8534400" cy="5562600"/>
          </a:xfrm>
        </p:spPr>
        <p:txBody>
          <a:bodyPr>
            <a:noAutofit/>
          </a:bodyPr>
          <a:lstStyle/>
          <a:p>
            <a:r>
              <a:rPr lang="en-US" sz="2400" b="1" dirty="0"/>
              <a:t>Motor vehicles</a:t>
            </a:r>
          </a:p>
          <a:p>
            <a:pPr marL="457200" lvl="1" indent="0">
              <a:buNone/>
            </a:pPr>
            <a:r>
              <a:rPr lang="en-US" sz="1800" b="1" dirty="0"/>
              <a:t>Such as catalytic converters, interiors, coatings, adhesives, lighting</a:t>
            </a:r>
          </a:p>
          <a:p>
            <a:r>
              <a:rPr lang="en-US" sz="2400" b="1" dirty="0"/>
              <a:t>Electronics and computers</a:t>
            </a:r>
          </a:p>
          <a:p>
            <a:pPr marL="457200" lvl="1" indent="0">
              <a:buNone/>
            </a:pPr>
            <a:r>
              <a:rPr lang="en-US" sz="1800" b="1" dirty="0"/>
              <a:t>Such as hardware, displays, recording media, batteries, electronic parts, lighting, ink and paper</a:t>
            </a:r>
          </a:p>
          <a:p>
            <a:r>
              <a:rPr lang="en-US" sz="2400" b="1" dirty="0"/>
              <a:t>Household products and improvements</a:t>
            </a:r>
          </a:p>
          <a:p>
            <a:pPr marL="457200" lvl="1" indent="0">
              <a:buNone/>
            </a:pPr>
            <a:r>
              <a:rPr lang="en-US" sz="1800" b="1" dirty="0"/>
              <a:t>Such as packaging, cleaning products, coatings</a:t>
            </a:r>
          </a:p>
          <a:p>
            <a:r>
              <a:rPr lang="en-US" sz="2400" b="1" dirty="0"/>
              <a:t>Personal care</a:t>
            </a:r>
          </a:p>
          <a:p>
            <a:pPr marL="457200" lvl="1" indent="0">
              <a:buNone/>
            </a:pPr>
            <a:r>
              <a:rPr lang="en-US" sz="1800" b="1" dirty="0"/>
              <a:t>Such as sunscreen cosmetics, over-the-counter health products, oral hygiene, eye glass coatings (anti-reflective, scratch resistant)</a:t>
            </a:r>
          </a:p>
          <a:p>
            <a:r>
              <a:rPr lang="en-US" sz="2400" b="1" dirty="0"/>
              <a:t>Sporting equipment</a:t>
            </a:r>
          </a:p>
          <a:p>
            <a:r>
              <a:rPr lang="en-US" sz="2400" b="1" dirty="0"/>
              <a:t>Clothing</a:t>
            </a:r>
          </a:p>
          <a:p>
            <a:r>
              <a:rPr lang="en-US" sz="2400" b="1" dirty="0"/>
              <a:t>Air and water filtration and purification</a:t>
            </a:r>
          </a:p>
          <a:p>
            <a:r>
              <a:rPr lang="en-US" sz="2400" b="1" dirty="0"/>
              <a:t>And more…</a:t>
            </a:r>
          </a:p>
        </p:txBody>
      </p:sp>
      <p:pic>
        <p:nvPicPr>
          <p:cNvPr id="1026" name="Picture 2" descr="Man applying sunscreen"/>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315199" y="4495800"/>
            <a:ext cx="1112713" cy="1609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rson with sunscreen appli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2667000"/>
            <a:ext cx="1905000" cy="1419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803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0000"/>
            <a:lum/>
          </a:blip>
          <a:srcRect/>
          <a:stretch>
            <a:fillRect l="-33000" r="-33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990099"/>
                </a:solidFill>
              </a:rPr>
              <a:t>Nanoworld as a Whole</a:t>
            </a:r>
          </a:p>
        </p:txBody>
      </p:sp>
      <p:sp>
        <p:nvSpPr>
          <p:cNvPr id="2" name="Text Placeholder 1"/>
          <p:cNvSpPr>
            <a:spLocks noGrp="1"/>
          </p:cNvSpPr>
          <p:nvPr>
            <p:ph type="body" idx="1"/>
          </p:nvPr>
        </p:nvSpPr>
        <p:spPr>
          <a:xfrm>
            <a:off x="381000" y="1905000"/>
            <a:ext cx="8305800" cy="4343400"/>
          </a:xfrm>
        </p:spPr>
        <p:txBody>
          <a:bodyPr>
            <a:noAutofit/>
          </a:bodyPr>
          <a:lstStyle/>
          <a:p>
            <a:r>
              <a:rPr lang="en-US" sz="2400" b="1" dirty="0"/>
              <a:t>Google “</a:t>
            </a:r>
            <a:r>
              <a:rPr lang="en-US" sz="2400" b="1" dirty="0">
                <a:solidFill>
                  <a:srgbClr val="C00000"/>
                </a:solidFill>
              </a:rPr>
              <a:t>nanotechnology</a:t>
            </a:r>
            <a:r>
              <a:rPr lang="en-US" sz="2400" b="1" dirty="0"/>
              <a:t>” and see ~</a:t>
            </a:r>
            <a:r>
              <a:rPr lang="en-US" sz="2400" b="1" dirty="0">
                <a:solidFill>
                  <a:srgbClr val="C00000"/>
                </a:solidFill>
              </a:rPr>
              <a:t>24,100,000</a:t>
            </a:r>
            <a:r>
              <a:rPr lang="en-US" sz="2400" b="1" dirty="0"/>
              <a:t>* results… </a:t>
            </a:r>
            <a:br>
              <a:rPr lang="en-US" sz="2400" b="1" dirty="0"/>
            </a:br>
            <a:r>
              <a:rPr lang="en-US" sz="2400" b="1" dirty="0"/>
              <a:t>and growing everyday</a:t>
            </a:r>
          </a:p>
          <a:p>
            <a:r>
              <a:rPr lang="en-US" sz="2400" b="1" dirty="0"/>
              <a:t>Nanotechnology is in emerging technology that surrounds us:</a:t>
            </a:r>
          </a:p>
          <a:p>
            <a:pPr lvl="1"/>
            <a:r>
              <a:rPr lang="en-US" sz="2000" b="1" dirty="0"/>
              <a:t>Consumer products </a:t>
            </a:r>
            <a:r>
              <a:rPr lang="en-US" sz="2000" b="1" i="1" dirty="0"/>
              <a:t>contain it</a:t>
            </a:r>
          </a:p>
          <a:p>
            <a:pPr lvl="1"/>
            <a:r>
              <a:rPr lang="en-US" sz="2000" b="1" dirty="0"/>
              <a:t>Advanced medical treatments, renewable energy methods and consumer products </a:t>
            </a:r>
            <a:r>
              <a:rPr lang="en-US" sz="2000" b="1" i="1" dirty="0"/>
              <a:t>use it</a:t>
            </a:r>
          </a:p>
          <a:p>
            <a:pPr lvl="1"/>
            <a:r>
              <a:rPr lang="en-US" sz="2000" b="1" dirty="0"/>
              <a:t>Our job is to </a:t>
            </a:r>
            <a:r>
              <a:rPr lang="en-US" sz="2000" b="1" i="1" dirty="0"/>
              <a:t>understand, design, and control it</a:t>
            </a:r>
          </a:p>
          <a:p>
            <a:r>
              <a:rPr lang="en-US" sz="2400" b="1" dirty="0"/>
              <a:t>By 2015, nanotechnology revenues are estimated to reach $2.5 trillion ($2,500,000,000,000) worldwide </a:t>
            </a:r>
          </a:p>
          <a:p>
            <a:pPr algn="r"/>
            <a:r>
              <a:rPr lang="en-US" sz="2400" b="1" dirty="0">
                <a:solidFill>
                  <a:srgbClr val="C00000"/>
                </a:solidFill>
              </a:rPr>
              <a:t>This is the future!!!!</a:t>
            </a:r>
          </a:p>
        </p:txBody>
      </p:sp>
    </p:spTree>
    <p:extLst>
      <p:ext uri="{BB962C8B-B14F-4D97-AF65-F5344CB8AC3E}">
        <p14:creationId xmlns:p14="http://schemas.microsoft.com/office/powerpoint/2010/main" val="3408077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0000"/>
            <a:lum/>
          </a:blip>
          <a:srcRect/>
          <a:stretch>
            <a:fillRect l="-33000" r="-33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4191000"/>
            <a:ext cx="8229600" cy="914400"/>
          </a:xfrm>
        </p:spPr>
        <p:txBody>
          <a:bodyPr/>
          <a:lstStyle/>
          <a:p>
            <a:r>
              <a:rPr lang="en-US" b="1" dirty="0">
                <a:solidFill>
                  <a:srgbClr val="990099"/>
                </a:solidFill>
              </a:rPr>
              <a:t>Acknowledgements</a:t>
            </a:r>
          </a:p>
        </p:txBody>
      </p:sp>
      <p:sp>
        <p:nvSpPr>
          <p:cNvPr id="2" name="Text Placeholder 1"/>
          <p:cNvSpPr>
            <a:spLocks noGrp="1"/>
          </p:cNvSpPr>
          <p:nvPr>
            <p:ph type="body" idx="1"/>
          </p:nvPr>
        </p:nvSpPr>
        <p:spPr>
          <a:xfrm>
            <a:off x="457200" y="5029200"/>
            <a:ext cx="8229600" cy="1325563"/>
          </a:xfrm>
        </p:spPr>
        <p:txBody>
          <a:bodyPr>
            <a:noAutofit/>
          </a:bodyPr>
          <a:lstStyle/>
          <a:p>
            <a:r>
              <a:rPr lang="en-US" sz="2000" dirty="0"/>
              <a:t>National Science Foundation Grant #0840889 for GK12 program funding.</a:t>
            </a:r>
          </a:p>
          <a:p>
            <a:pPr>
              <a:spcBef>
                <a:spcPct val="0"/>
              </a:spcBef>
              <a:defRPr/>
            </a:pPr>
            <a:r>
              <a:rPr lang="en-US" sz="2000" dirty="0"/>
              <a:t>Dr. John S. Hutchinson and Dr. Carolyn Nichol of Rice University for supporting information and images.</a:t>
            </a:r>
          </a:p>
        </p:txBody>
      </p:sp>
    </p:spTree>
    <p:extLst>
      <p:ext uri="{BB962C8B-B14F-4D97-AF65-F5344CB8AC3E}">
        <p14:creationId xmlns:p14="http://schemas.microsoft.com/office/powerpoint/2010/main" val="2026051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0000"/>
            <a:lum/>
          </a:blip>
          <a:srcRect/>
          <a:stretch>
            <a:fillRect l="-33000" r="-33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8229600" cy="1143000"/>
          </a:xfrm>
        </p:spPr>
        <p:txBody>
          <a:bodyPr/>
          <a:lstStyle/>
          <a:p>
            <a:r>
              <a:rPr lang="en-US" b="1" dirty="0">
                <a:solidFill>
                  <a:srgbClr val="990099"/>
                </a:solidFill>
              </a:rPr>
              <a:t>What is nanotechnology?</a:t>
            </a:r>
          </a:p>
        </p:txBody>
      </p:sp>
      <p:sp>
        <p:nvSpPr>
          <p:cNvPr id="3" name="Text Box 6"/>
          <p:cNvSpPr txBox="1">
            <a:spLocks noChangeArrowheads="1"/>
          </p:cNvSpPr>
          <p:nvPr/>
        </p:nvSpPr>
        <p:spPr bwMode="auto">
          <a:xfrm>
            <a:off x="228600" y="3352800"/>
            <a:ext cx="8839200" cy="2462213"/>
          </a:xfrm>
          <a:prstGeom prst="rect">
            <a:avLst/>
          </a:prstGeom>
          <a:noFill/>
          <a:ln w="9525">
            <a:noFill/>
            <a:miter lim="800000"/>
            <a:headEnd/>
            <a:tailEnd/>
          </a:ln>
        </p:spPr>
        <p:txBody>
          <a:bodyPr wrap="square">
            <a:spAutoFit/>
          </a:bodyPr>
          <a:lstStyle/>
          <a:p>
            <a:pPr>
              <a:spcBef>
                <a:spcPct val="50000"/>
              </a:spcBef>
              <a:buFontTx/>
              <a:buChar char="•"/>
            </a:pPr>
            <a:r>
              <a:rPr lang="en-US" sz="2800" dirty="0"/>
              <a:t> What is the </a:t>
            </a:r>
            <a:r>
              <a:rPr lang="en-US" sz="2800" dirty="0" err="1"/>
              <a:t>nano</a:t>
            </a:r>
            <a:r>
              <a:rPr lang="en-US" sz="2800" dirty="0"/>
              <a:t> length scale?</a:t>
            </a:r>
          </a:p>
          <a:p>
            <a:pPr>
              <a:spcBef>
                <a:spcPct val="50000"/>
              </a:spcBef>
              <a:buFontTx/>
              <a:buChar char="•"/>
            </a:pPr>
            <a:r>
              <a:rPr lang="en-US" sz="2800" dirty="0"/>
              <a:t> Is nanotechnology new? </a:t>
            </a:r>
          </a:p>
          <a:p>
            <a:pPr>
              <a:spcBef>
                <a:spcPct val="50000"/>
              </a:spcBef>
              <a:buFontTx/>
              <a:buChar char="•"/>
            </a:pPr>
            <a:r>
              <a:rPr lang="en-US" sz="2800" dirty="0"/>
              <a:t> What “novel” and “exciting” phenomena are at this scale?</a:t>
            </a:r>
          </a:p>
          <a:p>
            <a:pPr>
              <a:spcBef>
                <a:spcPct val="50000"/>
              </a:spcBef>
              <a:buFontTx/>
              <a:buChar char="•"/>
            </a:pPr>
            <a:r>
              <a:rPr lang="en-US" sz="2800" dirty="0"/>
              <a:t> How do we use this to our advantage?</a:t>
            </a:r>
            <a:endParaRPr lang="en-US" sz="2400" dirty="0"/>
          </a:p>
        </p:txBody>
      </p:sp>
      <p:sp>
        <p:nvSpPr>
          <p:cNvPr id="5" name="Rectangle 4"/>
          <p:cNvSpPr/>
          <p:nvPr/>
        </p:nvSpPr>
        <p:spPr>
          <a:xfrm>
            <a:off x="497006" y="2398931"/>
            <a:ext cx="8001000" cy="646331"/>
          </a:xfrm>
          <a:prstGeom prst="rect">
            <a:avLst/>
          </a:prstGeom>
        </p:spPr>
        <p:txBody>
          <a:bodyPr wrap="square">
            <a:spAutoFit/>
          </a:bodyPr>
          <a:lstStyle/>
          <a:p>
            <a:pPr algn="ctr"/>
            <a:r>
              <a:rPr lang="en-US" sz="3600" b="1" dirty="0"/>
              <a:t>Some questions need to be answered…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0000"/>
            <a:lum/>
          </a:blip>
          <a:srcRect/>
          <a:stretch>
            <a:fillRect l="-33000" r="-33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b="1" dirty="0">
                <a:solidFill>
                  <a:srgbClr val="990099"/>
                </a:solidFill>
              </a:rPr>
              <a:t>What does nano </a:t>
            </a:r>
            <a:r>
              <a:rPr lang="en-US" b="1" i="1" dirty="0">
                <a:solidFill>
                  <a:srgbClr val="990099"/>
                </a:solidFill>
              </a:rPr>
              <a:t>really</a:t>
            </a:r>
            <a:r>
              <a:rPr lang="en-US" b="1" dirty="0">
                <a:solidFill>
                  <a:srgbClr val="990099"/>
                </a:solidFill>
              </a:rPr>
              <a:t> mean?</a:t>
            </a:r>
          </a:p>
        </p:txBody>
      </p:sp>
      <p:sp>
        <p:nvSpPr>
          <p:cNvPr id="14" name="Text Box 14"/>
          <p:cNvSpPr txBox="1">
            <a:spLocks noChangeArrowheads="1"/>
          </p:cNvSpPr>
          <p:nvPr/>
        </p:nvSpPr>
        <p:spPr bwMode="auto">
          <a:xfrm>
            <a:off x="2441674" y="3505200"/>
            <a:ext cx="2064654" cy="1477589"/>
          </a:xfrm>
          <a:prstGeom prst="rect">
            <a:avLst/>
          </a:prstGeom>
          <a:noFill/>
          <a:ln w="9525">
            <a:noFill/>
            <a:miter lim="800000"/>
            <a:headEnd/>
            <a:tailEnd/>
          </a:ln>
        </p:spPr>
        <p:txBody>
          <a:bodyPr wrap="none">
            <a:spAutoFit/>
          </a:bodyPr>
          <a:lstStyle/>
          <a:p>
            <a:pPr eaLnBrk="1" hangingPunct="1"/>
            <a:r>
              <a:rPr lang="en-US" b="1" dirty="0">
                <a:solidFill>
                  <a:srgbClr val="000000"/>
                </a:solidFill>
              </a:rPr>
              <a:t>bacteria</a:t>
            </a:r>
          </a:p>
          <a:p>
            <a:pPr eaLnBrk="1" hangingPunct="1"/>
            <a:r>
              <a:rPr lang="en-US" dirty="0">
                <a:solidFill>
                  <a:srgbClr val="000000"/>
                </a:solidFill>
              </a:rPr>
              <a:t>1 </a:t>
            </a:r>
            <a:r>
              <a:rPr lang="en-US" dirty="0">
                <a:solidFill>
                  <a:srgbClr val="000000"/>
                </a:solidFill>
                <a:sym typeface="Symbol" pitchFamily="18" charset="2"/>
              </a:rPr>
              <a:t></a:t>
            </a:r>
            <a:r>
              <a:rPr lang="en-US" dirty="0">
                <a:solidFill>
                  <a:srgbClr val="000000"/>
                </a:solidFill>
              </a:rPr>
              <a:t>m</a:t>
            </a:r>
          </a:p>
          <a:p>
            <a:pPr eaLnBrk="1" hangingPunct="1"/>
            <a:r>
              <a:rPr lang="en-US" dirty="0">
                <a:solidFill>
                  <a:srgbClr val="000000"/>
                </a:solidFill>
              </a:rPr>
              <a:t>0.000001 m</a:t>
            </a:r>
          </a:p>
          <a:p>
            <a:pPr eaLnBrk="1" hangingPunct="1"/>
            <a:endParaRPr lang="en-US" dirty="0">
              <a:solidFill>
                <a:srgbClr val="000000"/>
              </a:solidFill>
            </a:endParaRPr>
          </a:p>
          <a:p>
            <a:pPr eaLnBrk="1" hangingPunct="1"/>
            <a:r>
              <a:rPr lang="en-US" dirty="0">
                <a:solidFill>
                  <a:srgbClr val="000000"/>
                </a:solidFill>
              </a:rPr>
              <a:t>1,000,000 </a:t>
            </a:r>
            <a:r>
              <a:rPr lang="en-US" dirty="0">
                <a:solidFill>
                  <a:srgbClr val="000000"/>
                </a:solidFill>
                <a:sym typeface="Symbol" pitchFamily="18" charset="2"/>
              </a:rPr>
              <a:t></a:t>
            </a:r>
            <a:r>
              <a:rPr lang="en-US" dirty="0">
                <a:solidFill>
                  <a:srgbClr val="000000"/>
                </a:solidFill>
              </a:rPr>
              <a:t>m = 1 m</a:t>
            </a:r>
          </a:p>
        </p:txBody>
      </p:sp>
      <p:sp>
        <p:nvSpPr>
          <p:cNvPr id="17" name="Text Box 5"/>
          <p:cNvSpPr txBox="1">
            <a:spLocks noChangeArrowheads="1"/>
          </p:cNvSpPr>
          <p:nvPr/>
        </p:nvSpPr>
        <p:spPr bwMode="auto">
          <a:xfrm>
            <a:off x="1755775" y="990601"/>
            <a:ext cx="1627369" cy="1477328"/>
          </a:xfrm>
          <a:prstGeom prst="rect">
            <a:avLst/>
          </a:prstGeom>
          <a:noFill/>
          <a:ln w="9525">
            <a:noFill/>
            <a:miter lim="800000"/>
            <a:headEnd/>
            <a:tailEnd/>
          </a:ln>
        </p:spPr>
        <p:txBody>
          <a:bodyPr wrap="none">
            <a:spAutoFit/>
          </a:bodyPr>
          <a:lstStyle/>
          <a:p>
            <a:pPr eaLnBrk="1" hangingPunct="1"/>
            <a:r>
              <a:rPr lang="en-US" b="1" dirty="0">
                <a:solidFill>
                  <a:srgbClr val="000000"/>
                </a:solidFill>
              </a:rPr>
              <a:t>mountain</a:t>
            </a:r>
          </a:p>
          <a:p>
            <a:pPr eaLnBrk="1" hangingPunct="1"/>
            <a:r>
              <a:rPr lang="en-US" dirty="0">
                <a:solidFill>
                  <a:srgbClr val="000000"/>
                </a:solidFill>
              </a:rPr>
              <a:t>1 km</a:t>
            </a:r>
          </a:p>
          <a:p>
            <a:pPr eaLnBrk="1" hangingPunct="1"/>
            <a:r>
              <a:rPr lang="en-US" dirty="0">
                <a:solidFill>
                  <a:srgbClr val="000000"/>
                </a:solidFill>
              </a:rPr>
              <a:t>1000 m</a:t>
            </a:r>
          </a:p>
          <a:p>
            <a:pPr eaLnBrk="1" hangingPunct="1"/>
            <a:endParaRPr lang="en-US" dirty="0">
              <a:solidFill>
                <a:srgbClr val="000000"/>
              </a:solidFill>
            </a:endParaRPr>
          </a:p>
          <a:p>
            <a:pPr eaLnBrk="1" hangingPunct="1"/>
            <a:r>
              <a:rPr lang="en-US" dirty="0">
                <a:solidFill>
                  <a:srgbClr val="000000"/>
                </a:solidFill>
              </a:rPr>
              <a:t>0.001 km = 1 m</a:t>
            </a:r>
          </a:p>
        </p:txBody>
      </p:sp>
      <p:sp>
        <p:nvSpPr>
          <p:cNvPr id="20" name="Text Box 8"/>
          <p:cNvSpPr txBox="1">
            <a:spLocks noChangeArrowheads="1"/>
          </p:cNvSpPr>
          <p:nvPr/>
        </p:nvSpPr>
        <p:spPr bwMode="auto">
          <a:xfrm>
            <a:off x="4729018" y="1030527"/>
            <a:ext cx="639763" cy="646113"/>
          </a:xfrm>
          <a:prstGeom prst="rect">
            <a:avLst/>
          </a:prstGeom>
          <a:noFill/>
          <a:ln w="9525">
            <a:noFill/>
            <a:miter lim="800000"/>
            <a:headEnd/>
            <a:tailEnd/>
          </a:ln>
        </p:spPr>
        <p:txBody>
          <a:bodyPr wrap="none">
            <a:spAutoFit/>
          </a:bodyPr>
          <a:lstStyle/>
          <a:p>
            <a:pPr eaLnBrk="1" hangingPunct="1"/>
            <a:r>
              <a:rPr lang="en-US" b="1" dirty="0">
                <a:solidFill>
                  <a:srgbClr val="000000"/>
                </a:solidFill>
              </a:rPr>
              <a:t>child</a:t>
            </a:r>
          </a:p>
          <a:p>
            <a:pPr eaLnBrk="1" hangingPunct="1"/>
            <a:r>
              <a:rPr lang="en-US" dirty="0">
                <a:solidFill>
                  <a:srgbClr val="000000"/>
                </a:solidFill>
              </a:rPr>
              <a:t>1 m</a:t>
            </a:r>
          </a:p>
        </p:txBody>
      </p:sp>
      <p:sp>
        <p:nvSpPr>
          <p:cNvPr id="23" name="Text Box 11"/>
          <p:cNvSpPr txBox="1">
            <a:spLocks noChangeArrowheads="1"/>
          </p:cNvSpPr>
          <p:nvPr/>
        </p:nvSpPr>
        <p:spPr bwMode="auto">
          <a:xfrm>
            <a:off x="7440613" y="990601"/>
            <a:ext cx="1708150" cy="1477963"/>
          </a:xfrm>
          <a:prstGeom prst="rect">
            <a:avLst/>
          </a:prstGeom>
          <a:noFill/>
          <a:ln w="9525">
            <a:noFill/>
            <a:miter lim="800000"/>
            <a:headEnd/>
            <a:tailEnd/>
          </a:ln>
        </p:spPr>
        <p:txBody>
          <a:bodyPr wrap="none">
            <a:spAutoFit/>
          </a:bodyPr>
          <a:lstStyle/>
          <a:p>
            <a:pPr eaLnBrk="1" hangingPunct="1"/>
            <a:r>
              <a:rPr lang="en-US" b="1" dirty="0">
                <a:solidFill>
                  <a:srgbClr val="000000"/>
                </a:solidFill>
              </a:rPr>
              <a:t>ant</a:t>
            </a:r>
          </a:p>
          <a:p>
            <a:pPr eaLnBrk="1" hangingPunct="1"/>
            <a:r>
              <a:rPr lang="en-US" dirty="0">
                <a:solidFill>
                  <a:srgbClr val="000000"/>
                </a:solidFill>
              </a:rPr>
              <a:t>1 mm</a:t>
            </a:r>
          </a:p>
          <a:p>
            <a:pPr eaLnBrk="1" hangingPunct="1"/>
            <a:r>
              <a:rPr lang="en-US" dirty="0">
                <a:solidFill>
                  <a:srgbClr val="000000"/>
                </a:solidFill>
              </a:rPr>
              <a:t>0.001 m</a:t>
            </a:r>
          </a:p>
          <a:p>
            <a:pPr eaLnBrk="1" hangingPunct="1"/>
            <a:endParaRPr lang="en-US" dirty="0">
              <a:solidFill>
                <a:srgbClr val="000000"/>
              </a:solidFill>
            </a:endParaRPr>
          </a:p>
          <a:p>
            <a:pPr eaLnBrk="1" hangingPunct="1"/>
            <a:r>
              <a:rPr lang="en-US" dirty="0">
                <a:solidFill>
                  <a:srgbClr val="000000"/>
                </a:solidFill>
              </a:rPr>
              <a:t>1,000 mm = 1 m</a:t>
            </a:r>
          </a:p>
        </p:txBody>
      </p:sp>
      <p:sp>
        <p:nvSpPr>
          <p:cNvPr id="26" name="Text Box 17"/>
          <p:cNvSpPr txBox="1">
            <a:spLocks noChangeArrowheads="1"/>
          </p:cNvSpPr>
          <p:nvPr/>
        </p:nvSpPr>
        <p:spPr bwMode="auto">
          <a:xfrm>
            <a:off x="6589713" y="3505200"/>
            <a:ext cx="2462213" cy="1477963"/>
          </a:xfrm>
          <a:prstGeom prst="rect">
            <a:avLst/>
          </a:prstGeom>
          <a:noFill/>
          <a:ln w="9525">
            <a:noFill/>
            <a:miter lim="800000"/>
            <a:headEnd/>
            <a:tailEnd/>
          </a:ln>
        </p:spPr>
        <p:txBody>
          <a:bodyPr wrap="none">
            <a:spAutoFit/>
          </a:bodyPr>
          <a:lstStyle/>
          <a:p>
            <a:pPr eaLnBrk="1" hangingPunct="1"/>
            <a:r>
              <a:rPr lang="en-US" b="1" dirty="0">
                <a:solidFill>
                  <a:srgbClr val="000000"/>
                </a:solidFill>
              </a:rPr>
              <a:t>sugar molecule</a:t>
            </a:r>
          </a:p>
          <a:p>
            <a:pPr eaLnBrk="1" hangingPunct="1"/>
            <a:r>
              <a:rPr lang="en-US" dirty="0">
                <a:solidFill>
                  <a:srgbClr val="000000"/>
                </a:solidFill>
              </a:rPr>
              <a:t>1 nm</a:t>
            </a:r>
          </a:p>
          <a:p>
            <a:pPr eaLnBrk="1" hangingPunct="1"/>
            <a:r>
              <a:rPr lang="en-US" dirty="0">
                <a:solidFill>
                  <a:srgbClr val="000000"/>
                </a:solidFill>
              </a:rPr>
              <a:t>0.000000001 m</a:t>
            </a:r>
          </a:p>
          <a:p>
            <a:pPr eaLnBrk="1" hangingPunct="1"/>
            <a:endParaRPr lang="en-US" dirty="0">
              <a:solidFill>
                <a:srgbClr val="000000"/>
              </a:solidFill>
            </a:endParaRPr>
          </a:p>
          <a:p>
            <a:pPr eaLnBrk="1" hangingPunct="1"/>
            <a:r>
              <a:rPr lang="en-US" dirty="0">
                <a:solidFill>
                  <a:srgbClr val="000000"/>
                </a:solidFill>
              </a:rPr>
              <a:t>1,000,000,000 nm = 1 m</a:t>
            </a:r>
          </a:p>
        </p:txBody>
      </p:sp>
      <p:sp>
        <p:nvSpPr>
          <p:cNvPr id="27" name="Rectangle 26"/>
          <p:cNvSpPr/>
          <p:nvPr/>
        </p:nvSpPr>
        <p:spPr>
          <a:xfrm>
            <a:off x="2209800" y="5105400"/>
            <a:ext cx="5029200" cy="830997"/>
          </a:xfrm>
          <a:prstGeom prst="rect">
            <a:avLst/>
          </a:prstGeom>
        </p:spPr>
        <p:txBody>
          <a:bodyPr wrap="square">
            <a:spAutoFit/>
          </a:bodyPr>
          <a:lstStyle/>
          <a:p>
            <a:pPr algn="ctr"/>
            <a:r>
              <a:rPr lang="en-US" sz="4000" dirty="0"/>
              <a:t>1 m = 1 </a:t>
            </a:r>
            <a:r>
              <a:rPr lang="en-US" sz="4800" b="1" dirty="0"/>
              <a:t>BILLION</a:t>
            </a:r>
            <a:r>
              <a:rPr lang="en-US" sz="4800" dirty="0"/>
              <a:t> </a:t>
            </a:r>
            <a:r>
              <a:rPr lang="en-US" sz="4000" dirty="0"/>
              <a:t>nm</a:t>
            </a:r>
          </a:p>
        </p:txBody>
      </p:sp>
      <p:cxnSp>
        <p:nvCxnSpPr>
          <p:cNvPr id="31" name="Straight Arrow Connector 30"/>
          <p:cNvCxnSpPr/>
          <p:nvPr/>
        </p:nvCxnSpPr>
        <p:spPr>
          <a:xfrm>
            <a:off x="2362200" y="5943600"/>
            <a:ext cx="4797327" cy="0"/>
          </a:xfrm>
          <a:prstGeom prst="straightConnector1">
            <a:avLst/>
          </a:prstGeom>
          <a:ln w="571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2545" y="937765"/>
            <a:ext cx="1586884" cy="2404369"/>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2400" y="5620084"/>
            <a:ext cx="2094324" cy="1032776"/>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315200" y="5127322"/>
            <a:ext cx="1692217" cy="1615222"/>
          </a:xfrm>
          <a:prstGeom prst="rect">
            <a:avLst/>
          </a:prstGeom>
        </p:spPr>
      </p:pic>
      <p:sp>
        <p:nvSpPr>
          <p:cNvPr id="30" name="Rectangle 29"/>
          <p:cNvSpPr/>
          <p:nvPr/>
        </p:nvSpPr>
        <p:spPr>
          <a:xfrm>
            <a:off x="2209800" y="5921514"/>
            <a:ext cx="5029200" cy="707886"/>
          </a:xfrm>
          <a:prstGeom prst="rect">
            <a:avLst/>
          </a:prstGeom>
        </p:spPr>
        <p:txBody>
          <a:bodyPr wrap="square">
            <a:spAutoFit/>
          </a:bodyPr>
          <a:lstStyle/>
          <a:p>
            <a:pPr algn="ctr"/>
            <a:r>
              <a:rPr lang="en-US" sz="4000" dirty="0"/>
              <a:t>1 km = Saturn to Sun</a:t>
            </a:r>
          </a:p>
        </p:txBody>
      </p:sp>
      <p:pic>
        <p:nvPicPr>
          <p:cNvPr id="28" name="Picture 5" descr="C:\Users\birdmarw\Pictures\Nanotech\Children_Playing_Violin_Suzuki_Institute_2011.JPG"/>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l="41293" t="11390" r="29419" b="6110"/>
          <a:stretch/>
        </p:blipFill>
        <p:spPr bwMode="auto">
          <a:xfrm>
            <a:off x="3612364" y="958851"/>
            <a:ext cx="1079198" cy="232409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Users\birdmarw\Pictures\Nanotech\Ant_SEM.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765404" y="990601"/>
            <a:ext cx="1648616" cy="154394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 descr="C:\Users\birdmarw\Pictures\Nanotech\Gram_Stain_Anthrax.jp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16685" y="3542524"/>
            <a:ext cx="2176222" cy="146895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C:\Users\birdmarw\Pictures\Nanotech\D-glucose-chain-3D-balls.pn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683291" y="3675059"/>
            <a:ext cx="1946109" cy="1080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0000"/>
            <a:lum/>
          </a:blip>
          <a:srcRect/>
          <a:stretch>
            <a:fillRect l="-33000" r="-33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1143000"/>
          </a:xfrm>
        </p:spPr>
        <p:txBody>
          <a:bodyPr/>
          <a:lstStyle/>
          <a:p>
            <a:r>
              <a:rPr lang="en-US" b="1" dirty="0">
                <a:solidFill>
                  <a:srgbClr val="990099"/>
                </a:solidFill>
              </a:rPr>
              <a:t>How old is nanotechnology?</a:t>
            </a:r>
          </a:p>
        </p:txBody>
      </p:sp>
      <p:sp>
        <p:nvSpPr>
          <p:cNvPr id="5" name="Content Placeholder 5"/>
          <p:cNvSpPr txBox="1">
            <a:spLocks/>
          </p:cNvSpPr>
          <p:nvPr/>
        </p:nvSpPr>
        <p:spPr>
          <a:xfrm>
            <a:off x="304800" y="1495567"/>
            <a:ext cx="4114802" cy="4981433"/>
          </a:xfrm>
          <a:prstGeom prst="rect">
            <a:avLst/>
          </a:prstGeom>
          <a:ln w="19050">
            <a:solidFill>
              <a:schemeClr val="accent1"/>
            </a:solidFill>
          </a:ln>
        </p:spPr>
        <p:txBody>
          <a:bodyPr>
            <a:noAutofit/>
          </a:bodyPr>
          <a:lstStyle/>
          <a:p>
            <a:pPr marR="0" lvl="0" algn="l" defTabSz="914400" rtl="0" eaLnBrk="1" fontAlgn="auto" latinLnBrk="0" hangingPunct="1">
              <a:lnSpc>
                <a:spcPct val="100000"/>
              </a:lnSpc>
              <a:spcBef>
                <a:spcPts val="600"/>
              </a:spcBef>
              <a:spcAft>
                <a:spcPts val="600"/>
              </a:spcAft>
              <a:buClrTx/>
              <a:buSzTx/>
              <a:tabLst/>
              <a:defRPr/>
            </a:pPr>
            <a:r>
              <a:rPr kumimoji="0" lang="en-US" b="1" i="0" u="none" strike="noStrike" kern="1200" cap="none" spc="0" normalizeH="0" baseline="0" noProof="0" dirty="0">
                <a:ln>
                  <a:noFill/>
                </a:ln>
                <a:solidFill>
                  <a:schemeClr val="tx1"/>
                </a:solidFill>
                <a:effectLst/>
                <a:uLnTx/>
                <a:uFillTx/>
              </a:rPr>
              <a:t>1965 </a:t>
            </a:r>
            <a:r>
              <a:rPr kumimoji="0" lang="en-US" b="0" i="0" u="none" strike="noStrike" kern="1200" cap="none" spc="0" normalizeH="0" baseline="0" noProof="0" dirty="0">
                <a:ln>
                  <a:noFill/>
                </a:ln>
                <a:solidFill>
                  <a:schemeClr val="tx1"/>
                </a:solidFill>
                <a:effectLst/>
                <a:uLnTx/>
                <a:uFillTx/>
              </a:rPr>
              <a:t>Ferromagnetic fluids patented by S. </a:t>
            </a:r>
            <a:r>
              <a:rPr kumimoji="0" lang="en-US" b="0" i="0" u="none" strike="noStrike" kern="1200" cap="none" spc="0" normalizeH="0" baseline="0" noProof="0" dirty="0" err="1">
                <a:ln>
                  <a:noFill/>
                </a:ln>
                <a:solidFill>
                  <a:schemeClr val="tx1"/>
                </a:solidFill>
                <a:effectLst/>
                <a:uLnTx/>
                <a:uFillTx/>
              </a:rPr>
              <a:t>Papel</a:t>
            </a:r>
            <a:endParaRPr kumimoji="0" lang="en-US" b="1" i="0" u="none" strike="noStrike" kern="1200" cap="none" spc="0" normalizeH="0" baseline="0" noProof="0" dirty="0">
              <a:ln>
                <a:noFill/>
              </a:ln>
              <a:solidFill>
                <a:schemeClr val="tx1"/>
              </a:solidFill>
              <a:effectLst/>
              <a:uLnTx/>
              <a:uFillTx/>
            </a:endParaRPr>
          </a:p>
          <a:p>
            <a:pPr marR="0" lvl="0" algn="l" defTabSz="914400" rtl="0" eaLnBrk="1" fontAlgn="auto" latinLnBrk="0" hangingPunct="1">
              <a:lnSpc>
                <a:spcPct val="100000"/>
              </a:lnSpc>
              <a:spcBef>
                <a:spcPts val="600"/>
              </a:spcBef>
              <a:spcAft>
                <a:spcPts val="600"/>
              </a:spcAft>
              <a:buClrTx/>
              <a:buSzTx/>
              <a:tabLst/>
              <a:defRPr/>
            </a:pPr>
            <a:r>
              <a:rPr kumimoji="0" lang="en-US" b="1" i="0" u="none" strike="noStrike" kern="1200" cap="none" spc="0" normalizeH="0" baseline="0" noProof="0" dirty="0">
                <a:ln>
                  <a:noFill/>
                </a:ln>
                <a:solidFill>
                  <a:schemeClr val="tx1"/>
                </a:solidFill>
                <a:effectLst/>
                <a:uLnTx/>
                <a:uFillTx/>
              </a:rPr>
              <a:t>1974</a:t>
            </a:r>
            <a:r>
              <a:rPr kumimoji="0" lang="en-US" b="0" i="0" u="none" strike="noStrike" kern="1200" cap="none" spc="0" normalizeH="0" baseline="0" noProof="0" dirty="0">
                <a:ln>
                  <a:noFill/>
                </a:ln>
                <a:solidFill>
                  <a:schemeClr val="tx1"/>
                </a:solidFill>
                <a:effectLst/>
                <a:uLnTx/>
                <a:uFillTx/>
              </a:rPr>
              <a:t> The word "nanotechnology" used</a:t>
            </a:r>
          </a:p>
          <a:p>
            <a:pPr marR="0" lvl="0" algn="l" defTabSz="914400" rtl="0" eaLnBrk="1" fontAlgn="auto" latinLnBrk="0" hangingPunct="1">
              <a:lnSpc>
                <a:spcPct val="100000"/>
              </a:lnSpc>
              <a:spcBef>
                <a:spcPts val="600"/>
              </a:spcBef>
              <a:spcAft>
                <a:spcPts val="600"/>
              </a:spcAft>
              <a:buClrTx/>
              <a:buSzTx/>
              <a:tabLst/>
              <a:defRPr/>
            </a:pPr>
            <a:r>
              <a:rPr kumimoji="0" lang="en-US" b="1" i="0" u="none" strike="noStrike" kern="1200" cap="none" spc="0" normalizeH="0" baseline="0" noProof="0" dirty="0">
                <a:ln>
                  <a:noFill/>
                </a:ln>
                <a:solidFill>
                  <a:schemeClr val="tx1"/>
                </a:solidFill>
                <a:effectLst/>
                <a:uLnTx/>
                <a:uFillTx/>
              </a:rPr>
              <a:t>Early 1980s </a:t>
            </a:r>
            <a:r>
              <a:rPr kumimoji="0" lang="en-US" b="0" i="0" u="none" strike="noStrike" kern="1200" cap="none" spc="0" normalizeH="0" baseline="0" noProof="0" dirty="0">
                <a:ln>
                  <a:noFill/>
                </a:ln>
                <a:solidFill>
                  <a:schemeClr val="tx1"/>
                </a:solidFill>
                <a:effectLst/>
                <a:uLnTx/>
                <a:uFillTx/>
              </a:rPr>
              <a:t>Quantum dots discovered by Alexei Ekimov</a:t>
            </a:r>
          </a:p>
          <a:p>
            <a:pPr marR="0" lvl="0" algn="l" defTabSz="914400" rtl="0" eaLnBrk="1" fontAlgn="auto" latinLnBrk="0" hangingPunct="1">
              <a:lnSpc>
                <a:spcPct val="100000"/>
              </a:lnSpc>
              <a:spcBef>
                <a:spcPts val="600"/>
              </a:spcBef>
              <a:spcAft>
                <a:spcPts val="600"/>
              </a:spcAft>
              <a:buClrTx/>
              <a:buSzTx/>
              <a:tabLst/>
              <a:defRPr/>
            </a:pPr>
            <a:r>
              <a:rPr kumimoji="0" lang="en-US" b="1" i="0" u="none" strike="noStrike" kern="1200" cap="none" spc="0" normalizeH="0" baseline="0" noProof="0" dirty="0">
                <a:ln>
                  <a:noFill/>
                </a:ln>
                <a:solidFill>
                  <a:schemeClr val="tx1"/>
                </a:solidFill>
                <a:effectLst/>
                <a:uLnTx/>
                <a:uFillTx/>
              </a:rPr>
              <a:t>1985</a:t>
            </a:r>
            <a:r>
              <a:rPr kumimoji="0" lang="en-US" b="0" i="0" u="none" strike="noStrike" kern="1200" cap="none" spc="0" normalizeH="0" baseline="0" noProof="0" dirty="0">
                <a:ln>
                  <a:noFill/>
                </a:ln>
                <a:solidFill>
                  <a:schemeClr val="tx1"/>
                </a:solidFill>
                <a:effectLst/>
                <a:uLnTx/>
                <a:uFillTx/>
              </a:rPr>
              <a:t>  </a:t>
            </a:r>
            <a:r>
              <a:rPr lang="en-US" noProof="0" dirty="0"/>
              <a:t>Buckyball </a:t>
            </a:r>
            <a:r>
              <a:rPr kumimoji="0" lang="en-US" b="0" i="0" u="none" strike="noStrike" kern="1200" cap="none" spc="0" normalizeH="0" baseline="0" noProof="0" dirty="0">
                <a:ln>
                  <a:noFill/>
                </a:ln>
                <a:solidFill>
                  <a:schemeClr val="tx1"/>
                </a:solidFill>
                <a:effectLst/>
                <a:uLnTx/>
                <a:uFillTx/>
              </a:rPr>
              <a:t>discovered</a:t>
            </a:r>
          </a:p>
          <a:p>
            <a:pPr marR="0" lvl="0" algn="l" defTabSz="914400" rtl="0" eaLnBrk="1" fontAlgn="auto" latinLnBrk="0" hangingPunct="1">
              <a:lnSpc>
                <a:spcPct val="100000"/>
              </a:lnSpc>
              <a:spcBef>
                <a:spcPts val="600"/>
              </a:spcBef>
              <a:spcAft>
                <a:spcPts val="600"/>
              </a:spcAft>
              <a:buClrTx/>
              <a:buSzTx/>
              <a:tabLst/>
              <a:defRPr/>
            </a:pPr>
            <a:r>
              <a:rPr kumimoji="0" lang="en-US" b="1" i="0" u="none" strike="noStrike" kern="1200" cap="none" spc="0" normalizeH="0" baseline="0" noProof="0" dirty="0">
                <a:ln>
                  <a:noFill/>
                </a:ln>
                <a:solidFill>
                  <a:schemeClr val="tx1"/>
                </a:solidFill>
                <a:effectLst/>
                <a:uLnTx/>
                <a:uFillTx/>
              </a:rPr>
              <a:t>1991 </a:t>
            </a:r>
            <a:r>
              <a:rPr kumimoji="0" lang="en-US" b="0" i="0" u="none" strike="noStrike" kern="1200" cap="none" spc="0" normalizeH="0" baseline="0" noProof="0" dirty="0">
                <a:ln>
                  <a:noFill/>
                </a:ln>
                <a:solidFill>
                  <a:schemeClr val="tx1"/>
                </a:solidFill>
                <a:effectLst/>
                <a:uLnTx/>
                <a:uFillTx/>
              </a:rPr>
              <a:t> Carbon nanotubes discovered</a:t>
            </a:r>
          </a:p>
          <a:p>
            <a:pPr marR="0" lvl="0" algn="l" defTabSz="914400" rtl="0" eaLnBrk="1" fontAlgn="auto" latinLnBrk="0" hangingPunct="1">
              <a:lnSpc>
                <a:spcPct val="100000"/>
              </a:lnSpc>
              <a:spcBef>
                <a:spcPts val="600"/>
              </a:spcBef>
              <a:spcAft>
                <a:spcPts val="600"/>
              </a:spcAft>
              <a:buClrTx/>
              <a:buSzTx/>
              <a:tabLst/>
              <a:defRPr/>
            </a:pPr>
            <a:r>
              <a:rPr kumimoji="0" lang="en-US" b="1" i="0" u="none" strike="noStrike" kern="1200" cap="none" spc="0" normalizeH="0" baseline="0" noProof="0" dirty="0">
                <a:ln>
                  <a:noFill/>
                </a:ln>
                <a:solidFill>
                  <a:schemeClr val="tx1"/>
                </a:solidFill>
                <a:effectLst/>
                <a:uLnTx/>
                <a:uFillTx/>
              </a:rPr>
              <a:t>1997  </a:t>
            </a:r>
            <a:r>
              <a:rPr kumimoji="0" lang="en-US" b="0" i="0" u="none" strike="noStrike" kern="1200" cap="none" spc="0" normalizeH="0" baseline="0" noProof="0" dirty="0">
                <a:ln>
                  <a:noFill/>
                </a:ln>
                <a:solidFill>
                  <a:schemeClr val="tx1"/>
                </a:solidFill>
                <a:effectLst/>
                <a:uLnTx/>
                <a:uFillTx/>
              </a:rPr>
              <a:t>Gold </a:t>
            </a:r>
            <a:r>
              <a:rPr kumimoji="0" lang="en-US" b="0" i="0" u="none" strike="noStrike" kern="1200" cap="none" spc="0" normalizeH="0" baseline="0" noProof="0" dirty="0" err="1">
                <a:ln>
                  <a:noFill/>
                </a:ln>
                <a:solidFill>
                  <a:schemeClr val="tx1"/>
                </a:solidFill>
                <a:effectLst/>
                <a:uLnTx/>
                <a:uFillTx/>
              </a:rPr>
              <a:t>nanoshells</a:t>
            </a:r>
            <a:r>
              <a:rPr kumimoji="0" lang="en-US" b="0" i="0" u="none" strike="noStrike" kern="1200" cap="none" spc="0" normalizeH="0" baseline="0" noProof="0" dirty="0">
                <a:ln>
                  <a:noFill/>
                </a:ln>
                <a:solidFill>
                  <a:schemeClr val="tx1"/>
                </a:solidFill>
                <a:effectLst/>
                <a:uLnTx/>
                <a:uFillTx/>
              </a:rPr>
              <a:t> discovered</a:t>
            </a:r>
          </a:p>
          <a:p>
            <a:pPr marR="0" lvl="0" algn="l" defTabSz="914400" rtl="0" eaLnBrk="1" fontAlgn="auto" latinLnBrk="0" hangingPunct="1">
              <a:lnSpc>
                <a:spcPct val="100000"/>
              </a:lnSpc>
              <a:spcBef>
                <a:spcPts val="600"/>
              </a:spcBef>
              <a:spcAft>
                <a:spcPts val="600"/>
              </a:spcAft>
              <a:buClrTx/>
              <a:buSzTx/>
              <a:tabLst/>
              <a:defRPr/>
            </a:pPr>
            <a:r>
              <a:rPr kumimoji="0" lang="en-US" b="1" i="0" u="none" strike="noStrike" kern="1200" cap="none" spc="0" normalizeH="0" baseline="0" noProof="0" dirty="0">
                <a:ln>
                  <a:noFill/>
                </a:ln>
                <a:solidFill>
                  <a:schemeClr val="tx1"/>
                </a:solidFill>
                <a:effectLst/>
                <a:uLnTx/>
                <a:uFillTx/>
              </a:rPr>
              <a:t>1999 </a:t>
            </a:r>
            <a:r>
              <a:rPr kumimoji="0" lang="en-US" b="0" i="0" u="none" strike="noStrike" kern="1200" cap="none" spc="0" normalizeH="0" baseline="0" noProof="0" dirty="0">
                <a:ln>
                  <a:noFill/>
                </a:ln>
                <a:solidFill>
                  <a:schemeClr val="tx1"/>
                </a:solidFill>
                <a:effectLst/>
                <a:uLnTx/>
                <a:uFillTx/>
              </a:rPr>
              <a:t>  Doxil receives FDA approval </a:t>
            </a:r>
            <a:endParaRPr kumimoji="0" lang="en-US" b="1" i="0" u="none" strike="noStrike" kern="1200" cap="none" spc="0" normalizeH="0" baseline="0" noProof="0" dirty="0">
              <a:ln>
                <a:noFill/>
              </a:ln>
              <a:solidFill>
                <a:schemeClr val="tx1"/>
              </a:solidFill>
              <a:effectLst/>
              <a:uLnTx/>
              <a:uFillTx/>
            </a:endParaRPr>
          </a:p>
          <a:p>
            <a:pPr marR="0" lvl="0" algn="l" defTabSz="914400" rtl="0" eaLnBrk="1" fontAlgn="auto" latinLnBrk="0" hangingPunct="1">
              <a:lnSpc>
                <a:spcPct val="100000"/>
              </a:lnSpc>
              <a:spcBef>
                <a:spcPct val="20000"/>
              </a:spcBef>
              <a:spcAft>
                <a:spcPts val="0"/>
              </a:spcAft>
              <a:buClrTx/>
              <a:buSzTx/>
              <a:tabLst/>
              <a:defRPr/>
            </a:pPr>
            <a:r>
              <a:rPr lang="en-US" b="1" dirty="0"/>
              <a:t>2008</a:t>
            </a:r>
            <a:r>
              <a:rPr kumimoji="0" lang="en-US" b="0" i="0" u="none" strike="noStrike" kern="1200" cap="none" spc="0" normalizeH="0" baseline="0" noProof="0" dirty="0">
                <a:ln>
                  <a:noFill/>
                </a:ln>
                <a:solidFill>
                  <a:schemeClr val="tx1"/>
                </a:solidFill>
                <a:effectLst/>
                <a:uLnTx/>
                <a:uFillTx/>
              </a:rPr>
              <a:t> Gold nanoshells therapy in human clinical trials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400" b="1"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5"/>
          <p:cNvSpPr txBox="1">
            <a:spLocks/>
          </p:cNvSpPr>
          <p:nvPr/>
        </p:nvSpPr>
        <p:spPr>
          <a:xfrm>
            <a:off x="4724401" y="1524000"/>
            <a:ext cx="4114800" cy="4953000"/>
          </a:xfrm>
          <a:prstGeom prst="rect">
            <a:avLst/>
          </a:prstGeom>
          <a:ln w="19050">
            <a:solidFill>
              <a:schemeClr val="accent1"/>
            </a:solidFill>
          </a:ln>
        </p:spPr>
        <p:txBody>
          <a:bodyPr>
            <a:noAutofit/>
          </a:bodyPr>
          <a:lstStyle/>
          <a:p>
            <a:pPr marR="0" lvl="0" algn="l" defTabSz="914400" rtl="0" eaLnBrk="1" fontAlgn="auto" latinLnBrk="0" hangingPunct="1">
              <a:lnSpc>
                <a:spcPct val="100000"/>
              </a:lnSpc>
              <a:spcBef>
                <a:spcPts val="600"/>
              </a:spcBef>
              <a:spcAft>
                <a:spcPts val="600"/>
              </a:spcAft>
              <a:buClrTx/>
              <a:buSzTx/>
              <a:tabLst/>
              <a:defRPr/>
            </a:pPr>
            <a:r>
              <a:rPr kumimoji="0" lang="en-US" b="1" i="0" u="none" strike="noStrike" kern="1200" cap="none" spc="0" normalizeH="0" baseline="0" noProof="0" dirty="0">
                <a:ln>
                  <a:noFill/>
                </a:ln>
                <a:solidFill>
                  <a:schemeClr val="tx1"/>
                </a:solidFill>
                <a:effectLst/>
                <a:uLnTx/>
                <a:uFillTx/>
              </a:rPr>
              <a:t>1687 </a:t>
            </a:r>
            <a:r>
              <a:rPr kumimoji="0" lang="en-US" i="0" u="none" strike="noStrike" kern="1200" cap="none" spc="0" normalizeH="0" baseline="0" noProof="0" dirty="0">
                <a:ln>
                  <a:noFill/>
                </a:ln>
                <a:solidFill>
                  <a:schemeClr val="tx1"/>
                </a:solidFill>
                <a:effectLst/>
                <a:uLnTx/>
                <a:uFillTx/>
              </a:rPr>
              <a:t>Isaac</a:t>
            </a:r>
            <a:r>
              <a:rPr kumimoji="0" lang="en-US" i="0" u="none" strike="noStrike" kern="1200" cap="none" spc="0" normalizeH="0" noProof="0" dirty="0">
                <a:ln>
                  <a:noFill/>
                </a:ln>
                <a:solidFill>
                  <a:schemeClr val="tx1"/>
                </a:solidFill>
                <a:effectLst/>
                <a:uLnTx/>
                <a:uFillTx/>
              </a:rPr>
              <a:t> Newton published “Principia,” laws of motion</a:t>
            </a:r>
            <a:endParaRPr kumimoji="0" lang="en-US" i="0" u="none" strike="noStrike" kern="1200" cap="none" spc="0" normalizeH="0" baseline="0" noProof="0" dirty="0">
              <a:ln>
                <a:noFill/>
              </a:ln>
              <a:solidFill>
                <a:schemeClr val="tx1"/>
              </a:solidFill>
              <a:effectLst/>
              <a:uLnTx/>
              <a:uFillTx/>
            </a:endParaRPr>
          </a:p>
          <a:p>
            <a:pPr marR="0" lvl="0" algn="l" defTabSz="914400" rtl="0" eaLnBrk="1" fontAlgn="auto" latinLnBrk="0" hangingPunct="1">
              <a:lnSpc>
                <a:spcPct val="100000"/>
              </a:lnSpc>
              <a:spcBef>
                <a:spcPts val="600"/>
              </a:spcBef>
              <a:spcAft>
                <a:spcPts val="600"/>
              </a:spcAft>
              <a:buClrTx/>
              <a:buSzTx/>
              <a:tabLst/>
              <a:defRPr/>
            </a:pPr>
            <a:r>
              <a:rPr kumimoji="0" lang="en-US" b="1" i="0" u="none" strike="noStrike" kern="1200" cap="none" spc="0" normalizeH="0" baseline="0" noProof="0" dirty="0">
                <a:ln>
                  <a:noFill/>
                </a:ln>
                <a:solidFill>
                  <a:schemeClr val="tx1"/>
                </a:solidFill>
                <a:effectLst/>
                <a:uLnTx/>
                <a:uFillTx/>
              </a:rPr>
              <a:t>1769</a:t>
            </a:r>
            <a:r>
              <a:rPr kumimoji="0" lang="en-US" b="0" i="0" u="none" strike="noStrike" kern="1200" cap="none" spc="0" normalizeH="0" baseline="0" noProof="0" dirty="0">
                <a:ln>
                  <a:noFill/>
                </a:ln>
                <a:solidFill>
                  <a:schemeClr val="tx1"/>
                </a:solidFill>
                <a:effectLst/>
                <a:uLnTx/>
                <a:uFillTx/>
              </a:rPr>
              <a:t> Watt invented steam engine</a:t>
            </a:r>
          </a:p>
          <a:p>
            <a:pPr marR="0" lvl="0" algn="l" defTabSz="914400" rtl="0" eaLnBrk="1" fontAlgn="auto" latinLnBrk="0" hangingPunct="1">
              <a:lnSpc>
                <a:spcPct val="100000"/>
              </a:lnSpc>
              <a:spcBef>
                <a:spcPts val="600"/>
              </a:spcBef>
              <a:spcAft>
                <a:spcPts val="600"/>
              </a:spcAft>
              <a:buClrTx/>
              <a:buSzTx/>
              <a:tabLst/>
              <a:defRPr/>
            </a:pPr>
            <a:r>
              <a:rPr lang="en-US" b="1" dirty="0"/>
              <a:t>1839</a:t>
            </a:r>
            <a:r>
              <a:rPr kumimoji="0" lang="en-US" b="1" i="0" u="none" strike="noStrike" kern="1200" cap="none" spc="0" normalizeH="0" baseline="0" noProof="0" dirty="0">
                <a:ln>
                  <a:noFill/>
                </a:ln>
                <a:solidFill>
                  <a:schemeClr val="tx1"/>
                </a:solidFill>
                <a:effectLst/>
                <a:uLnTx/>
                <a:uFillTx/>
              </a:rPr>
              <a:t> </a:t>
            </a:r>
            <a:r>
              <a:rPr lang="en-US" dirty="0"/>
              <a:t>Goodyear invented vulcanized rubber.</a:t>
            </a:r>
            <a:endParaRPr kumimoji="0" lang="en-US" b="0" i="0" u="none" strike="noStrike" kern="1200" cap="none" spc="0" normalizeH="0" baseline="0" noProof="0" dirty="0">
              <a:ln>
                <a:noFill/>
              </a:ln>
              <a:solidFill>
                <a:schemeClr val="tx1"/>
              </a:solidFill>
              <a:effectLst/>
              <a:uLnTx/>
              <a:uFillTx/>
            </a:endParaRPr>
          </a:p>
          <a:p>
            <a:pPr marR="0" lvl="0" algn="l" defTabSz="914400" rtl="0" eaLnBrk="1" fontAlgn="auto" latinLnBrk="0" hangingPunct="1">
              <a:lnSpc>
                <a:spcPct val="100000"/>
              </a:lnSpc>
              <a:spcBef>
                <a:spcPts val="600"/>
              </a:spcBef>
              <a:spcAft>
                <a:spcPts val="600"/>
              </a:spcAft>
              <a:buClrTx/>
              <a:buSzTx/>
              <a:tabLst/>
              <a:defRPr/>
            </a:pPr>
            <a:r>
              <a:rPr kumimoji="0" lang="en-US" b="1" i="0" u="none" strike="noStrike" kern="1200" cap="none" spc="0" normalizeH="0" baseline="0" noProof="0" dirty="0">
                <a:ln>
                  <a:noFill/>
                </a:ln>
                <a:solidFill>
                  <a:schemeClr val="tx1"/>
                </a:solidFill>
                <a:effectLst/>
                <a:uLnTx/>
                <a:uFillTx/>
              </a:rPr>
              <a:t>1885</a:t>
            </a:r>
            <a:r>
              <a:rPr kumimoji="0" lang="en-US" b="0" i="0" u="none" strike="noStrike" kern="1200" cap="none" spc="0" normalizeH="0" baseline="0" noProof="0" dirty="0">
                <a:ln>
                  <a:noFill/>
                </a:ln>
                <a:solidFill>
                  <a:schemeClr val="tx1"/>
                </a:solidFill>
                <a:effectLst/>
                <a:uLnTx/>
                <a:uFillTx/>
              </a:rPr>
              <a:t>  </a:t>
            </a:r>
            <a:r>
              <a:rPr lang="en-US" dirty="0"/>
              <a:t>Hertz</a:t>
            </a:r>
            <a:r>
              <a:rPr kumimoji="0" lang="en-US" b="0" i="0" u="none" strike="noStrike" kern="1200" cap="none" spc="0" normalizeH="0" baseline="0" noProof="0" dirty="0">
                <a:ln>
                  <a:noFill/>
                </a:ln>
                <a:solidFill>
                  <a:schemeClr val="tx1"/>
                </a:solidFill>
                <a:effectLst/>
                <a:uLnTx/>
                <a:uFillTx/>
              </a:rPr>
              <a:t> discovered photoelectric effect</a:t>
            </a:r>
          </a:p>
          <a:p>
            <a:pPr marR="0" lvl="0" algn="l" defTabSz="914400" rtl="0" eaLnBrk="1" fontAlgn="auto" latinLnBrk="0" hangingPunct="1">
              <a:lnSpc>
                <a:spcPct val="100000"/>
              </a:lnSpc>
              <a:spcBef>
                <a:spcPts val="600"/>
              </a:spcBef>
              <a:spcAft>
                <a:spcPts val="600"/>
              </a:spcAft>
              <a:buClrTx/>
              <a:buSzTx/>
              <a:tabLst/>
              <a:defRPr/>
            </a:pPr>
            <a:r>
              <a:rPr kumimoji="0" lang="en-US" b="1" i="0" u="none" strike="noStrike" kern="1200" cap="none" spc="0" normalizeH="0" baseline="0" noProof="0" dirty="0">
                <a:ln>
                  <a:noFill/>
                </a:ln>
                <a:solidFill>
                  <a:schemeClr val="tx1"/>
                </a:solidFill>
                <a:effectLst/>
                <a:uLnTx/>
                <a:uFillTx/>
              </a:rPr>
              <a:t>1916 </a:t>
            </a:r>
            <a:r>
              <a:rPr kumimoji="0" lang="en-US" b="0" i="0" u="none" strike="noStrike" kern="1200" cap="none" spc="0" normalizeH="0" baseline="0" noProof="0" dirty="0">
                <a:ln>
                  <a:noFill/>
                </a:ln>
                <a:solidFill>
                  <a:schemeClr val="tx1"/>
                </a:solidFill>
                <a:effectLst/>
                <a:uLnTx/>
                <a:uFillTx/>
              </a:rPr>
              <a:t> </a:t>
            </a:r>
            <a:r>
              <a:rPr lang="en-US" dirty="0"/>
              <a:t>Einstein published theory of relativity</a:t>
            </a:r>
            <a:endParaRPr kumimoji="0" lang="en-US" b="0" i="0" u="none" strike="noStrike" kern="1200" cap="none" spc="0" normalizeH="0" baseline="0" noProof="0" dirty="0">
              <a:ln>
                <a:noFill/>
              </a:ln>
              <a:solidFill>
                <a:schemeClr val="tx1"/>
              </a:solidFill>
              <a:effectLst/>
              <a:uLnTx/>
              <a:uFillTx/>
            </a:endParaRPr>
          </a:p>
          <a:p>
            <a:pPr marR="0" lvl="0" algn="l" defTabSz="914400" rtl="0" eaLnBrk="1" fontAlgn="auto" latinLnBrk="0" hangingPunct="1">
              <a:lnSpc>
                <a:spcPct val="100000"/>
              </a:lnSpc>
              <a:spcBef>
                <a:spcPts val="600"/>
              </a:spcBef>
              <a:spcAft>
                <a:spcPts val="600"/>
              </a:spcAft>
              <a:buClrTx/>
              <a:buSzTx/>
              <a:tabLst/>
              <a:defRPr/>
            </a:pPr>
            <a:r>
              <a:rPr kumimoji="0" lang="en-US" b="1" i="0" u="none" strike="noStrike" kern="1200" cap="none" spc="0" normalizeH="0" baseline="0" noProof="0" dirty="0">
                <a:ln>
                  <a:noFill/>
                </a:ln>
                <a:solidFill>
                  <a:schemeClr val="tx1"/>
                </a:solidFill>
                <a:effectLst/>
                <a:uLnTx/>
                <a:uFillTx/>
              </a:rPr>
              <a:t>1905-1925</a:t>
            </a:r>
            <a:r>
              <a:rPr kumimoji="0" lang="en-US" b="1" i="0" u="none" strike="noStrike" kern="1200" cap="none" spc="0" normalizeH="0" noProof="0" dirty="0">
                <a:ln>
                  <a:noFill/>
                </a:ln>
                <a:solidFill>
                  <a:schemeClr val="tx1"/>
                </a:solidFill>
                <a:effectLst/>
                <a:uLnTx/>
                <a:uFillTx/>
              </a:rPr>
              <a:t> </a:t>
            </a:r>
            <a:r>
              <a:rPr kumimoji="0" lang="en-US" i="0" u="none" strike="noStrike" kern="1200" cap="none" spc="0" normalizeH="0" noProof="0" dirty="0">
                <a:ln>
                  <a:noFill/>
                </a:ln>
                <a:solidFill>
                  <a:schemeClr val="tx1"/>
                </a:solidFill>
                <a:effectLst/>
                <a:uLnTx/>
                <a:uFillTx/>
              </a:rPr>
              <a:t>Birth of Quantum Mechanics</a:t>
            </a:r>
            <a:endParaRPr kumimoji="0" lang="en-US" b="0" i="0" u="none" strike="noStrike" kern="1200" cap="none" spc="0" normalizeH="0" baseline="0" noProof="0" dirty="0">
              <a:ln>
                <a:noFill/>
              </a:ln>
              <a:solidFill>
                <a:schemeClr val="tx1"/>
              </a:solidFill>
              <a:effectLst/>
              <a:uLnTx/>
              <a:uFillTx/>
            </a:endParaRPr>
          </a:p>
          <a:p>
            <a:pPr marR="0" lvl="0" algn="l" defTabSz="914400" rtl="0" eaLnBrk="1" fontAlgn="auto" latinLnBrk="0" hangingPunct="1">
              <a:lnSpc>
                <a:spcPct val="100000"/>
              </a:lnSpc>
              <a:spcBef>
                <a:spcPts val="600"/>
              </a:spcBef>
              <a:spcAft>
                <a:spcPts val="600"/>
              </a:spcAft>
              <a:buClrTx/>
              <a:buSzTx/>
              <a:tabLst/>
              <a:defRPr/>
            </a:pPr>
            <a:r>
              <a:rPr kumimoji="0" lang="en-US" b="1" i="0" u="none" strike="noStrike" kern="1200" cap="none" spc="0" normalizeH="0" baseline="0" noProof="0" dirty="0">
                <a:ln>
                  <a:noFill/>
                </a:ln>
                <a:solidFill>
                  <a:schemeClr val="tx1"/>
                </a:solidFill>
                <a:effectLst/>
                <a:uLnTx/>
                <a:uFillTx/>
              </a:rPr>
              <a:t>1938 </a:t>
            </a:r>
            <a:r>
              <a:rPr kumimoji="0" lang="en-US" b="0" i="0" u="none" strike="noStrike" kern="1200" cap="none" spc="0" normalizeH="0" baseline="0" noProof="0" dirty="0">
                <a:ln>
                  <a:noFill/>
                </a:ln>
                <a:solidFill>
                  <a:schemeClr val="tx1"/>
                </a:solidFill>
                <a:effectLst/>
                <a:uLnTx/>
                <a:uFillTx/>
              </a:rPr>
              <a:t>Electron microscope </a:t>
            </a:r>
            <a:endParaRPr kumimoji="0" lang="en-US" b="1" i="0" u="none" strike="noStrike" kern="1200" cap="none" spc="0" normalizeH="0" baseline="0" noProof="0" dirty="0">
              <a:ln>
                <a:noFill/>
              </a:ln>
              <a:solidFill>
                <a:schemeClr val="tx1"/>
              </a:solidFill>
              <a:effectLst/>
              <a:uLnTx/>
              <a:uFillTx/>
            </a:endParaRPr>
          </a:p>
          <a:p>
            <a:pPr marR="0" lvl="0" algn="l" defTabSz="914400" rtl="0" eaLnBrk="1" fontAlgn="auto" latinLnBrk="0" hangingPunct="1">
              <a:lnSpc>
                <a:spcPct val="100000"/>
              </a:lnSpc>
              <a:spcBef>
                <a:spcPct val="20000"/>
              </a:spcBef>
              <a:spcAft>
                <a:spcPts val="0"/>
              </a:spcAft>
              <a:buClrTx/>
              <a:buSzTx/>
              <a:tabLst/>
              <a:defRPr/>
            </a:pPr>
            <a:r>
              <a:rPr lang="en-US" b="1" dirty="0"/>
              <a:t>1981 </a:t>
            </a:r>
            <a:r>
              <a:rPr lang="en-US" dirty="0"/>
              <a:t>Scanning electron microscope</a:t>
            </a:r>
            <a:endParaRPr kumimoji="0" lang="en-US"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14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0000"/>
            <a:lum/>
          </a:blip>
          <a:srcRect/>
          <a:stretch>
            <a:fillRect l="-33000" r="-33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990099"/>
                </a:solidFill>
              </a:rPr>
              <a:t>How old is nanotechnology?</a:t>
            </a:r>
          </a:p>
        </p:txBody>
      </p:sp>
      <p:sp>
        <p:nvSpPr>
          <p:cNvPr id="3" name="Text Placeholder 2"/>
          <p:cNvSpPr>
            <a:spLocks noGrp="1"/>
          </p:cNvSpPr>
          <p:nvPr>
            <p:ph type="body" idx="1"/>
          </p:nvPr>
        </p:nvSpPr>
        <p:spPr>
          <a:xfrm>
            <a:off x="228600" y="1295401"/>
            <a:ext cx="8755380" cy="1317485"/>
          </a:xfrm>
        </p:spPr>
        <p:txBody>
          <a:bodyPr>
            <a:noAutofit/>
          </a:bodyPr>
          <a:lstStyle/>
          <a:p>
            <a:pPr>
              <a:buNone/>
            </a:pPr>
            <a:r>
              <a:rPr lang="en-US" b="1" dirty="0"/>
              <a:t>In comparison, nanotechnology is fairly young.</a:t>
            </a:r>
            <a:endParaRPr lang="en-US" sz="2000" dirty="0"/>
          </a:p>
          <a:p>
            <a:pPr>
              <a:spcBef>
                <a:spcPts val="1200"/>
              </a:spcBef>
              <a:buNone/>
            </a:pPr>
            <a:r>
              <a:rPr lang="en-US" sz="1800" b="1" dirty="0">
                <a:solidFill>
                  <a:srgbClr val="C00000"/>
                </a:solidFill>
              </a:rPr>
              <a:t>Correction: Nano-sized objects have been around for centuries, </a:t>
            </a:r>
            <a:br>
              <a:rPr lang="en-US" sz="1800" b="1" dirty="0">
                <a:solidFill>
                  <a:srgbClr val="C00000"/>
                </a:solidFill>
              </a:rPr>
            </a:br>
            <a:r>
              <a:rPr lang="en-US" sz="1800" b="1" dirty="0">
                <a:solidFill>
                  <a:srgbClr val="C00000"/>
                </a:solidFill>
              </a:rPr>
              <a:t>but the ability to see, understand and control them is recent  </a:t>
            </a:r>
          </a:p>
          <a:p>
            <a:pPr algn="ctr">
              <a:buNone/>
            </a:pPr>
            <a:endParaRPr lang="en-US" dirty="0"/>
          </a:p>
        </p:txBody>
      </p:sp>
      <p:sp>
        <p:nvSpPr>
          <p:cNvPr id="5" name="TextBox 4"/>
          <p:cNvSpPr txBox="1"/>
          <p:nvPr/>
        </p:nvSpPr>
        <p:spPr>
          <a:xfrm>
            <a:off x="6705600" y="1905000"/>
            <a:ext cx="1752600" cy="707886"/>
          </a:xfrm>
          <a:prstGeom prst="rect">
            <a:avLst/>
          </a:prstGeom>
          <a:noFill/>
        </p:spPr>
        <p:txBody>
          <a:bodyPr wrap="square" rtlCol="0">
            <a:spAutoFit/>
          </a:bodyPr>
          <a:lstStyle/>
          <a:p>
            <a:pPr algn="ctr"/>
            <a:r>
              <a:rPr lang="en-US" sz="4000" b="1" i="1" dirty="0"/>
              <a:t>Why?</a:t>
            </a:r>
          </a:p>
        </p:txBody>
      </p:sp>
      <p:sp>
        <p:nvSpPr>
          <p:cNvPr id="6" name="Text Placeholder 2"/>
          <p:cNvSpPr txBox="1">
            <a:spLocks/>
          </p:cNvSpPr>
          <p:nvPr/>
        </p:nvSpPr>
        <p:spPr>
          <a:xfrm>
            <a:off x="228600" y="2633358"/>
            <a:ext cx="6858000" cy="3996042"/>
          </a:xfrm>
          <a:prstGeom prst="rect">
            <a:avLst/>
          </a:prstGeom>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b="1" noProof="0" dirty="0">
                <a:solidFill>
                  <a:srgbClr val="C00000"/>
                </a:solidFill>
              </a:rPr>
              <a:t>Quantum mechanics </a:t>
            </a:r>
            <a:r>
              <a:rPr lang="en-US" sz="1600" b="1" noProof="0" dirty="0">
                <a:solidFill>
                  <a:schemeClr val="tx1">
                    <a:lumMod val="95000"/>
                    <a:lumOff val="5000"/>
                  </a:schemeClr>
                </a:solidFill>
              </a:rPr>
              <a:t>is needed to understand physics </a:t>
            </a:r>
          </a:p>
          <a:p>
            <a:pPr marL="800100" lvl="1" indent="-342900">
              <a:spcBef>
                <a:spcPct val="20000"/>
              </a:spcBef>
              <a:buFont typeface="Arial" pitchFamily="34" charset="0"/>
              <a:buChar char="•"/>
            </a:pPr>
            <a:r>
              <a:rPr lang="en-US" sz="1600" b="1" dirty="0">
                <a:solidFill>
                  <a:schemeClr val="tx1">
                    <a:lumMod val="95000"/>
                    <a:lumOff val="5000"/>
                  </a:schemeClr>
                </a:solidFill>
              </a:rPr>
              <a:t>a</a:t>
            </a:r>
            <a:r>
              <a:rPr lang="en-US" sz="1600" b="1" noProof="0" dirty="0" err="1">
                <a:solidFill>
                  <a:schemeClr val="tx1">
                    <a:lumMod val="95000"/>
                    <a:lumOff val="5000"/>
                  </a:schemeClr>
                </a:solidFill>
              </a:rPr>
              <a:t>tomic</a:t>
            </a:r>
            <a:r>
              <a:rPr lang="en-US" sz="1600" b="1" noProof="0" dirty="0">
                <a:solidFill>
                  <a:schemeClr val="tx1">
                    <a:lumMod val="95000"/>
                    <a:lumOff val="5000"/>
                  </a:schemeClr>
                </a:solidFill>
              </a:rPr>
              <a:t> properties</a:t>
            </a:r>
          </a:p>
          <a:p>
            <a:pPr marL="800100" lvl="1" indent="-342900">
              <a:spcBef>
                <a:spcPct val="20000"/>
              </a:spcBef>
              <a:buFont typeface="Arial" pitchFamily="34" charset="0"/>
              <a:buChar char="•"/>
            </a:pPr>
            <a:r>
              <a:rPr lang="en-US" sz="1600" b="1" dirty="0">
                <a:solidFill>
                  <a:schemeClr val="tx1">
                    <a:lumMod val="95000"/>
                    <a:lumOff val="5000"/>
                  </a:schemeClr>
                </a:solidFill>
              </a:rPr>
              <a:t>wave properties</a:t>
            </a:r>
            <a:endParaRPr lang="en-US" sz="1600" b="1" noProof="0" dirty="0">
              <a:solidFill>
                <a:schemeClr val="tx1">
                  <a:lumMod val="95000"/>
                  <a:lumOff val="5000"/>
                </a:schemeClr>
              </a:solidFill>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1" u="none" strike="noStrike" kern="1200" cap="none" spc="0" normalizeH="0" baseline="0" dirty="0">
                <a:ln>
                  <a:noFill/>
                </a:ln>
                <a:solidFill>
                  <a:srgbClr val="C00000"/>
                </a:solidFill>
                <a:effectLst/>
                <a:uLnTx/>
                <a:uFillTx/>
              </a:rPr>
              <a:t>Tools</a:t>
            </a:r>
            <a:r>
              <a:rPr kumimoji="0" lang="en-US" sz="1600" b="1" u="none" strike="noStrike" kern="1200" cap="none" spc="0" normalizeH="0" dirty="0">
                <a:ln>
                  <a:noFill/>
                </a:ln>
                <a:solidFill>
                  <a:srgbClr val="C00000"/>
                </a:solidFill>
                <a:effectLst/>
                <a:uLnTx/>
                <a:uFillTx/>
              </a:rPr>
              <a:t> </a:t>
            </a:r>
            <a:r>
              <a:rPr kumimoji="0" lang="en-US" sz="1600" b="1" u="none" strike="noStrike" kern="1200" cap="none" spc="0" normalizeH="0" dirty="0">
                <a:ln>
                  <a:noFill/>
                </a:ln>
                <a:solidFill>
                  <a:schemeClr val="tx1">
                    <a:lumMod val="95000"/>
                    <a:lumOff val="5000"/>
                  </a:schemeClr>
                </a:solidFill>
                <a:effectLst/>
                <a:uLnTx/>
                <a:uFillTx/>
              </a:rPr>
              <a:t>are needed to see</a:t>
            </a:r>
            <a:r>
              <a:rPr kumimoji="0" lang="en-US" sz="1600" b="1" u="none" strike="noStrike" kern="1200" cap="none" spc="0" normalizeH="0" baseline="0" noProof="0" dirty="0">
                <a:ln>
                  <a:noFill/>
                </a:ln>
                <a:solidFill>
                  <a:schemeClr val="tx1">
                    <a:lumMod val="95000"/>
                    <a:lumOff val="5000"/>
                  </a:schemeClr>
                </a:solidFill>
                <a:effectLst/>
                <a:uLnTx/>
                <a:uFillTx/>
              </a:rPr>
              <a:t> length scale</a:t>
            </a:r>
          </a:p>
          <a:p>
            <a:pPr marL="800100" lvl="1" indent="-342900">
              <a:spcBef>
                <a:spcPct val="20000"/>
              </a:spcBef>
              <a:buFont typeface="Arial" pitchFamily="34" charset="0"/>
              <a:buChar char="•"/>
            </a:pPr>
            <a:r>
              <a:rPr lang="en-US" sz="1600" b="1" dirty="0">
                <a:solidFill>
                  <a:schemeClr val="tx1">
                    <a:lumMod val="95000"/>
                    <a:lumOff val="5000"/>
                  </a:schemeClr>
                </a:solidFill>
              </a:rPr>
              <a:t>transmission electron microscope</a:t>
            </a:r>
          </a:p>
          <a:p>
            <a:pPr marL="800100" lvl="1" indent="-342900">
              <a:spcBef>
                <a:spcPct val="20000"/>
              </a:spcBef>
              <a:buFont typeface="Arial" pitchFamily="34" charset="0"/>
              <a:buChar char="•"/>
            </a:pPr>
            <a:r>
              <a:rPr kumimoji="0" lang="en-US" sz="1600" b="1" u="none" strike="noStrike" kern="1200" cap="none" spc="0" normalizeH="0" baseline="0" noProof="0" dirty="0">
                <a:ln>
                  <a:noFill/>
                </a:ln>
                <a:solidFill>
                  <a:schemeClr val="tx1">
                    <a:lumMod val="95000"/>
                    <a:lumOff val="5000"/>
                  </a:schemeClr>
                </a:solidFill>
                <a:effectLst/>
                <a:uLnTx/>
                <a:uFillTx/>
              </a:rPr>
              <a:t>scanning electron </a:t>
            </a:r>
            <a:r>
              <a:rPr lang="en-US" sz="1600" b="1" dirty="0">
                <a:solidFill>
                  <a:schemeClr val="tx1">
                    <a:lumMod val="95000"/>
                    <a:lumOff val="5000"/>
                  </a:schemeClr>
                </a:solidFill>
              </a:rPr>
              <a:t>m</a:t>
            </a:r>
            <a:r>
              <a:rPr kumimoji="0" lang="en-US" sz="1600" b="1" u="none" strike="noStrike" kern="1200" cap="none" spc="0" normalizeH="0" baseline="0" noProof="0" dirty="0">
                <a:ln>
                  <a:noFill/>
                </a:ln>
                <a:solidFill>
                  <a:schemeClr val="tx1">
                    <a:lumMod val="95000"/>
                    <a:lumOff val="5000"/>
                  </a:schemeClr>
                </a:solidFill>
                <a:effectLst/>
                <a:uLnTx/>
                <a:uFillTx/>
              </a:rPr>
              <a:t>microscope</a:t>
            </a:r>
          </a:p>
          <a:p>
            <a:pPr marL="800100" lvl="1" indent="-342900">
              <a:spcBef>
                <a:spcPct val="20000"/>
              </a:spcBef>
              <a:buFont typeface="Arial" pitchFamily="34" charset="0"/>
              <a:buChar char="•"/>
            </a:pPr>
            <a:r>
              <a:rPr kumimoji="0" lang="en-US" sz="1600" b="1" u="none" strike="noStrike" kern="1200" cap="none" spc="0" normalizeH="0" baseline="0" noProof="0" dirty="0">
                <a:ln>
                  <a:noFill/>
                </a:ln>
                <a:solidFill>
                  <a:schemeClr val="tx1">
                    <a:lumMod val="95000"/>
                    <a:lumOff val="5000"/>
                  </a:schemeClr>
                </a:solidFill>
                <a:effectLst/>
                <a:uLnTx/>
                <a:uFillTx/>
              </a:rPr>
              <a:t>atomic</a:t>
            </a:r>
            <a:r>
              <a:rPr kumimoji="0" lang="en-US" sz="1600" b="1" u="none" strike="noStrike" kern="1200" cap="none" spc="0" normalizeH="0" noProof="0" dirty="0">
                <a:ln>
                  <a:noFill/>
                </a:ln>
                <a:solidFill>
                  <a:schemeClr val="tx1">
                    <a:lumMod val="95000"/>
                    <a:lumOff val="5000"/>
                  </a:schemeClr>
                </a:solidFill>
                <a:effectLst/>
                <a:uLnTx/>
                <a:uFillTx/>
              </a:rPr>
              <a:t> force microscope</a:t>
            </a:r>
            <a:endParaRPr kumimoji="0" lang="en-US" sz="1600" b="1" u="none" strike="noStrike" kern="1200" cap="none" spc="0" normalizeH="0" baseline="0" noProof="0" dirty="0">
              <a:ln>
                <a:noFill/>
              </a:ln>
              <a:solidFill>
                <a:schemeClr val="tx1">
                  <a:lumMod val="95000"/>
                  <a:lumOff val="5000"/>
                </a:schemeClr>
              </a:solidFill>
              <a:effectLst/>
              <a:uLnTx/>
              <a:uFillTx/>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b="1" dirty="0">
                <a:solidFill>
                  <a:srgbClr val="C00000"/>
                </a:solidFill>
              </a:rPr>
              <a:t>Processing technology </a:t>
            </a:r>
            <a:r>
              <a:rPr lang="en-US" sz="1600" b="1" dirty="0">
                <a:solidFill>
                  <a:schemeClr val="tx1">
                    <a:lumMod val="95000"/>
                    <a:lumOff val="5000"/>
                  </a:schemeClr>
                </a:solidFill>
              </a:rPr>
              <a:t>is needed to control size, chemistry, shape, etc.</a:t>
            </a:r>
          </a:p>
          <a:p>
            <a:pPr marL="800100" lvl="1" indent="-342900">
              <a:spcBef>
                <a:spcPct val="20000"/>
              </a:spcBef>
              <a:buFont typeface="Arial" pitchFamily="34" charset="0"/>
              <a:buChar char="•"/>
              <a:defRPr/>
            </a:pPr>
            <a:r>
              <a:rPr lang="en-US" sz="1600" b="1" dirty="0">
                <a:solidFill>
                  <a:schemeClr val="tx1">
                    <a:lumMod val="95000"/>
                    <a:lumOff val="5000"/>
                  </a:schemeClr>
                </a:solidFill>
              </a:rPr>
              <a:t>scanning tunneling microscope</a:t>
            </a:r>
          </a:p>
          <a:p>
            <a:pPr marL="800100" lvl="1" indent="-342900">
              <a:spcBef>
                <a:spcPct val="20000"/>
              </a:spcBef>
              <a:buFont typeface="Arial" pitchFamily="34" charset="0"/>
              <a:buChar char="•"/>
              <a:defRPr/>
            </a:pPr>
            <a:r>
              <a:rPr lang="en-US" sz="1600" b="1" dirty="0">
                <a:solidFill>
                  <a:schemeClr val="tx1">
                    <a:lumMod val="95000"/>
                    <a:lumOff val="5000"/>
                  </a:schemeClr>
                </a:solidFill>
              </a:rPr>
              <a:t>atomic force microscope</a:t>
            </a:r>
          </a:p>
          <a:p>
            <a:pPr marL="800100" lvl="1" indent="-342900">
              <a:spcBef>
                <a:spcPct val="20000"/>
              </a:spcBef>
              <a:buFont typeface="Arial" pitchFamily="34" charset="0"/>
              <a:buChar char="•"/>
              <a:defRPr/>
            </a:pPr>
            <a:r>
              <a:rPr lang="en-US" sz="1600" b="1" dirty="0">
                <a:solidFill>
                  <a:schemeClr val="tx1">
                    <a:lumMod val="95000"/>
                    <a:lumOff val="5000"/>
                  </a:schemeClr>
                </a:solidFill>
              </a:rPr>
              <a:t>evaporation techniques</a:t>
            </a:r>
          </a:p>
          <a:p>
            <a:pPr marL="800100" lvl="1" indent="-342900">
              <a:spcBef>
                <a:spcPct val="20000"/>
              </a:spcBef>
              <a:buFont typeface="Arial" pitchFamily="34" charset="0"/>
              <a:buChar char="•"/>
              <a:defRPr/>
            </a:pPr>
            <a:r>
              <a:rPr lang="en-US" sz="1600" b="1" dirty="0">
                <a:solidFill>
                  <a:schemeClr val="tx1">
                    <a:lumMod val="95000"/>
                    <a:lumOff val="5000"/>
                  </a:schemeClr>
                </a:solidFill>
              </a:rPr>
              <a:t>self assembly (utilizing surface tension)</a:t>
            </a:r>
          </a:p>
          <a:p>
            <a:pPr marL="800100" lvl="1" indent="-342900">
              <a:spcBef>
                <a:spcPct val="20000"/>
              </a:spcBef>
              <a:buFont typeface="Arial" pitchFamily="34" charset="0"/>
              <a:buChar char="•"/>
              <a:defRPr/>
            </a:pPr>
            <a:r>
              <a:rPr lang="en-US" sz="1600" b="1" dirty="0">
                <a:solidFill>
                  <a:schemeClr val="tx1">
                    <a:lumMod val="95000"/>
                    <a:lumOff val="5000"/>
                  </a:schemeClr>
                </a:solidFill>
              </a:rPr>
              <a:t>wet chemistry techniques</a:t>
            </a:r>
            <a:endParaRPr kumimoji="0" lang="en-US" b="1" i="0" u="none" strike="noStrike" kern="1200" cap="none" spc="0" normalizeH="0" baseline="0" noProof="0" dirty="0">
              <a:ln>
                <a:noFill/>
              </a:ln>
              <a:solidFill>
                <a:schemeClr val="tx1"/>
              </a:solidFill>
              <a:effectLst/>
              <a:uLnTx/>
              <a:uFillTx/>
            </a:endParaRPr>
          </a:p>
        </p:txBody>
      </p:sp>
      <p:sp>
        <p:nvSpPr>
          <p:cNvPr id="7" name="TextBox 6"/>
          <p:cNvSpPr txBox="1"/>
          <p:nvPr/>
        </p:nvSpPr>
        <p:spPr>
          <a:xfrm>
            <a:off x="5172501" y="2658672"/>
            <a:ext cx="2286000" cy="369332"/>
          </a:xfrm>
          <a:prstGeom prst="rect">
            <a:avLst/>
          </a:prstGeom>
          <a:noFill/>
        </p:spPr>
        <p:txBody>
          <a:bodyPr wrap="square" rtlCol="0">
            <a:spAutoFit/>
          </a:bodyPr>
          <a:lstStyle/>
          <a:p>
            <a:pPr algn="ctr"/>
            <a:r>
              <a:rPr lang="en-US" b="1" dirty="0">
                <a:solidFill>
                  <a:srgbClr val="990099"/>
                </a:solidFill>
                <a:sym typeface="Wingdings" pitchFamily="2" charset="2"/>
              </a:rPr>
              <a:t>for modeling</a:t>
            </a:r>
            <a:endParaRPr lang="en-US" sz="3600" b="1" dirty="0">
              <a:solidFill>
                <a:srgbClr val="990099"/>
              </a:solidFill>
            </a:endParaRPr>
          </a:p>
        </p:txBody>
      </p:sp>
      <p:sp>
        <p:nvSpPr>
          <p:cNvPr id="8" name="TextBox 7"/>
          <p:cNvSpPr txBox="1"/>
          <p:nvPr/>
        </p:nvSpPr>
        <p:spPr>
          <a:xfrm>
            <a:off x="4038600" y="3542798"/>
            <a:ext cx="2286000" cy="369332"/>
          </a:xfrm>
          <a:prstGeom prst="rect">
            <a:avLst/>
          </a:prstGeom>
          <a:noFill/>
        </p:spPr>
        <p:txBody>
          <a:bodyPr wrap="square" rtlCol="0">
            <a:spAutoFit/>
          </a:bodyPr>
          <a:lstStyle/>
          <a:p>
            <a:pPr algn="ctr"/>
            <a:r>
              <a:rPr lang="en-US" b="1" dirty="0">
                <a:solidFill>
                  <a:srgbClr val="990099"/>
                </a:solidFill>
                <a:sym typeface="Wingdings" pitchFamily="2" charset="2"/>
              </a:rPr>
              <a:t>for imaging</a:t>
            </a:r>
            <a:endParaRPr lang="en-US" sz="3600" b="1" dirty="0">
              <a:solidFill>
                <a:srgbClr val="990099"/>
              </a:solidFill>
            </a:endParaRPr>
          </a:p>
        </p:txBody>
      </p:sp>
      <p:sp>
        <p:nvSpPr>
          <p:cNvPr id="9" name="TextBox 8"/>
          <p:cNvSpPr txBox="1"/>
          <p:nvPr/>
        </p:nvSpPr>
        <p:spPr>
          <a:xfrm>
            <a:off x="6553200" y="4800600"/>
            <a:ext cx="2286000" cy="646331"/>
          </a:xfrm>
          <a:prstGeom prst="rect">
            <a:avLst/>
          </a:prstGeom>
          <a:noFill/>
        </p:spPr>
        <p:txBody>
          <a:bodyPr wrap="square" rtlCol="0">
            <a:spAutoFit/>
          </a:bodyPr>
          <a:lstStyle/>
          <a:p>
            <a:pPr algn="ctr"/>
            <a:r>
              <a:rPr lang="en-US" b="1" dirty="0">
                <a:solidFill>
                  <a:srgbClr val="990099"/>
                </a:solidFill>
                <a:sym typeface="Wingdings" pitchFamily="2" charset="2"/>
              </a:rPr>
              <a:t>for manipulation &amp; fabrication</a:t>
            </a:r>
            <a:endParaRPr lang="en-US" sz="3600" b="1" dirty="0">
              <a:solidFill>
                <a:srgbClr val="99009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0000"/>
            <a:lum/>
          </a:blip>
          <a:srcRect/>
          <a:stretch>
            <a:fillRect l="-33000" r="-33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990099"/>
                </a:solidFill>
              </a:rPr>
              <a:t>Types of Nano Phenomena</a:t>
            </a:r>
          </a:p>
        </p:txBody>
      </p:sp>
      <p:sp>
        <p:nvSpPr>
          <p:cNvPr id="3" name="Text Box 8"/>
          <p:cNvSpPr txBox="1">
            <a:spLocks noChangeArrowheads="1"/>
          </p:cNvSpPr>
          <p:nvPr/>
        </p:nvSpPr>
        <p:spPr bwMode="auto">
          <a:xfrm>
            <a:off x="1499854" y="4205168"/>
            <a:ext cx="1860446" cy="369332"/>
          </a:xfrm>
          <a:prstGeom prst="rect">
            <a:avLst/>
          </a:prstGeom>
          <a:noFill/>
          <a:ln w="9525">
            <a:noFill/>
            <a:miter lim="800000"/>
            <a:headEnd/>
            <a:tailEnd/>
          </a:ln>
        </p:spPr>
        <p:txBody>
          <a:bodyPr wrap="none">
            <a:spAutoFit/>
          </a:bodyPr>
          <a:lstStyle/>
          <a:p>
            <a:r>
              <a:rPr lang="en-US" b="1" dirty="0"/>
              <a:t>carbon allotropes</a:t>
            </a:r>
          </a:p>
        </p:txBody>
      </p:sp>
      <p:sp>
        <p:nvSpPr>
          <p:cNvPr id="5" name="Text Box 9"/>
          <p:cNvSpPr txBox="1">
            <a:spLocks noChangeArrowheads="1"/>
          </p:cNvSpPr>
          <p:nvPr/>
        </p:nvSpPr>
        <p:spPr bwMode="auto">
          <a:xfrm>
            <a:off x="1639091" y="6145292"/>
            <a:ext cx="1581972" cy="369332"/>
          </a:xfrm>
          <a:prstGeom prst="rect">
            <a:avLst/>
          </a:prstGeom>
          <a:noFill/>
          <a:ln w="9525">
            <a:noFill/>
            <a:miter lim="800000"/>
            <a:headEnd/>
            <a:tailEnd/>
          </a:ln>
        </p:spPr>
        <p:txBody>
          <a:bodyPr wrap="none">
            <a:spAutoFit/>
          </a:bodyPr>
          <a:lstStyle/>
          <a:p>
            <a:r>
              <a:rPr lang="en-US" b="1" dirty="0"/>
              <a:t>quantum dots </a:t>
            </a:r>
          </a:p>
        </p:txBody>
      </p:sp>
      <p:sp>
        <p:nvSpPr>
          <p:cNvPr id="6" name="Text Box 13"/>
          <p:cNvSpPr txBox="1">
            <a:spLocks noChangeArrowheads="1"/>
          </p:cNvSpPr>
          <p:nvPr/>
        </p:nvSpPr>
        <p:spPr bwMode="auto">
          <a:xfrm>
            <a:off x="6172200" y="6172200"/>
            <a:ext cx="2308196" cy="369332"/>
          </a:xfrm>
          <a:prstGeom prst="rect">
            <a:avLst/>
          </a:prstGeom>
          <a:noFill/>
          <a:ln w="9525">
            <a:noFill/>
            <a:miter lim="800000"/>
            <a:headEnd/>
            <a:tailEnd/>
          </a:ln>
        </p:spPr>
        <p:txBody>
          <a:bodyPr wrap="none">
            <a:spAutoFit/>
          </a:bodyPr>
          <a:lstStyle/>
          <a:p>
            <a:r>
              <a:rPr lang="en-US" b="1" dirty="0" err="1"/>
              <a:t>ferro</a:t>
            </a:r>
            <a:r>
              <a:rPr lang="en-US" b="1" dirty="0"/>
              <a:t> fluids (magnetic)</a:t>
            </a:r>
          </a:p>
        </p:txBody>
      </p:sp>
      <p:sp>
        <p:nvSpPr>
          <p:cNvPr id="7" name="Text Box 22"/>
          <p:cNvSpPr txBox="1">
            <a:spLocks noChangeArrowheads="1"/>
          </p:cNvSpPr>
          <p:nvPr/>
        </p:nvSpPr>
        <p:spPr bwMode="auto">
          <a:xfrm>
            <a:off x="6324600" y="3468469"/>
            <a:ext cx="1665199" cy="646331"/>
          </a:xfrm>
          <a:prstGeom prst="rect">
            <a:avLst/>
          </a:prstGeom>
          <a:noFill/>
          <a:ln w="9525">
            <a:noFill/>
            <a:miter lim="800000"/>
            <a:headEnd/>
            <a:tailEnd/>
          </a:ln>
        </p:spPr>
        <p:txBody>
          <a:bodyPr wrap="none">
            <a:spAutoFit/>
          </a:bodyPr>
          <a:lstStyle/>
          <a:p>
            <a:r>
              <a:rPr lang="en-US" b="1" dirty="0"/>
              <a:t>gold </a:t>
            </a:r>
            <a:r>
              <a:rPr lang="en-US" b="1" dirty="0" err="1"/>
              <a:t>nanoshells</a:t>
            </a:r>
            <a:endParaRPr lang="en-US" b="1" dirty="0"/>
          </a:p>
          <a:p>
            <a:endParaRPr lang="en-US" dirty="0"/>
          </a:p>
        </p:txBody>
      </p:sp>
      <p:pic>
        <p:nvPicPr>
          <p:cNvPr id="13" name="Picture 12"/>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42974" y="4724400"/>
            <a:ext cx="3095626" cy="1447800"/>
          </a:xfrm>
          <a:prstGeom prst="rect">
            <a:avLst/>
          </a:prstGeom>
          <a:noFill/>
          <a:ln>
            <a:noFill/>
          </a:ln>
        </p:spPr>
      </p:pic>
      <p:pic>
        <p:nvPicPr>
          <p:cNvPr id="14"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20377" y="1234985"/>
            <a:ext cx="2819400" cy="3032215"/>
          </a:xfrm>
          <a:prstGeom prst="rect">
            <a:avLst/>
          </a:prstGeom>
        </p:spPr>
      </p:pic>
      <p:pic>
        <p:nvPicPr>
          <p:cNvPr id="15" name="Picture 14"/>
          <p:cNvPicPr>
            <a:picLocks noChangeAspect="1"/>
          </p:cNvPicPr>
          <p:nvPr/>
        </p:nvPicPr>
        <p:blipFill rotWithShape="1">
          <a:blip r:embed="rId6" cstate="email">
            <a:extLst>
              <a:ext uri="{28A0092B-C50C-407E-A947-70E740481C1C}">
                <a14:useLocalDpi xmlns:a14="http://schemas.microsoft.com/office/drawing/2010/main" val="0"/>
              </a:ext>
            </a:extLst>
          </a:blip>
          <a:srcRect t="1745" r="13111" b="35767"/>
          <a:stretch/>
        </p:blipFill>
        <p:spPr>
          <a:xfrm>
            <a:off x="5432890" y="1219200"/>
            <a:ext cx="3253910" cy="2192157"/>
          </a:xfrm>
          <a:prstGeom prst="rect">
            <a:avLst/>
          </a:prstGeom>
        </p:spPr>
      </p:pic>
      <p:pic>
        <p:nvPicPr>
          <p:cNvPr id="16" name="Picture 1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410200" y="4038600"/>
            <a:ext cx="3484687" cy="21541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0000"/>
            <a:lum/>
          </a:blip>
          <a:srcRect/>
          <a:stretch>
            <a:fillRect l="-33000" r="-33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solidFill>
                  <a:srgbClr val="990099"/>
                </a:solidFill>
              </a:rPr>
              <a:t>Single-Walled Carbon Nanotubes</a:t>
            </a:r>
          </a:p>
        </p:txBody>
      </p:sp>
      <p:sp>
        <p:nvSpPr>
          <p:cNvPr id="6" name="TextBox 5"/>
          <p:cNvSpPr txBox="1"/>
          <p:nvPr/>
        </p:nvSpPr>
        <p:spPr>
          <a:xfrm>
            <a:off x="457200" y="5494083"/>
            <a:ext cx="4724400" cy="707886"/>
          </a:xfrm>
          <a:prstGeom prst="rect">
            <a:avLst/>
          </a:prstGeom>
          <a:noFill/>
        </p:spPr>
        <p:txBody>
          <a:bodyPr wrap="square" rtlCol="0">
            <a:spAutoFit/>
          </a:bodyPr>
          <a:lstStyle/>
          <a:p>
            <a:r>
              <a:rPr lang="en-US" sz="2000" b="1" dirty="0"/>
              <a:t>Graphene:  a sheet of carbon atoms.  </a:t>
            </a:r>
            <a:r>
              <a:rPr lang="en-US" sz="2000" b="1" dirty="0">
                <a:sym typeface="Wingdings" pitchFamily="2" charset="2"/>
              </a:rPr>
              <a:t></a:t>
            </a:r>
            <a:br>
              <a:rPr lang="en-US" sz="2000" b="1" dirty="0"/>
            </a:br>
            <a:r>
              <a:rPr lang="en-US" sz="2000" b="1" dirty="0"/>
              <a:t>Roll up the sheet up to form SWNTs.</a:t>
            </a:r>
          </a:p>
        </p:txBody>
      </p: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87400" y="1314450"/>
            <a:ext cx="4064000" cy="3048000"/>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143500" y="3695376"/>
            <a:ext cx="3733800" cy="28003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0000"/>
            <a:lum/>
          </a:blip>
          <a:srcRect/>
          <a:stretch>
            <a:fillRect l="-33000" r="-33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normAutofit/>
          </a:bodyPr>
          <a:lstStyle/>
          <a:p>
            <a:r>
              <a:rPr lang="en-US" b="1" dirty="0">
                <a:solidFill>
                  <a:srgbClr val="990099"/>
                </a:solidFill>
              </a:rPr>
              <a:t>SWNT Properties and Applications</a:t>
            </a:r>
          </a:p>
        </p:txBody>
      </p:sp>
      <p:sp>
        <p:nvSpPr>
          <p:cNvPr id="8" name="Text Placeholder 1"/>
          <p:cNvSpPr txBox="1">
            <a:spLocks/>
          </p:cNvSpPr>
          <p:nvPr/>
        </p:nvSpPr>
        <p:spPr>
          <a:xfrm>
            <a:off x="304800" y="1524000"/>
            <a:ext cx="8153400" cy="4953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t>Exceptional mechanical strength</a:t>
            </a:r>
          </a:p>
          <a:p>
            <a:pPr marL="457200" lvl="1" indent="0">
              <a:buFont typeface="Arial" pitchFamily="34" charset="0"/>
              <a:buNone/>
            </a:pPr>
            <a:r>
              <a:rPr lang="en-US" sz="1800" b="1" dirty="0"/>
              <a:t>Tensile strength </a:t>
            </a:r>
            <a:r>
              <a:rPr lang="en-US" sz="1800" b="1" dirty="0">
                <a:solidFill>
                  <a:srgbClr val="C00000"/>
                </a:solidFill>
              </a:rPr>
              <a:t>&gt; 37 </a:t>
            </a:r>
            <a:r>
              <a:rPr lang="en-US" sz="1800" b="1" dirty="0" err="1">
                <a:solidFill>
                  <a:srgbClr val="C00000"/>
                </a:solidFill>
              </a:rPr>
              <a:t>GPa</a:t>
            </a:r>
            <a:r>
              <a:rPr lang="en-US" sz="1800" b="1" dirty="0">
                <a:solidFill>
                  <a:srgbClr val="C00000"/>
                </a:solidFill>
              </a:rPr>
              <a:t> </a:t>
            </a:r>
            <a:r>
              <a:rPr lang="en-US" sz="1800" b="1" dirty="0"/>
              <a:t>(steel 2 </a:t>
            </a:r>
            <a:r>
              <a:rPr lang="en-US" sz="1800" b="1" dirty="0" err="1"/>
              <a:t>GPa</a:t>
            </a:r>
            <a:r>
              <a:rPr lang="en-US" sz="1800" b="1" dirty="0"/>
              <a:t>)</a:t>
            </a:r>
          </a:p>
          <a:p>
            <a:pPr marL="457200" lvl="1" indent="0">
              <a:buFont typeface="Arial" pitchFamily="34" charset="0"/>
              <a:buNone/>
            </a:pPr>
            <a:r>
              <a:rPr lang="en-US" sz="1800" b="1" dirty="0"/>
              <a:t>Young’s modulus</a:t>
            </a:r>
            <a:r>
              <a:rPr lang="en-US" sz="1800" b="1" dirty="0">
                <a:solidFill>
                  <a:srgbClr val="C00000"/>
                </a:solidFill>
              </a:rPr>
              <a:t> ~0.62 – 1.25 </a:t>
            </a:r>
            <a:r>
              <a:rPr lang="en-US" sz="1800" b="1" dirty="0" err="1">
                <a:solidFill>
                  <a:srgbClr val="C00000"/>
                </a:solidFill>
              </a:rPr>
              <a:t>TPa</a:t>
            </a:r>
            <a:r>
              <a:rPr lang="en-US" sz="1800" b="1" dirty="0">
                <a:solidFill>
                  <a:srgbClr val="C00000"/>
                </a:solidFill>
              </a:rPr>
              <a:t> </a:t>
            </a:r>
            <a:r>
              <a:rPr lang="en-US" sz="1800" b="1" dirty="0"/>
              <a:t>(steel 0.3 </a:t>
            </a:r>
            <a:r>
              <a:rPr lang="en-US" sz="1800" b="1" dirty="0" err="1"/>
              <a:t>TPa</a:t>
            </a:r>
            <a:r>
              <a:rPr lang="en-US" sz="1800" b="1" dirty="0"/>
              <a:t>)</a:t>
            </a:r>
          </a:p>
          <a:p>
            <a:r>
              <a:rPr lang="en-US" sz="2400" b="1" dirty="0"/>
              <a:t>Low density</a:t>
            </a:r>
          </a:p>
          <a:p>
            <a:pPr marL="457200" lvl="1" indent="0">
              <a:buFont typeface="Arial" pitchFamily="34" charset="0"/>
              <a:buNone/>
            </a:pPr>
            <a:r>
              <a:rPr lang="en-US" sz="1800" b="1" dirty="0">
                <a:solidFill>
                  <a:srgbClr val="C00000"/>
                </a:solidFill>
              </a:rPr>
              <a:t>~1.4 g/cm</a:t>
            </a:r>
            <a:r>
              <a:rPr lang="en-US" sz="1800" b="1" baseline="30000" dirty="0">
                <a:solidFill>
                  <a:srgbClr val="C00000"/>
                </a:solidFill>
              </a:rPr>
              <a:t>3</a:t>
            </a:r>
          </a:p>
          <a:p>
            <a:r>
              <a:rPr lang="en-US" sz="2400" b="1" dirty="0"/>
              <a:t>Steel </a:t>
            </a:r>
            <a:r>
              <a:rPr lang="en-US" sz="1800" b="1" dirty="0">
                <a:solidFill>
                  <a:srgbClr val="C00000"/>
                </a:solidFill>
              </a:rPr>
              <a:t>~8 g/cm</a:t>
            </a:r>
            <a:r>
              <a:rPr lang="en-US" sz="1800" b="1" baseline="30000" dirty="0">
                <a:solidFill>
                  <a:srgbClr val="C00000"/>
                </a:solidFill>
              </a:rPr>
              <a:t>3</a:t>
            </a:r>
            <a:endParaRPr lang="en-US" sz="1800" b="1" dirty="0">
              <a:solidFill>
                <a:srgbClr val="C00000"/>
              </a:solidFill>
            </a:endParaRPr>
          </a:p>
          <a:p>
            <a:r>
              <a:rPr lang="en-US" sz="2400" b="1" dirty="0"/>
              <a:t>Aluminum </a:t>
            </a:r>
            <a:r>
              <a:rPr lang="en-US" sz="1800" b="1" dirty="0">
                <a:solidFill>
                  <a:srgbClr val="C00000"/>
                </a:solidFill>
              </a:rPr>
              <a:t>2.7 g/cm</a:t>
            </a:r>
            <a:r>
              <a:rPr lang="en-US" sz="1800" b="1" baseline="30000" dirty="0">
                <a:solidFill>
                  <a:srgbClr val="C00000"/>
                </a:solidFill>
              </a:rPr>
              <a:t>3</a:t>
            </a:r>
            <a:endParaRPr lang="en-US" sz="1800" b="1" dirty="0"/>
          </a:p>
          <a:p>
            <a:r>
              <a:rPr lang="en-US" sz="2400" b="1" dirty="0"/>
              <a:t>High-performance, lightweight fibers</a:t>
            </a:r>
          </a:p>
          <a:p>
            <a:pPr marL="400050" lvl="1" indent="0">
              <a:buNone/>
            </a:pPr>
            <a:r>
              <a:rPr lang="en-US" sz="1800" b="1" dirty="0"/>
              <a:t>Sports equipment: tennis racquets, golf clubs, baseball bats</a:t>
            </a:r>
          </a:p>
          <a:p>
            <a:pPr marL="400050" lvl="1" indent="0">
              <a:buNone/>
            </a:pPr>
            <a:r>
              <a:rPr lang="en-US" sz="1800" b="1" dirty="0"/>
              <a:t>Body armor: replace Kevlar (PPTA) and </a:t>
            </a:r>
            <a:r>
              <a:rPr lang="en-US" sz="1800" b="1" dirty="0" err="1"/>
              <a:t>Zylon</a:t>
            </a:r>
            <a:r>
              <a:rPr lang="en-US" sz="1800" b="1" dirty="0"/>
              <a:t> (PBO)</a:t>
            </a:r>
          </a:p>
          <a:p>
            <a:pPr marL="400050" lvl="1" indent="0">
              <a:buNone/>
            </a:pPr>
            <a:r>
              <a:rPr lang="en-US" sz="1800" b="1" dirty="0"/>
              <a:t>Futuristic applications: carbon nanotube rope from Earth to Moon</a:t>
            </a:r>
          </a:p>
          <a:p>
            <a:pPr marL="400050" lvl="1" indent="0">
              <a:buNone/>
            </a:pPr>
            <a:r>
              <a:rPr lang="en-US" sz="1800" b="1" dirty="0"/>
              <a:t>High-performance concrete</a:t>
            </a:r>
          </a:p>
          <a:p>
            <a:pPr marL="400050" lvl="1" indent="0">
              <a:buNone/>
            </a:pPr>
            <a:r>
              <a:rPr lang="en-US" sz="1800" b="1" dirty="0"/>
              <a:t>Road de-icing applications</a:t>
            </a:r>
          </a:p>
          <a:p>
            <a:pPr marL="0" indent="0">
              <a:buNone/>
            </a:pPr>
            <a:endParaRPr lang="en-US" sz="18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1061</TotalTime>
  <Words>3441</Words>
  <Application>Microsoft Office PowerPoint</Application>
  <PresentationFormat>On-screen Show (4:3)</PresentationFormat>
  <Paragraphs>275</Paragraphs>
  <Slides>22</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Wingdings</vt:lpstr>
      <vt:lpstr>Office Theme</vt:lpstr>
      <vt:lpstr>Introduction to Nanotechnology:  Insights into a Nano-Sized World</vt:lpstr>
      <vt:lpstr>What is nanotechnology?</vt:lpstr>
      <vt:lpstr>What is nanotechnology?</vt:lpstr>
      <vt:lpstr>What does nano really mean?</vt:lpstr>
      <vt:lpstr>How old is nanotechnology?</vt:lpstr>
      <vt:lpstr>How old is nanotechnology?</vt:lpstr>
      <vt:lpstr>Types of Nano Phenomena</vt:lpstr>
      <vt:lpstr>Single-Walled Carbon Nanotubes</vt:lpstr>
      <vt:lpstr>SWNT Properties and Applications</vt:lpstr>
      <vt:lpstr>The World’s Smallest Radio</vt:lpstr>
      <vt:lpstr>Quantum Dots</vt:lpstr>
      <vt:lpstr>Quantum Dots</vt:lpstr>
      <vt:lpstr>Quantum Dot Applications</vt:lpstr>
      <vt:lpstr>Ferrofluids (Magnetic Fluids)</vt:lpstr>
      <vt:lpstr>Why Ferrofluids? Why Nano?</vt:lpstr>
      <vt:lpstr>Nano Shells</vt:lpstr>
      <vt:lpstr>Gold Nanoshell Synthesis</vt:lpstr>
      <vt:lpstr>Nanoshell Applications</vt:lpstr>
      <vt:lpstr>Misconceptions about Nanotechnology</vt:lpstr>
      <vt:lpstr>Consumer Uses and Projections</vt:lpstr>
      <vt:lpstr>Nanoworld as a Whole</vt:lpstr>
      <vt:lpstr>Acknowledgements</vt:lpstr>
    </vt:vector>
  </TitlesOfParts>
  <Company>University of Houston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mwbird</dc:creator>
  <cp:lastModifiedBy>Ariana Morales Garcia</cp:lastModifiedBy>
  <cp:revision>113</cp:revision>
  <dcterms:created xsi:type="dcterms:W3CDTF">2011-03-28T17:05:00Z</dcterms:created>
  <dcterms:modified xsi:type="dcterms:W3CDTF">2023-06-22T15:51:24Z</dcterms:modified>
</cp:coreProperties>
</file>