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82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50F0-EFD4-3143-BE54-0AC40E15B2CC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BF8-D2E1-E142-8E8A-D8E73DD0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9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50F0-EFD4-3143-BE54-0AC40E15B2CC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BF8-D2E1-E142-8E8A-D8E73DD0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2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50F0-EFD4-3143-BE54-0AC40E15B2CC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BF8-D2E1-E142-8E8A-D8E73DD0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50F0-EFD4-3143-BE54-0AC40E15B2CC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BF8-D2E1-E142-8E8A-D8E73DD0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9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50F0-EFD4-3143-BE54-0AC40E15B2CC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BF8-D2E1-E142-8E8A-D8E73DD0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4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50F0-EFD4-3143-BE54-0AC40E15B2CC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BF8-D2E1-E142-8E8A-D8E73DD0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4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50F0-EFD4-3143-BE54-0AC40E15B2CC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BF8-D2E1-E142-8E8A-D8E73DD0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3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50F0-EFD4-3143-BE54-0AC40E15B2CC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BF8-D2E1-E142-8E8A-D8E73DD0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4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50F0-EFD4-3143-BE54-0AC40E15B2CC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BF8-D2E1-E142-8E8A-D8E73DD0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50F0-EFD4-3143-BE54-0AC40E15B2CC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BF8-D2E1-E142-8E8A-D8E73DD0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7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50F0-EFD4-3143-BE54-0AC40E15B2CC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BF8-D2E1-E142-8E8A-D8E73DD0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4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150F0-EFD4-3143-BE54-0AC40E15B2CC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7BF8-D2E1-E142-8E8A-D8E73DD0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Dismdvd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VD_CD_pits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jpg"/><Relationship Id="rId7" Type="http://schemas.openxmlformats.org/officeDocument/2006/relationships/image" Target="../media/image6.emf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480" y="935022"/>
            <a:ext cx="7772400" cy="1470025"/>
          </a:xfrm>
        </p:spPr>
        <p:txBody>
          <a:bodyPr/>
          <a:lstStyle/>
          <a:p>
            <a:r>
              <a:rPr lang="en-US" dirty="0"/>
              <a:t>Estimating the storage capacity of a CD/DVD using diffraction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 descr="SeemannLars_activity_CDDVDdiffraction_photo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0955" y="3213299"/>
            <a:ext cx="3768692" cy="2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3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21" y="252915"/>
            <a:ext cx="2676071" cy="2676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7509" y="1167618"/>
            <a:ext cx="326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CD/DVD drive</a:t>
            </a:r>
            <a:endParaRPr lang="en-US" sz="4000" dirty="0"/>
          </a:p>
        </p:txBody>
      </p:sp>
      <p:pic>
        <p:nvPicPr>
          <p:cNvPr id="8" name="Picture 7" descr="DVD_cross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" y="2801220"/>
            <a:ext cx="9144000" cy="3323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454" y="6411436"/>
            <a:ext cx="583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top</a:t>
            </a:r>
            <a:r>
              <a:rPr lang="en-US" sz="1000" dirty="0"/>
              <a:t>: </a:t>
            </a:r>
            <a:r>
              <a:rPr lang="en-US" sz="1000" dirty="0">
                <a:hlinkClick r:id="rId4"/>
              </a:rPr>
              <a:t>http://en.wikipedia.org/wiki/File:Dismdvd.</a:t>
            </a:r>
            <a:r>
              <a:rPr lang="en-US" sz="1000" dirty="0" smtClean="0">
                <a:hlinkClick r:id="rId4"/>
              </a:rPr>
              <a:t>jpg</a:t>
            </a:r>
            <a:endParaRPr lang="en-US" sz="1000" dirty="0" smtClean="0"/>
          </a:p>
          <a:p>
            <a:r>
              <a:rPr lang="en-US" sz="1000" dirty="0" smtClean="0"/>
              <a:t>Image bottom: </a:t>
            </a:r>
            <a:r>
              <a:rPr lang="en-US" sz="1000" dirty="0"/>
              <a:t>http://</a:t>
            </a:r>
            <a:r>
              <a:rPr lang="en-US" sz="1000" dirty="0" err="1"/>
              <a:t>commons.wikimedia.org</a:t>
            </a:r>
            <a:r>
              <a:rPr lang="en-US" sz="1000" dirty="0"/>
              <a:t>/wiki/</a:t>
            </a:r>
            <a:r>
              <a:rPr lang="en-US" sz="1000" dirty="0" err="1"/>
              <a:t>File:DVD_querschnitt.svg</a:t>
            </a:r>
            <a:r>
              <a:rPr lang="en-US" sz="1000" dirty="0"/>
              <a:t> (</a:t>
            </a:r>
            <a:r>
              <a:rPr lang="en-US" sz="1000" dirty="0" smtClean="0"/>
              <a:t>Creative Commons license)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7901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7127" y="958813"/>
            <a:ext cx="4225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does a CD/DVD store data?</a:t>
            </a:r>
            <a:endParaRPr lang="en-US" sz="2400" dirty="0"/>
          </a:p>
        </p:txBody>
      </p:sp>
      <p:pic>
        <p:nvPicPr>
          <p:cNvPr id="2" name="Picture 1" descr="activity_dvd_cd_p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03" y="1850377"/>
            <a:ext cx="2159000" cy="384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454" y="6411436"/>
            <a:ext cx="58322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Image: </a:t>
            </a:r>
            <a:r>
              <a:rPr lang="en-US" sz="1000" dirty="0">
                <a:hlinkClick r:id="rId3"/>
              </a:rPr>
              <a:t>http://commons.wikimedia.org/wiki/</a:t>
            </a:r>
            <a:r>
              <a:rPr lang="en-US" sz="1000" dirty="0" smtClean="0">
                <a:hlinkClick r:id="rId3"/>
              </a:rPr>
              <a:t>File:DVD_CD_pits.PNG</a:t>
            </a:r>
            <a:r>
              <a:rPr lang="en-US" sz="1000" dirty="0" smtClean="0"/>
              <a:t> (Creative Commons license)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2509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emannLars_activity_CDDVDdiffraction_photo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2" y="1383294"/>
            <a:ext cx="6148424" cy="4592341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10951"/>
              </p:ext>
            </p:extLst>
          </p:nvPr>
        </p:nvGraphicFramePr>
        <p:xfrm>
          <a:off x="2500323" y="570291"/>
          <a:ext cx="2845773" cy="65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4" imgW="774700" imgH="177800" progId="Equation.3">
                  <p:embed/>
                </p:oleObj>
              </mc:Choice>
              <mc:Fallback>
                <p:oleObj name="Equation" r:id="rId4" imgW="774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0323" y="570291"/>
                        <a:ext cx="2845773" cy="653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52132" y="3383341"/>
            <a:ext cx="206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Wavelength </a:t>
            </a:r>
            <a:endParaRPr lang="en-US" sz="2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678232"/>
              </p:ext>
            </p:extLst>
          </p:nvPr>
        </p:nvGraphicFramePr>
        <p:xfrm>
          <a:off x="2296950" y="3413125"/>
          <a:ext cx="310675" cy="39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6" imgW="139700" imgH="177800" progId="Equation.3">
                  <p:embed/>
                </p:oleObj>
              </mc:Choice>
              <mc:Fallback>
                <p:oleObj name="Equation" r:id="rId6" imgW="139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6950" y="3413125"/>
                        <a:ext cx="310675" cy="395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86275" y="2408646"/>
            <a:ext cx="206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Diffraction order m = +1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986275" y="4363236"/>
            <a:ext cx="206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Diffraction order m = -1</a:t>
            </a:r>
            <a:endParaRPr lang="en-US" sz="20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810405"/>
              </p:ext>
            </p:extLst>
          </p:nvPr>
        </p:nvGraphicFramePr>
        <p:xfrm>
          <a:off x="4816475" y="3413125"/>
          <a:ext cx="282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8" imgW="127000" imgH="177800" progId="Equation.3">
                  <p:embed/>
                </p:oleObj>
              </mc:Choice>
              <mc:Fallback>
                <p:oleObj name="Equation" r:id="rId8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16475" y="3413125"/>
                        <a:ext cx="282575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834042" y="1986613"/>
            <a:ext cx="206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Distance between rows of pits 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9635" y="3015687"/>
            <a:ext cx="1003300" cy="1308100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828341"/>
              </p:ext>
            </p:extLst>
          </p:nvPr>
        </p:nvGraphicFramePr>
        <p:xfrm>
          <a:off x="8208964" y="2694500"/>
          <a:ext cx="439132" cy="32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11" imgW="241300" imgH="177800" progId="Equation.3">
                  <p:embed/>
                </p:oleObj>
              </mc:Choice>
              <mc:Fallback>
                <p:oleObj name="Equation" r:id="rId11" imgW="241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08964" y="2694500"/>
                        <a:ext cx="439132" cy="32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flipV="1">
            <a:off x="6047619" y="3383341"/>
            <a:ext cx="1772016" cy="40011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47619" y="3808443"/>
            <a:ext cx="1772016" cy="42489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981" y="610154"/>
            <a:ext cx="3744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Measuring diffraction angles</a:t>
            </a:r>
            <a:endParaRPr lang="en-US" sz="2400" dirty="0"/>
          </a:p>
        </p:txBody>
      </p:sp>
      <p:pic>
        <p:nvPicPr>
          <p:cNvPr id="5" name="Picture 4" descr="SeemannLars_activity_CDDVDdiffraction_photo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1" y="1545000"/>
            <a:ext cx="3295798" cy="441255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412358"/>
              </p:ext>
            </p:extLst>
          </p:nvPr>
        </p:nvGraphicFramePr>
        <p:xfrm>
          <a:off x="4186974" y="2975977"/>
          <a:ext cx="4494933" cy="1917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5" imgW="5626100" imgH="2400300" progId="Word.Document.12">
                  <p:embed/>
                </p:oleObj>
              </mc:Choice>
              <mc:Fallback>
                <p:oleObj name="Document" r:id="rId5" imgW="5626100" imgH="2400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86974" y="2975977"/>
                        <a:ext cx="4494933" cy="1917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45151" y="1954981"/>
            <a:ext cx="2652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would record it as follows: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86974" y="5286321"/>
            <a:ext cx="414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identify the wavelength of your laser.</a:t>
            </a:r>
          </a:p>
          <a:p>
            <a:r>
              <a:rPr lang="en-US" dirty="0" smtClean="0"/>
              <a:t>Then calculate 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1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85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Equation</vt:lpstr>
      <vt:lpstr>Document</vt:lpstr>
      <vt:lpstr>Estimating the storage capacity of a CD/DVD using diffraction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the storage capacity of a CD/DVD using diffraction</dc:title>
  <dc:creator>Lars Seemann</dc:creator>
  <cp:lastModifiedBy>Marissa H. Forbes</cp:lastModifiedBy>
  <cp:revision>18</cp:revision>
  <dcterms:created xsi:type="dcterms:W3CDTF">2011-12-15T19:55:59Z</dcterms:created>
  <dcterms:modified xsi:type="dcterms:W3CDTF">2012-08-06T15:55:10Z</dcterms:modified>
</cp:coreProperties>
</file>