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4101" r:id="rId4"/>
  </p:sldMasterIdLst>
  <p:notesMasterIdLst>
    <p:notesMasterId r:id="rId25"/>
  </p:notesMasterIdLst>
  <p:sldIdLst>
    <p:sldId id="256" r:id="rId5"/>
    <p:sldId id="293" r:id="rId6"/>
    <p:sldId id="294" r:id="rId7"/>
    <p:sldId id="309" r:id="rId8"/>
    <p:sldId id="290" r:id="rId9"/>
    <p:sldId id="259" r:id="rId10"/>
    <p:sldId id="289" r:id="rId11"/>
    <p:sldId id="274" r:id="rId12"/>
    <p:sldId id="270" r:id="rId13"/>
    <p:sldId id="275" r:id="rId14"/>
    <p:sldId id="280" r:id="rId15"/>
    <p:sldId id="277" r:id="rId16"/>
    <p:sldId id="278" r:id="rId17"/>
    <p:sldId id="258" r:id="rId18"/>
    <p:sldId id="260" r:id="rId19"/>
    <p:sldId id="261" r:id="rId20"/>
    <p:sldId id="262" r:id="rId21"/>
    <p:sldId id="268" r:id="rId22"/>
    <p:sldId id="313" r:id="rId23"/>
    <p:sldId id="312" r:id="rId2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64" autoAdjust="0"/>
    <p:restoredTop sz="91409" autoAdjust="0"/>
  </p:normalViewPr>
  <p:slideViewPr>
    <p:cSldViewPr snapToObjects="1">
      <p:cViewPr varScale="1">
        <p:scale>
          <a:sx n="47" d="100"/>
          <a:sy n="47" d="100"/>
        </p:scale>
        <p:origin x="403" y="53"/>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5466D1E1-84BA-4B54-8F22-CB1CCB707675}" type="datetime1">
              <a:rPr lang="en-US"/>
              <a:pPr>
                <a:defRPr/>
              </a:pPr>
              <a:t>6/14/2023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93E35C74-04C9-442C-945E-2F15868A94FA}" type="slidenum">
              <a:rPr lang="en-US"/>
              <a:pPr>
                <a:defRPr/>
              </a:pPr>
              <a:t>‹#›</a:t>
            </a:fld>
            <a:endParaRPr lang="en-US"/>
          </a:p>
        </p:txBody>
      </p:sp>
    </p:spTree>
    <p:extLst>
      <p:ext uri="{BB962C8B-B14F-4D97-AF65-F5344CB8AC3E}">
        <p14:creationId xmlns:p14="http://schemas.microsoft.com/office/powerpoint/2010/main" val="807029282"/>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videos.howstuffworks.com/howstuffworks/461-how-smell-works-video.ht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digikey.com/us/en/techzone/sensors/resources/articles/The-Five-Senses-of-SensorsSmell.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www.digikey.com/us/en/techzone/sensors/resources/articles/The-Five-Senses-of-SensorsTaste.html"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Human and Robot Sensors Presentation</a:t>
            </a:r>
          </a:p>
          <a:p>
            <a:r>
              <a:rPr lang="en-US" dirty="0"/>
              <a:t>Human and Robot Sensors lesson, TeachEngineering.org</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4A605BF-CFAE-4D7B-A496-E07CA5625518}" type="slidenum">
              <a:rPr lang="en-US" smtClean="0">
                <a:latin typeface="Calibri" charset="0"/>
              </a:rPr>
              <a:pPr eaLnBrk="1" hangingPunct="1"/>
              <a:t>1</a:t>
            </a:fld>
            <a:endParaRPr lang="en-US">
              <a:latin typeface="Calibri"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B4DECDEA-414B-4BA3-88B7-EC7CEBE9FD33}" type="slidenum">
              <a:rPr lang="en-US" smtClean="0">
                <a:latin typeface="Calibri" charset="0"/>
              </a:rPr>
              <a:pPr eaLnBrk="1" hangingPunct="1"/>
              <a:t>10</a:t>
            </a:fld>
            <a:endParaRPr lang="en-US">
              <a:latin typeface="Calibri"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004C3C8-C797-48BD-8B7B-8E7E4E2D8561}" type="slidenum">
              <a:rPr lang="en-US" smtClean="0">
                <a:latin typeface="Calibri" charset="0"/>
              </a:rPr>
              <a:pPr eaLnBrk="1" hangingPunct="1"/>
              <a:t>11</a:t>
            </a:fld>
            <a:endParaRPr lang="en-US">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a:t>Show the short How Smell Works video (1:49 min)</a:t>
            </a:r>
            <a:r>
              <a:rPr lang="en-US" baseline="0" dirty="0"/>
              <a:t> </a:t>
            </a:r>
            <a:r>
              <a:rPr lang="en-US" dirty="0"/>
              <a:t>to the class: </a:t>
            </a:r>
            <a:r>
              <a:rPr lang="en-US" sz="1200" dirty="0">
                <a:latin typeface="Times New Roman" charset="0"/>
                <a:cs typeface="Times New Roman" charset="0"/>
                <a:hlinkClick r:id="rId3"/>
              </a:rPr>
              <a:t>http://videos.howstuffworks.com/howstuffworks/461-how-smell-works-video.htm</a:t>
            </a:r>
            <a:r>
              <a:rPr lang="en-US" sz="1200" dirty="0">
                <a:latin typeface="Times New Roman" charset="0"/>
                <a:cs typeface="Times New Roman" charset="0"/>
              </a:rPr>
              <a:t>  (makes human</a:t>
            </a:r>
            <a:r>
              <a:rPr lang="en-US" sz="1200" baseline="0" dirty="0">
                <a:latin typeface="Times New Roman" charset="0"/>
                <a:cs typeface="Times New Roman" charset="0"/>
              </a:rPr>
              <a:t> vs. dog comparison)</a:t>
            </a:r>
            <a:endParaRPr lang="en-US" sz="1200" dirty="0">
              <a:latin typeface="Times New Roman" charset="0"/>
              <a:cs typeface="Times New Roman"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6D9C3B8-9F42-4ECB-944B-697D1AB29F46}" type="slidenum">
              <a:rPr lang="en-US" smtClean="0">
                <a:latin typeface="Calibri" charset="0"/>
              </a:rPr>
              <a:pPr eaLnBrk="1" hangingPunct="1"/>
              <a:t>12</a:t>
            </a:fld>
            <a:endParaRPr lang="en-US">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2" indent="0" algn="l" defTabSz="457200" rtl="0" eaLnBrk="0" fontAlgn="base" latinLnBrk="0" hangingPunct="0">
              <a:lnSpc>
                <a:spcPct val="100000"/>
              </a:lnSpc>
              <a:spcBef>
                <a:spcPct val="30000"/>
              </a:spcBef>
              <a:spcAft>
                <a:spcPct val="0"/>
              </a:spcAft>
              <a:buClrTx/>
              <a:buSzTx/>
              <a:buFontTx/>
              <a:buNone/>
              <a:tabLst/>
              <a:defRPr/>
            </a:pPr>
            <a:endParaRPr lang="en-US" sz="1300" dirty="0">
              <a:latin typeface="Calibri" pitchFamily="34" charset="0"/>
              <a:cs typeface="Times New Roman" charset="0"/>
            </a:endParaRP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11B7822-794A-448D-B48D-A630DAF861C9}" type="slidenum">
              <a:rPr lang="en-US" smtClean="0">
                <a:latin typeface="Calibri" charset="0"/>
              </a:rPr>
              <a:pPr eaLnBrk="1" hangingPunct="1"/>
              <a:t>13</a:t>
            </a:fld>
            <a:endParaRPr lang="en-US">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354FD22-50F7-4FCD-AC73-FB50A864366D}" type="slidenum">
              <a:rPr lang="en-US" smtClean="0">
                <a:latin typeface="Calibri" charset="0"/>
              </a:rPr>
              <a:pPr eaLnBrk="1" hangingPunct="1"/>
              <a:t>14</a:t>
            </a:fld>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D0E4BD9A-89AE-4042-A9C2-22CFF6ACB970}" type="slidenum">
              <a:rPr lang="en-US" smtClean="0">
                <a:latin typeface="Calibri" charset="0"/>
              </a:rPr>
              <a:pPr eaLnBrk="1" hangingPunct="1"/>
              <a:t>15</a:t>
            </a:fld>
            <a:endParaRPr lang="en-US">
              <a:latin typeface="Calibri"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E65EEC96-7190-46E3-B1BF-73C8D057A8C4}" type="slidenum">
              <a:rPr lang="en-US" smtClean="0">
                <a:latin typeface="Calibri" charset="0"/>
              </a:rPr>
              <a:pPr eaLnBrk="1" hangingPunct="1"/>
              <a:t>16</a:t>
            </a:fld>
            <a:endParaRPr lang="en-US">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way ultrasonic</a:t>
            </a:r>
            <a:r>
              <a:rPr lang="en-US" baseline="0" dirty="0"/>
              <a:t> sensors work is similar to echolocation by bats and some marine animals.</a:t>
            </a:r>
            <a:endParaRPr lang="en-US" dirty="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6618D1B9-D851-4FD4-B6D2-319190C37FA5}" type="slidenum">
              <a:rPr lang="en-US" smtClean="0">
                <a:latin typeface="Calibri" charset="0"/>
              </a:rPr>
              <a:pPr eaLnBrk="1" hangingPunct="1"/>
              <a:t>17</a:t>
            </a:fld>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2013</a:t>
            </a:r>
            <a:r>
              <a:rPr lang="en-US" baseline="0" dirty="0"/>
              <a:t> update: Engineers are designing what are called “e-noses” and “e-tongues”—the human-made equivalent to the human nose and tongue sensors.</a:t>
            </a:r>
          </a:p>
          <a:p>
            <a:r>
              <a:rPr lang="en-US" baseline="0" dirty="0"/>
              <a:t>See: </a:t>
            </a:r>
            <a:r>
              <a:rPr lang="en-US" dirty="0">
                <a:hlinkClick r:id="rId3"/>
              </a:rPr>
              <a:t>http://www.digikey.com/us/en/techzone/sensors/resources/articles/The-Five-Senses-of-SensorsSmell.html</a:t>
            </a:r>
            <a:endParaRPr lang="en-US" dirty="0"/>
          </a:p>
          <a:p>
            <a:r>
              <a:rPr lang="en-US" baseline="0" dirty="0"/>
              <a:t>See: </a:t>
            </a:r>
            <a:r>
              <a:rPr lang="en-US" dirty="0">
                <a:hlinkClick r:id="rId4"/>
              </a:rPr>
              <a:t>http://www.digikey.com/us/en/techzone/sensors/resources/articles/The-Five-Senses-of-SensorsTaste.html</a:t>
            </a:r>
            <a:endParaRPr lang="en-US" baseline="0"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AB8C702E-D1EF-43F6-92CD-A1D46D09E1B2}" type="slidenum">
              <a:rPr lang="en-US" smtClean="0">
                <a:latin typeface="Calibri" charset="0"/>
              </a:rPr>
              <a:pPr eaLnBrk="1" hangingPunct="1"/>
              <a:t>18</a:t>
            </a:fld>
            <a:endParaRPr lang="en-US">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i="0" dirty="0" err="1">
                <a:latin typeface="Calibri" pitchFamily="34" charset="0"/>
              </a:rPr>
              <a:t>Robonaut</a:t>
            </a:r>
            <a:r>
              <a:rPr lang="en-US" sz="1200" b="0" i="0" dirty="0">
                <a:latin typeface="Calibri" pitchFamily="34" charset="0"/>
              </a:rPr>
              <a:t> (left) and spacesuit-gloved hands  (right) extend towards each other to demonstrate the collaboration between robots and humans in space projects.</a:t>
            </a:r>
          </a:p>
        </p:txBody>
      </p:sp>
      <p:sp>
        <p:nvSpPr>
          <p:cNvPr id="4" name="Slide Number Placeholder 3"/>
          <p:cNvSpPr>
            <a:spLocks noGrp="1"/>
          </p:cNvSpPr>
          <p:nvPr>
            <p:ph type="sldNum" sz="quarter" idx="10"/>
          </p:nvPr>
        </p:nvSpPr>
        <p:spPr/>
        <p:txBody>
          <a:bodyPr/>
          <a:lstStyle/>
          <a:p>
            <a:pPr>
              <a:defRPr/>
            </a:pPr>
            <a:fld id="{93E35C74-04C9-442C-945E-2F15868A94FA}" type="slidenum">
              <a:rPr lang="en-US" smtClean="0"/>
              <a:pPr>
                <a:defRPr/>
              </a:pPr>
              <a:t>19</a:t>
            </a:fld>
            <a:endParaRPr lang="en-US"/>
          </a:p>
        </p:txBody>
      </p:sp>
    </p:spTree>
    <p:extLst>
      <p:ext uri="{BB962C8B-B14F-4D97-AF65-F5344CB8AC3E}">
        <p14:creationId xmlns:p14="http://schemas.microsoft.com/office/powerpoint/2010/main" val="387236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Pre-Lesson Quiz questions</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E5DB622-A626-4174-BF7B-5C75E1B4C56D}" type="slidenum">
              <a:rPr lang="en-US" smtClean="0">
                <a:latin typeface="Calibri" charset="0"/>
              </a:rPr>
              <a:pPr eaLnBrk="1" hangingPunct="1"/>
              <a:t>2</a:t>
            </a:fld>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Pre-Lesson Quiz Answers</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172E194F-1C94-48E8-A9AB-5D6AA7ABA6E8}" type="slidenum">
              <a:rPr lang="en-US" smtClean="0">
                <a:latin typeface="Calibri" charset="0"/>
              </a:rPr>
              <a:pPr eaLnBrk="1" hangingPunct="1"/>
              <a:t>3</a:t>
            </a:fld>
            <a:endParaRPr lang="en-US">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29700"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566E9634-D181-4B75-9876-0F038A0F8A0D}" type="slidenum">
              <a:rPr lang="en-US" smtClean="0">
                <a:latin typeface="Calibri" charset="0"/>
              </a:rPr>
              <a:pPr eaLnBrk="1" hangingPunct="1"/>
              <a:t>4</a:t>
            </a:fld>
            <a:endParaRPr lang="en-US">
              <a:latin typeface="Calibri" charset="0"/>
            </a:endParaRPr>
          </a:p>
        </p:txBody>
      </p:sp>
      <p:sp>
        <p:nvSpPr>
          <p:cNvPr id="29701"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fontAlgn="base" hangingPunct="1">
              <a:spcBef>
                <a:spcPct val="0"/>
              </a:spcBef>
              <a:spcAft>
                <a:spcPct val="0"/>
              </a:spcAft>
            </a:pPr>
            <a:r>
              <a:rPr lang="en-US">
                <a:latin typeface="Calibri" charset="0"/>
              </a:rPr>
              <a:t>Center for Computational Neurobiology, University of Missouri</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022B8146-FA07-49B9-8E12-3A83ADB6133B}" type="slidenum">
              <a:rPr lang="en-US" smtClean="0">
                <a:latin typeface="Calibri" charset="0"/>
              </a:rPr>
              <a:pPr eaLnBrk="1" hangingPunct="1"/>
              <a:t>5</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C0DB962-2C56-41D8-B74A-7F2159496E2B}" type="slidenum">
              <a:rPr lang="en-US" smtClean="0">
                <a:latin typeface="Calibri" charset="0"/>
              </a:rPr>
              <a:pPr eaLnBrk="1" hangingPunct="1"/>
              <a:t>6</a:t>
            </a:fld>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C06F255-D25E-46C6-9D1F-6448A27A3F80}" type="slidenum">
              <a:rPr lang="en-US" smtClean="0">
                <a:latin typeface="Calibri" charset="0"/>
              </a:rPr>
              <a:pPr eaLnBrk="1" hangingPunct="1"/>
              <a:t>7</a:t>
            </a:fld>
            <a:endParaRPr lang="en-US">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93AE411B-181E-4AA9-B737-4C958BA84695}" type="slidenum">
              <a:rPr lang="en-US" smtClean="0">
                <a:latin typeface="Calibri" charset="0"/>
              </a:rPr>
              <a:pPr eaLnBrk="1" hangingPunct="1"/>
              <a:t>8</a:t>
            </a:fld>
            <a:endParaRPr lang="en-US">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775BC6E4-68EC-417B-93DF-197E2EC2661A}" type="slidenum">
              <a:rPr lang="en-US" smtClean="0">
                <a:latin typeface="Calibri" charset="0"/>
              </a:rPr>
              <a:pPr eaLnBrk="1" hangingPunct="1"/>
              <a:t>9</a:t>
            </a:fld>
            <a:endParaRPr lang="en-US">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9"/>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ea typeface="+mn-ea"/>
            </a:endParaRPr>
          </a:p>
        </p:txBody>
      </p:sp>
      <p:sp>
        <p:nvSpPr>
          <p:cNvPr id="11" name="Straight Connector 10"/>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ea typeface="+mn-ea"/>
            </a:endParaRPr>
          </a:p>
        </p:txBody>
      </p:sp>
      <p:sp>
        <p:nvSpPr>
          <p:cNvPr id="12" name="Straight Connector 11"/>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mn-ea"/>
            </a:endParaRPr>
          </a:p>
        </p:txBody>
      </p:sp>
      <p:sp>
        <p:nvSpPr>
          <p:cNvPr id="13" name="Straight Connector 12"/>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ea typeface="+mn-ea"/>
            </a:endParaRPr>
          </a:p>
        </p:txBody>
      </p:sp>
      <p:sp>
        <p:nvSpPr>
          <p:cNvPr id="14" name="Straight Connector 13"/>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mn-ea"/>
            </a:endParaRPr>
          </a:p>
        </p:txBody>
      </p:sp>
      <p:sp>
        <p:nvSpPr>
          <p:cNvPr id="15" name="Straight Connector 14"/>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ea typeface="+mn-ea"/>
            </a:endParaRPr>
          </a:p>
        </p:txBody>
      </p:sp>
      <p:sp>
        <p:nvSpPr>
          <p:cNvPr id="16" name="Rectangle 15"/>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Oval 18"/>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0" name="Oval 19"/>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1" name="Oval 20"/>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2" name="Date Placeholder 27"/>
          <p:cNvSpPr>
            <a:spLocks noGrp="1"/>
          </p:cNvSpPr>
          <p:nvPr>
            <p:ph type="dt" sz="half" idx="10"/>
          </p:nvPr>
        </p:nvSpPr>
        <p:spPr bwMode="auto">
          <a:xfrm rot="5400000">
            <a:off x="7764463" y="1174750"/>
            <a:ext cx="2286000" cy="381000"/>
          </a:xfrm>
        </p:spPr>
        <p:txBody>
          <a:bodyPr/>
          <a:lstStyle>
            <a:lvl1pPr>
              <a:defRPr/>
            </a:lvl1pPr>
          </a:lstStyle>
          <a:p>
            <a:pPr>
              <a:defRPr/>
            </a:pPr>
            <a:fld id="{157C74A9-8066-41B6-8165-4CCD43DC4263}" type="datetime1">
              <a:rPr lang="en-US"/>
              <a:pPr>
                <a:defRPr/>
              </a:pPr>
              <a:t>6/14/2023</a:t>
            </a:fld>
            <a:endParaRPr lang="en-US"/>
          </a:p>
        </p:txBody>
      </p:sp>
      <p:sp>
        <p:nvSpPr>
          <p:cNvPr id="23" name="Footer Placeholder 16"/>
          <p:cNvSpPr>
            <a:spLocks noGrp="1"/>
          </p:cNvSpPr>
          <p:nvPr>
            <p:ph type="ftr" sz="quarter" idx="11"/>
          </p:nvPr>
        </p:nvSpPr>
        <p:spPr bwMode="auto">
          <a:xfrm>
            <a:off x="1905000" y="6473825"/>
            <a:ext cx="5029200" cy="384175"/>
          </a:xfrm>
        </p:spPr>
        <p:txBody>
          <a:bodyPr/>
          <a:lstStyle>
            <a:lvl1pPr>
              <a:defRPr/>
            </a:lvl1pPr>
          </a:lstStyle>
          <a:p>
            <a:pPr>
              <a:defRPr/>
            </a:pPr>
            <a:r>
              <a:rPr lang="en-US"/>
              <a:t>Center for Computational Neurobiology, University of Missouri</a:t>
            </a:r>
          </a:p>
        </p:txBody>
      </p:sp>
      <p:sp>
        <p:nvSpPr>
          <p:cNvPr id="24" name="Slide Number Placeholder 28"/>
          <p:cNvSpPr>
            <a:spLocks noGrp="1"/>
          </p:cNvSpPr>
          <p:nvPr>
            <p:ph type="sldNum" sz="quarter" idx="12"/>
          </p:nvPr>
        </p:nvSpPr>
        <p:spPr bwMode="auto">
          <a:xfrm>
            <a:off x="1325563" y="4929188"/>
            <a:ext cx="609600" cy="517525"/>
          </a:xfrm>
        </p:spPr>
        <p:txBody>
          <a:bodyPr/>
          <a:lstStyle>
            <a:lvl1pPr>
              <a:defRPr/>
            </a:lvl1pPr>
          </a:lstStyle>
          <a:p>
            <a:pPr>
              <a:defRPr/>
            </a:pPr>
            <a:fld id="{3693381D-BD4D-4653-A2EA-3809208F7C5D}" type="slidenum">
              <a:rPr lang="en-US"/>
              <a:pPr>
                <a:defRPr/>
              </a:pPr>
              <a:t>‹#›</a:t>
            </a:fld>
            <a:endParaRPr lang="en-US"/>
          </a:p>
        </p:txBody>
      </p:sp>
    </p:spTree>
    <p:extLst>
      <p:ext uri="{BB962C8B-B14F-4D97-AF65-F5344CB8AC3E}">
        <p14:creationId xmlns:p14="http://schemas.microsoft.com/office/powerpoint/2010/main" val="2304342757"/>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CDAEE0BD-F2A3-4159-B048-175EB3CB72E0}" type="datetime1">
              <a:rPr lang="en-US"/>
              <a:pPr>
                <a:defRPr/>
              </a:pPr>
              <a:t>6/14/2023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Center for Computational Neurobiology, University of Missouri</a:t>
            </a:r>
          </a:p>
        </p:txBody>
      </p:sp>
      <p:sp>
        <p:nvSpPr>
          <p:cNvPr id="6" name="Slide Number Placeholder 22"/>
          <p:cNvSpPr>
            <a:spLocks noGrp="1"/>
          </p:cNvSpPr>
          <p:nvPr>
            <p:ph type="sldNum" sz="quarter" idx="12"/>
          </p:nvPr>
        </p:nvSpPr>
        <p:spPr/>
        <p:txBody>
          <a:bodyPr/>
          <a:lstStyle>
            <a:lvl1pPr>
              <a:defRPr/>
            </a:lvl1pPr>
          </a:lstStyle>
          <a:p>
            <a:pPr>
              <a:defRPr/>
            </a:pPr>
            <a:fld id="{6B341210-17FE-4DF1-92DD-FB203AB3D344}" type="slidenum">
              <a:rPr lang="en-US"/>
              <a:pPr>
                <a:defRPr/>
              </a:pPr>
              <a:t>‹#›</a:t>
            </a:fld>
            <a:endParaRPr lang="en-US"/>
          </a:p>
        </p:txBody>
      </p:sp>
    </p:spTree>
    <p:extLst>
      <p:ext uri="{BB962C8B-B14F-4D97-AF65-F5344CB8AC3E}">
        <p14:creationId xmlns:p14="http://schemas.microsoft.com/office/powerpoint/2010/main" val="32986918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6356115B-3F1B-49C9-B081-7E34E3160854}" type="datetime1">
              <a:rPr lang="en-US"/>
              <a:pPr>
                <a:defRPr/>
              </a:pPr>
              <a:t>6/14/2023</a:t>
            </a:fld>
            <a:endParaRPr lang="en-US"/>
          </a:p>
        </p:txBody>
      </p:sp>
      <p:sp>
        <p:nvSpPr>
          <p:cNvPr id="5" name="Footer Placeholder 2"/>
          <p:cNvSpPr>
            <a:spLocks noGrp="1"/>
          </p:cNvSpPr>
          <p:nvPr>
            <p:ph type="ftr" sz="quarter" idx="11"/>
          </p:nvPr>
        </p:nvSpPr>
        <p:spPr/>
        <p:txBody>
          <a:bodyPr/>
          <a:lstStyle>
            <a:lvl1pPr>
              <a:defRPr/>
            </a:lvl1pPr>
          </a:lstStyle>
          <a:p>
            <a:pPr>
              <a:defRPr/>
            </a:pPr>
            <a:r>
              <a:rPr lang="en-US"/>
              <a:t>Center for Computational Neurobiology, University of Missouri</a:t>
            </a:r>
          </a:p>
        </p:txBody>
      </p:sp>
      <p:sp>
        <p:nvSpPr>
          <p:cNvPr id="6" name="Slide Number Placeholder 22"/>
          <p:cNvSpPr>
            <a:spLocks noGrp="1"/>
          </p:cNvSpPr>
          <p:nvPr>
            <p:ph type="sldNum" sz="quarter" idx="12"/>
          </p:nvPr>
        </p:nvSpPr>
        <p:spPr/>
        <p:txBody>
          <a:bodyPr/>
          <a:lstStyle>
            <a:lvl1pPr>
              <a:defRPr/>
            </a:lvl1pPr>
          </a:lstStyle>
          <a:p>
            <a:pPr>
              <a:defRPr/>
            </a:pPr>
            <a:fld id="{FB3883B8-F4F2-40D7-AC76-D0029B9752C5}" type="slidenum">
              <a:rPr lang="en-US"/>
              <a:pPr>
                <a:defRPr/>
              </a:pPr>
              <a:t>‹#›</a:t>
            </a:fld>
            <a:endParaRPr lang="en-US"/>
          </a:p>
        </p:txBody>
      </p:sp>
    </p:spTree>
    <p:extLst>
      <p:ext uri="{BB962C8B-B14F-4D97-AF65-F5344CB8AC3E}">
        <p14:creationId xmlns:p14="http://schemas.microsoft.com/office/powerpoint/2010/main" val="907305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6"/>
          <p:cNvSpPr>
            <a:spLocks noGrp="1"/>
          </p:cNvSpPr>
          <p:nvPr>
            <p:ph type="dt" sz="half" idx="10"/>
          </p:nvPr>
        </p:nvSpPr>
        <p:spPr/>
        <p:txBody>
          <a:bodyPr/>
          <a:lstStyle>
            <a:lvl1pPr>
              <a:defRPr/>
            </a:lvl1pPr>
          </a:lstStyle>
          <a:p>
            <a:pPr>
              <a:defRPr/>
            </a:pPr>
            <a:fld id="{89DC916A-0369-460B-B528-19294E64C5D2}" type="datetime1">
              <a:rPr lang="en-US"/>
              <a:pPr>
                <a:defRPr/>
              </a:pPr>
              <a:t>6/14/2023</a:t>
            </a:fld>
            <a:endParaRPr lang="en-US"/>
          </a:p>
        </p:txBody>
      </p:sp>
      <p:sp>
        <p:nvSpPr>
          <p:cNvPr id="5" name="Slide Number Placeholder 8"/>
          <p:cNvSpPr>
            <a:spLocks noGrp="1"/>
          </p:cNvSpPr>
          <p:nvPr>
            <p:ph type="sldNum" sz="quarter" idx="11"/>
          </p:nvPr>
        </p:nvSpPr>
        <p:spPr/>
        <p:txBody>
          <a:bodyPr/>
          <a:lstStyle>
            <a:lvl1pPr>
              <a:defRPr/>
            </a:lvl1pPr>
          </a:lstStyle>
          <a:p>
            <a:pPr>
              <a:defRPr/>
            </a:pPr>
            <a:fld id="{5899DBCD-7F88-41B4-9D7C-465F90D6956A}" type="slidenum">
              <a:rPr lang="en-US"/>
              <a:pPr>
                <a:defRPr/>
              </a:pPr>
              <a:t>‹#›</a:t>
            </a:fld>
            <a:endParaRPr lang="en-US"/>
          </a:p>
        </p:txBody>
      </p:sp>
      <p:sp>
        <p:nvSpPr>
          <p:cNvPr id="6" name="Footer Placeholder 9"/>
          <p:cNvSpPr>
            <a:spLocks noGrp="1"/>
          </p:cNvSpPr>
          <p:nvPr>
            <p:ph type="ftr" sz="quarter" idx="12"/>
          </p:nvPr>
        </p:nvSpPr>
        <p:spPr>
          <a:xfrm>
            <a:off x="1600200" y="6473825"/>
            <a:ext cx="4648200" cy="365125"/>
          </a:xfrm>
        </p:spPr>
        <p:txBody>
          <a:bodyPr rtlCol="0"/>
          <a:lstStyle>
            <a:lvl1pPr>
              <a:defRPr/>
            </a:lvl1pPr>
          </a:lstStyle>
          <a:p>
            <a:pPr>
              <a:defRPr/>
            </a:pPr>
            <a:r>
              <a:rPr lang="en-US"/>
              <a:t>Center for Computational Neurobiology, University of Missouri</a:t>
            </a:r>
          </a:p>
        </p:txBody>
      </p:sp>
    </p:spTree>
    <p:extLst>
      <p:ext uri="{BB962C8B-B14F-4D97-AF65-F5344CB8AC3E}">
        <p14:creationId xmlns:p14="http://schemas.microsoft.com/office/powerpoint/2010/main" val="31876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4" name="Rectangle 3"/>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Straight Connector 7"/>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a:defRPr/>
            </a:pPr>
            <a:endParaRPr lang="en-US">
              <a:ea typeface="+mn-ea"/>
            </a:endParaRPr>
          </a:p>
        </p:txBody>
      </p:sp>
      <p:sp>
        <p:nvSpPr>
          <p:cNvPr id="9" name="Straight Connector 8"/>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a:defRPr/>
            </a:pPr>
            <a:endParaRPr lang="en-US">
              <a:ea typeface="+mn-ea"/>
            </a:endParaRPr>
          </a:p>
        </p:txBody>
      </p:sp>
      <p:sp>
        <p:nvSpPr>
          <p:cNvPr id="10" name="Straight Connector 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mn-ea"/>
            </a:endParaRPr>
          </a:p>
        </p:txBody>
      </p:sp>
      <p:sp>
        <p:nvSpPr>
          <p:cNvPr id="11" name="Straight Connector 10"/>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a:defRPr/>
            </a:pPr>
            <a:endParaRPr lang="en-US">
              <a:ea typeface="+mn-ea"/>
            </a:endParaRPr>
          </a:p>
        </p:txBody>
      </p:sp>
      <p:sp>
        <p:nvSpPr>
          <p:cNvPr id="12" name="Straight Connector 11"/>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mn-ea"/>
            </a:endParaRPr>
          </a:p>
        </p:txBody>
      </p:sp>
      <p:sp>
        <p:nvSpPr>
          <p:cNvPr id="13" name="Rectangle 12"/>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4" name="Oval 13"/>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5" name="Oval 14"/>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6" name="Oval 15"/>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7" name="Oval 16"/>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8" name="Oval 17"/>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9" name="Straight Connector 18"/>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ea typeface="+mn-ea"/>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p:cNvSpPr>
            <a:spLocks noGrp="1"/>
          </p:cNvSpPr>
          <p:nvPr>
            <p:ph type="dt" sz="half" idx="10"/>
          </p:nvPr>
        </p:nvSpPr>
        <p:spPr bwMode="auto">
          <a:xfrm rot="5400000">
            <a:off x="7762875" y="1169988"/>
            <a:ext cx="2286000" cy="381000"/>
          </a:xfrm>
        </p:spPr>
        <p:txBody>
          <a:bodyPr/>
          <a:lstStyle>
            <a:lvl1pPr>
              <a:defRPr/>
            </a:lvl1pPr>
          </a:lstStyle>
          <a:p>
            <a:pPr>
              <a:defRPr/>
            </a:pPr>
            <a:fld id="{88254208-8C80-4D15-A791-60ACDE418C49}" type="datetime1">
              <a:rPr lang="en-US"/>
              <a:pPr>
                <a:defRPr/>
              </a:pPr>
              <a:t>6/14/2023</a:t>
            </a:fld>
            <a:endParaRPr lang="en-US"/>
          </a:p>
        </p:txBody>
      </p:sp>
      <p:sp>
        <p:nvSpPr>
          <p:cNvPr id="21" name="Footer Placeholder 4"/>
          <p:cNvSpPr>
            <a:spLocks noGrp="1"/>
          </p:cNvSpPr>
          <p:nvPr>
            <p:ph type="ftr" sz="quarter" idx="11"/>
          </p:nvPr>
        </p:nvSpPr>
        <p:spPr bwMode="auto">
          <a:xfrm>
            <a:off x="2667000" y="6473825"/>
            <a:ext cx="4953000" cy="384175"/>
          </a:xfrm>
        </p:spPr>
        <p:txBody>
          <a:bodyPr/>
          <a:lstStyle>
            <a:lvl1pPr>
              <a:defRPr/>
            </a:lvl1pPr>
          </a:lstStyle>
          <a:p>
            <a:pPr>
              <a:defRPr/>
            </a:pPr>
            <a:r>
              <a:rPr lang="en-US"/>
              <a:t>Center for Computational Neurobiology, University of Missouri</a:t>
            </a:r>
          </a:p>
        </p:txBody>
      </p:sp>
      <p:sp>
        <p:nvSpPr>
          <p:cNvPr id="22" name="Slide Number Placeholder 5"/>
          <p:cNvSpPr>
            <a:spLocks noGrp="1"/>
          </p:cNvSpPr>
          <p:nvPr>
            <p:ph type="sldNum" sz="quarter" idx="12"/>
          </p:nvPr>
        </p:nvSpPr>
        <p:spPr bwMode="auto">
          <a:xfrm>
            <a:off x="1339850" y="4929188"/>
            <a:ext cx="609600" cy="517525"/>
          </a:xfrm>
        </p:spPr>
        <p:txBody>
          <a:bodyPr/>
          <a:lstStyle>
            <a:lvl1pPr>
              <a:defRPr/>
            </a:lvl1pPr>
          </a:lstStyle>
          <a:p>
            <a:pPr>
              <a:defRPr/>
            </a:pPr>
            <a:fld id="{B79023D3-BC3E-49D5-9C51-863315E56343}" type="slidenum">
              <a:rPr lang="en-US"/>
              <a:pPr>
                <a:defRPr/>
              </a:pPr>
              <a:t>‹#›</a:t>
            </a:fld>
            <a:endParaRPr lang="en-US"/>
          </a:p>
        </p:txBody>
      </p:sp>
    </p:spTree>
    <p:extLst>
      <p:ext uri="{BB962C8B-B14F-4D97-AF65-F5344CB8AC3E}">
        <p14:creationId xmlns:p14="http://schemas.microsoft.com/office/powerpoint/2010/main" val="334669602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E0E9826-FDD2-45E6-B994-A30B3FD5E49A}" type="datetime1">
              <a:rPr lang="en-US"/>
              <a:pPr>
                <a:defRPr/>
              </a:pPr>
              <a:t>6/14/2023</a:t>
            </a:fld>
            <a:endParaRPr lang="en-US"/>
          </a:p>
        </p:txBody>
      </p:sp>
      <p:sp>
        <p:nvSpPr>
          <p:cNvPr id="6" name="Footer Placeholder 2"/>
          <p:cNvSpPr>
            <a:spLocks noGrp="1"/>
          </p:cNvSpPr>
          <p:nvPr>
            <p:ph type="ftr" sz="quarter" idx="11"/>
          </p:nvPr>
        </p:nvSpPr>
        <p:spPr/>
        <p:txBody>
          <a:bodyPr/>
          <a:lstStyle>
            <a:lvl1pPr>
              <a:defRPr/>
            </a:lvl1pPr>
          </a:lstStyle>
          <a:p>
            <a:pPr>
              <a:defRPr/>
            </a:pPr>
            <a:r>
              <a:rPr lang="en-US"/>
              <a:t>Center for Computational Neurobiology, University of Missouri</a:t>
            </a:r>
          </a:p>
        </p:txBody>
      </p:sp>
      <p:sp>
        <p:nvSpPr>
          <p:cNvPr id="7" name="Slide Number Placeholder 22"/>
          <p:cNvSpPr>
            <a:spLocks noGrp="1"/>
          </p:cNvSpPr>
          <p:nvPr>
            <p:ph type="sldNum" sz="quarter" idx="12"/>
          </p:nvPr>
        </p:nvSpPr>
        <p:spPr/>
        <p:txBody>
          <a:bodyPr/>
          <a:lstStyle>
            <a:lvl1pPr>
              <a:defRPr/>
            </a:lvl1pPr>
          </a:lstStyle>
          <a:p>
            <a:pPr>
              <a:defRPr/>
            </a:pPr>
            <a:fld id="{40FBC829-D4C6-46C6-9AA7-B768F78D8223}" type="slidenum">
              <a:rPr lang="en-US"/>
              <a:pPr>
                <a:defRPr/>
              </a:pPr>
              <a:t>‹#›</a:t>
            </a:fld>
            <a:endParaRPr lang="en-US"/>
          </a:p>
        </p:txBody>
      </p:sp>
    </p:spTree>
    <p:extLst>
      <p:ext uri="{BB962C8B-B14F-4D97-AF65-F5344CB8AC3E}">
        <p14:creationId xmlns:p14="http://schemas.microsoft.com/office/powerpoint/2010/main" val="37276454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7" name="Date Placeholder 13"/>
          <p:cNvSpPr>
            <a:spLocks noGrp="1"/>
          </p:cNvSpPr>
          <p:nvPr>
            <p:ph type="dt" sz="half" idx="10"/>
          </p:nvPr>
        </p:nvSpPr>
        <p:spPr/>
        <p:txBody>
          <a:bodyPr/>
          <a:lstStyle>
            <a:lvl1pPr>
              <a:defRPr/>
            </a:lvl1pPr>
          </a:lstStyle>
          <a:p>
            <a:pPr>
              <a:defRPr/>
            </a:pPr>
            <a:fld id="{44BA9A8E-4972-4E66-9B3F-6E0C48BA162A}" type="datetime1">
              <a:rPr lang="en-US"/>
              <a:pPr>
                <a:defRPr/>
              </a:pPr>
              <a:t>6/14/2023</a:t>
            </a:fld>
            <a:endParaRPr lang="en-US"/>
          </a:p>
        </p:txBody>
      </p:sp>
      <p:sp>
        <p:nvSpPr>
          <p:cNvPr id="8" name="Footer Placeholder 2"/>
          <p:cNvSpPr>
            <a:spLocks noGrp="1"/>
          </p:cNvSpPr>
          <p:nvPr>
            <p:ph type="ftr" sz="quarter" idx="11"/>
          </p:nvPr>
        </p:nvSpPr>
        <p:spPr/>
        <p:txBody>
          <a:bodyPr/>
          <a:lstStyle>
            <a:lvl1pPr>
              <a:defRPr/>
            </a:lvl1pPr>
          </a:lstStyle>
          <a:p>
            <a:pPr>
              <a:defRPr/>
            </a:pPr>
            <a:r>
              <a:rPr lang="en-US"/>
              <a:t>Center for Computational Neurobiology, University of Missouri</a:t>
            </a:r>
          </a:p>
        </p:txBody>
      </p:sp>
      <p:sp>
        <p:nvSpPr>
          <p:cNvPr id="9" name="Slide Number Placeholder 22"/>
          <p:cNvSpPr>
            <a:spLocks noGrp="1"/>
          </p:cNvSpPr>
          <p:nvPr>
            <p:ph type="sldNum" sz="quarter" idx="12"/>
          </p:nvPr>
        </p:nvSpPr>
        <p:spPr/>
        <p:txBody>
          <a:bodyPr/>
          <a:lstStyle>
            <a:lvl1pPr>
              <a:defRPr/>
            </a:lvl1pPr>
          </a:lstStyle>
          <a:p>
            <a:pPr>
              <a:defRPr/>
            </a:pPr>
            <a:fld id="{D4EBD145-A8A2-456B-A0E6-E93292228D75}" type="slidenum">
              <a:rPr lang="en-US"/>
              <a:pPr>
                <a:defRPr/>
              </a:pPr>
              <a:t>‹#›</a:t>
            </a:fld>
            <a:endParaRPr lang="en-US"/>
          </a:p>
        </p:txBody>
      </p:sp>
    </p:spTree>
    <p:extLst>
      <p:ext uri="{BB962C8B-B14F-4D97-AF65-F5344CB8AC3E}">
        <p14:creationId xmlns:p14="http://schemas.microsoft.com/office/powerpoint/2010/main" val="403079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p:cNvSpPr>
            <a:spLocks noGrp="1"/>
          </p:cNvSpPr>
          <p:nvPr>
            <p:ph type="dt" sz="half" idx="10"/>
          </p:nvPr>
        </p:nvSpPr>
        <p:spPr/>
        <p:txBody>
          <a:bodyPr/>
          <a:lstStyle>
            <a:lvl1pPr>
              <a:defRPr/>
            </a:lvl1pPr>
          </a:lstStyle>
          <a:p>
            <a:pPr>
              <a:defRPr/>
            </a:pPr>
            <a:fld id="{16DC5A5C-B63F-4325-B1B7-7088FF30665A}" type="datetime1">
              <a:rPr lang="en-US"/>
              <a:pPr>
                <a:defRPr/>
              </a:pPr>
              <a:t>6/14/2023</a:t>
            </a:fld>
            <a:endParaRPr lang="en-US"/>
          </a:p>
        </p:txBody>
      </p:sp>
      <p:sp>
        <p:nvSpPr>
          <p:cNvPr id="4" name="Slide Number Placeholder 6"/>
          <p:cNvSpPr>
            <a:spLocks noGrp="1"/>
          </p:cNvSpPr>
          <p:nvPr>
            <p:ph type="sldNum" sz="quarter" idx="11"/>
          </p:nvPr>
        </p:nvSpPr>
        <p:spPr/>
        <p:txBody>
          <a:bodyPr/>
          <a:lstStyle>
            <a:lvl1pPr>
              <a:defRPr/>
            </a:lvl1pPr>
          </a:lstStyle>
          <a:p>
            <a:pPr>
              <a:defRPr/>
            </a:pPr>
            <a:fld id="{F90B7B9A-0105-443C-96A3-17F6AD59F035}" type="slidenum">
              <a:rPr lang="en-US"/>
              <a:pPr>
                <a:defRPr/>
              </a:pPr>
              <a:t>‹#›</a:t>
            </a:fld>
            <a:endParaRPr lang="en-US"/>
          </a:p>
        </p:txBody>
      </p:sp>
      <p:sp>
        <p:nvSpPr>
          <p:cNvPr id="5" name="Footer Placeholder 7"/>
          <p:cNvSpPr>
            <a:spLocks noGrp="1"/>
          </p:cNvSpPr>
          <p:nvPr>
            <p:ph type="ftr" sz="quarter" idx="12"/>
          </p:nvPr>
        </p:nvSpPr>
        <p:spPr/>
        <p:txBody>
          <a:bodyPr rtlCol="0"/>
          <a:lstStyle>
            <a:lvl1pPr>
              <a:defRPr/>
            </a:lvl1pPr>
          </a:lstStyle>
          <a:p>
            <a:pPr>
              <a:defRPr/>
            </a:pPr>
            <a:r>
              <a:rPr lang="en-US"/>
              <a:t>Center for Computational Neurobiology, University of Missouri</a:t>
            </a:r>
          </a:p>
        </p:txBody>
      </p:sp>
    </p:spTree>
    <p:extLst>
      <p:ext uri="{BB962C8B-B14F-4D97-AF65-F5344CB8AC3E}">
        <p14:creationId xmlns:p14="http://schemas.microsoft.com/office/powerpoint/2010/main" val="364717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34A374F-158A-4D5C-A5E0-6EF28BCD82A7}" type="datetime1">
              <a:rPr lang="en-US"/>
              <a:pPr>
                <a:defRPr/>
              </a:pPr>
              <a:t>6/14/2023</a:t>
            </a:fld>
            <a:endParaRPr lang="en-US"/>
          </a:p>
        </p:txBody>
      </p:sp>
      <p:sp>
        <p:nvSpPr>
          <p:cNvPr id="3" name="Footer Placeholder 2"/>
          <p:cNvSpPr>
            <a:spLocks noGrp="1"/>
          </p:cNvSpPr>
          <p:nvPr>
            <p:ph type="ftr" sz="quarter" idx="11"/>
          </p:nvPr>
        </p:nvSpPr>
        <p:spPr/>
        <p:txBody>
          <a:bodyPr/>
          <a:lstStyle>
            <a:lvl1pPr>
              <a:defRPr/>
            </a:lvl1pPr>
          </a:lstStyle>
          <a:p>
            <a:pPr>
              <a:defRPr/>
            </a:pPr>
            <a:r>
              <a:rPr lang="en-US"/>
              <a:t>Center for Computational Neurobiology, University of Missouri</a:t>
            </a:r>
          </a:p>
        </p:txBody>
      </p:sp>
      <p:sp>
        <p:nvSpPr>
          <p:cNvPr id="4" name="Slide Number Placeholder 22"/>
          <p:cNvSpPr>
            <a:spLocks noGrp="1"/>
          </p:cNvSpPr>
          <p:nvPr>
            <p:ph type="sldNum" sz="quarter" idx="12"/>
          </p:nvPr>
        </p:nvSpPr>
        <p:spPr/>
        <p:txBody>
          <a:bodyPr/>
          <a:lstStyle>
            <a:lvl1pPr>
              <a:defRPr/>
            </a:lvl1pPr>
          </a:lstStyle>
          <a:p>
            <a:pPr>
              <a:defRPr/>
            </a:pPr>
            <a:fld id="{119AFD3A-4FD5-4561-96DA-57039A1012F0}" type="slidenum">
              <a:rPr lang="en-US"/>
              <a:pPr>
                <a:defRPr/>
              </a:pPr>
              <a:t>‹#›</a:t>
            </a:fld>
            <a:endParaRPr lang="en-US"/>
          </a:p>
        </p:txBody>
      </p:sp>
    </p:spTree>
    <p:extLst>
      <p:ext uri="{BB962C8B-B14F-4D97-AF65-F5344CB8AC3E}">
        <p14:creationId xmlns:p14="http://schemas.microsoft.com/office/powerpoint/2010/main" val="26001310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ea typeface="+mn-ea"/>
            </a:endParaRPr>
          </a:p>
        </p:txBody>
      </p:sp>
      <p:sp>
        <p:nvSpPr>
          <p:cNvPr id="6" name="Straight Connector 5"/>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ea typeface="+mn-ea"/>
            </a:endParaRPr>
          </a:p>
        </p:txBody>
      </p:sp>
      <p:sp>
        <p:nvSpPr>
          <p:cNvPr id="7" name="Straight Connector 16"/>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Straight Connector 17"/>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9" name="Rectangle 8"/>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Straight Connector 19"/>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1" name="Oval 10"/>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Date Placeholder 20"/>
          <p:cNvSpPr>
            <a:spLocks noGrp="1"/>
          </p:cNvSpPr>
          <p:nvPr>
            <p:ph type="dt" sz="half" idx="10"/>
          </p:nvPr>
        </p:nvSpPr>
        <p:spPr/>
        <p:txBody>
          <a:bodyPr/>
          <a:lstStyle>
            <a:lvl1pPr>
              <a:defRPr/>
            </a:lvl1pPr>
          </a:lstStyle>
          <a:p>
            <a:pPr>
              <a:defRPr/>
            </a:pPr>
            <a:fld id="{9943DD32-7C96-4CF2-B68A-84163CE4DF1F}" type="datetime1">
              <a:rPr lang="en-US"/>
              <a:pPr>
                <a:defRPr/>
              </a:pPr>
              <a:t>6/14/2023</a:t>
            </a:fld>
            <a:endParaRPr lang="en-US"/>
          </a:p>
        </p:txBody>
      </p:sp>
      <p:sp>
        <p:nvSpPr>
          <p:cNvPr id="13" name="Slide Number Placeholder 21"/>
          <p:cNvSpPr>
            <a:spLocks noGrp="1"/>
          </p:cNvSpPr>
          <p:nvPr>
            <p:ph type="sldNum" sz="quarter" idx="11"/>
          </p:nvPr>
        </p:nvSpPr>
        <p:spPr/>
        <p:txBody>
          <a:bodyPr/>
          <a:lstStyle>
            <a:lvl1pPr>
              <a:defRPr/>
            </a:lvl1pPr>
          </a:lstStyle>
          <a:p>
            <a:pPr>
              <a:defRPr/>
            </a:pPr>
            <a:fld id="{1D88B407-4448-406C-AD34-3F2189BF2D1F}" type="slidenum">
              <a:rPr lang="en-US"/>
              <a:pPr>
                <a:defRPr/>
              </a:pPr>
              <a:t>‹#›</a:t>
            </a:fld>
            <a:endParaRPr lang="en-US"/>
          </a:p>
        </p:txBody>
      </p:sp>
      <p:sp>
        <p:nvSpPr>
          <p:cNvPr id="14" name="Footer Placeholder 22"/>
          <p:cNvSpPr>
            <a:spLocks noGrp="1"/>
          </p:cNvSpPr>
          <p:nvPr>
            <p:ph type="ftr" sz="quarter" idx="12"/>
          </p:nvPr>
        </p:nvSpPr>
        <p:spPr/>
        <p:txBody>
          <a:bodyPr rtlCol="0"/>
          <a:lstStyle>
            <a:lvl1pPr>
              <a:defRPr/>
            </a:lvl1pPr>
          </a:lstStyle>
          <a:p>
            <a:pPr>
              <a:defRPr/>
            </a:pPr>
            <a:r>
              <a:rPr lang="en-US"/>
              <a:t>Center for Computational Neurobiology, University of Missouri</a:t>
            </a:r>
          </a:p>
        </p:txBody>
      </p:sp>
    </p:spTree>
    <p:extLst>
      <p:ext uri="{BB962C8B-B14F-4D97-AF65-F5344CB8AC3E}">
        <p14:creationId xmlns:p14="http://schemas.microsoft.com/office/powerpoint/2010/main" val="28784751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a:ea typeface="+mn-ea"/>
            </a:endParaRPr>
          </a:p>
        </p:txBody>
      </p:sp>
      <p:sp>
        <p:nvSpPr>
          <p:cNvPr id="6" name="Oval 5"/>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Straight Connector 16"/>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Straight Connector 18"/>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a:defRPr/>
            </a:pPr>
            <a:endParaRPr lang="en-US" dirty="0">
              <a:ea typeface="+mn-ea"/>
            </a:endParaRPr>
          </a:p>
        </p:txBody>
      </p:sp>
      <p:sp>
        <p:nvSpPr>
          <p:cNvPr id="11" name="Straight Connector 20"/>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p:cNvSpPr>
            <a:spLocks noGrp="1"/>
          </p:cNvSpPr>
          <p:nvPr>
            <p:ph type="dt" sz="half" idx="10"/>
          </p:nvPr>
        </p:nvSpPr>
        <p:spPr/>
        <p:txBody>
          <a:bodyPr/>
          <a:lstStyle>
            <a:lvl1pPr>
              <a:defRPr/>
            </a:lvl1pPr>
          </a:lstStyle>
          <a:p>
            <a:pPr>
              <a:defRPr/>
            </a:pPr>
            <a:fld id="{B4DB7C0D-238A-4309-AAF0-DA83C382D8B4}" type="datetime1">
              <a:rPr lang="en-US"/>
              <a:pPr>
                <a:defRPr/>
              </a:pPr>
              <a:t>6/14/2023</a:t>
            </a:fld>
            <a:endParaRPr lang="en-US"/>
          </a:p>
        </p:txBody>
      </p:sp>
      <p:sp>
        <p:nvSpPr>
          <p:cNvPr id="13" name="Slide Number Placeholder 17"/>
          <p:cNvSpPr>
            <a:spLocks noGrp="1"/>
          </p:cNvSpPr>
          <p:nvPr>
            <p:ph type="sldNum" sz="quarter" idx="11"/>
          </p:nvPr>
        </p:nvSpPr>
        <p:spPr/>
        <p:txBody>
          <a:bodyPr/>
          <a:lstStyle>
            <a:lvl1pPr>
              <a:defRPr/>
            </a:lvl1pPr>
          </a:lstStyle>
          <a:p>
            <a:pPr>
              <a:defRPr/>
            </a:pPr>
            <a:fld id="{107AAB43-606B-4BA0-B0C0-2DBEBCB46B93}" type="slidenum">
              <a:rPr lang="en-US"/>
              <a:pPr>
                <a:defRPr/>
              </a:pPr>
              <a:t>‹#›</a:t>
            </a:fld>
            <a:endParaRPr lang="en-US"/>
          </a:p>
        </p:txBody>
      </p:sp>
      <p:sp>
        <p:nvSpPr>
          <p:cNvPr id="14" name="Footer Placeholder 20"/>
          <p:cNvSpPr>
            <a:spLocks noGrp="1"/>
          </p:cNvSpPr>
          <p:nvPr>
            <p:ph type="ftr" sz="quarter" idx="12"/>
          </p:nvPr>
        </p:nvSpPr>
        <p:spPr/>
        <p:txBody>
          <a:bodyPr rtlCol="0"/>
          <a:lstStyle>
            <a:lvl1pPr>
              <a:defRPr/>
            </a:lvl1pPr>
          </a:lstStyle>
          <a:p>
            <a:pPr>
              <a:defRPr/>
            </a:pPr>
            <a:r>
              <a:rPr lang="en-US"/>
              <a:t>Center for Computational Neurobiology, University of Missouri</a:t>
            </a:r>
          </a:p>
        </p:txBody>
      </p:sp>
    </p:spTree>
    <p:extLst>
      <p:ext uri="{BB962C8B-B14F-4D97-AF65-F5344CB8AC3E}">
        <p14:creationId xmlns:p14="http://schemas.microsoft.com/office/powerpoint/2010/main" val="22700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a:defRPr/>
            </a:pPr>
            <a:endParaRPr lang="en-US" dirty="0">
              <a:ea typeface="+mn-ea"/>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rot="5400000">
            <a:off x="7589045" y="1081881"/>
            <a:ext cx="2011362" cy="38417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tx2"/>
                </a:solidFill>
              </a:defRPr>
            </a:lvl1pPr>
          </a:lstStyle>
          <a:p>
            <a:pPr>
              <a:defRPr/>
            </a:pPr>
            <a:fld id="{450C8C5B-48AF-4F97-8574-C0B66196A0FC}" type="datetime1">
              <a:rPr lang="en-US"/>
              <a:pPr>
                <a:defRPr/>
              </a:pPr>
              <a:t>6/14/2023</a:t>
            </a:fld>
            <a:endParaRPr lang="en-US"/>
          </a:p>
        </p:txBody>
      </p:sp>
      <p:sp>
        <p:nvSpPr>
          <p:cNvPr id="3" name="Footer Placeholder 2"/>
          <p:cNvSpPr>
            <a:spLocks noGrp="1"/>
          </p:cNvSpPr>
          <p:nvPr>
            <p:ph type="ftr" sz="quarter" idx="3"/>
          </p:nvPr>
        </p:nvSpPr>
        <p:spPr>
          <a:xfrm>
            <a:off x="1676400" y="6473825"/>
            <a:ext cx="4724400" cy="365125"/>
          </a:xfrm>
          <a:prstGeom prst="rect">
            <a:avLst/>
          </a:prstGeom>
        </p:spPr>
        <p:txBody>
          <a:bodyPr vert="horz" anchor="ctr" anchorCtr="0"/>
          <a:lstStyle>
            <a:lvl1pPr algn="l" eaLnBrk="1" latinLnBrk="0" hangingPunct="1">
              <a:defRPr kumimoji="0" sz="1200">
                <a:solidFill>
                  <a:schemeClr val="tx2"/>
                </a:solidFill>
                <a:latin typeface="Arial" charset="0"/>
                <a:ea typeface="+mn-ea"/>
              </a:defRPr>
            </a:lvl1pPr>
          </a:lstStyle>
          <a:p>
            <a:pPr>
              <a:defRPr/>
            </a:pPr>
            <a:r>
              <a:rPr lang="en-US"/>
              <a:t>Center for Computational Neurobiology, University of Missouri</a:t>
            </a: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a:defRPr/>
            </a:pPr>
            <a:endParaRPr lang="en-US">
              <a:ea typeface="+mn-ea"/>
            </a:endParaRPr>
          </a:p>
        </p:txBody>
      </p:sp>
      <p:sp>
        <p:nvSpPr>
          <p:cNvPr id="1032" name="Straight Connector 8"/>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34" name="Straight Connector 10"/>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a:defRPr sz="1400" b="1">
                <a:solidFill>
                  <a:srgbClr val="FFFFFF"/>
                </a:solidFill>
              </a:defRPr>
            </a:lvl1pPr>
          </a:lstStyle>
          <a:p>
            <a:pPr>
              <a:defRPr/>
            </a:pPr>
            <a:fld id="{D7575EEF-D14B-4CFC-9FA4-AB9A3AFE0B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600" r:id="rId1"/>
    <p:sldLayoutId id="2147484601" r:id="rId2"/>
    <p:sldLayoutId id="2147484602" r:id="rId3"/>
    <p:sldLayoutId id="2147484595" r:id="rId4"/>
    <p:sldLayoutId id="2147484596" r:id="rId5"/>
    <p:sldLayoutId id="2147484603" r:id="rId6"/>
    <p:sldLayoutId id="2147484597" r:id="rId7"/>
    <p:sldLayoutId id="2147484604" r:id="rId8"/>
    <p:sldLayoutId id="2147484605" r:id="rId9"/>
    <p:sldLayoutId id="2147484598" r:id="rId10"/>
    <p:sldLayoutId id="2147484599" r:id="rId11"/>
  </p:sldLayoutIdLst>
  <p:hf hdr="0" dt="0"/>
  <p:txStyles>
    <p:titleStyle>
      <a:lvl1pPr algn="l" rtl="0" eaLnBrk="0" fontAlgn="base" hangingPunct="0">
        <a:spcBef>
          <a:spcPct val="0"/>
        </a:spcBef>
        <a:spcAft>
          <a:spcPct val="0"/>
        </a:spcAft>
        <a:defRPr sz="3000" kern="1200" cap="small">
          <a:solidFill>
            <a:schemeClr val="tx2"/>
          </a:solidFill>
          <a:latin typeface="+mj-lt"/>
          <a:ea typeface="ＭＳ Ｐゴシック" charset="-128"/>
          <a:cs typeface="+mj-cs"/>
        </a:defRPr>
      </a:lvl1pPr>
      <a:lvl2pPr algn="l" rtl="0" eaLnBrk="0" fontAlgn="base" hangingPunct="0">
        <a:spcBef>
          <a:spcPct val="0"/>
        </a:spcBef>
        <a:spcAft>
          <a:spcPct val="0"/>
        </a:spcAft>
        <a:defRPr sz="3000">
          <a:solidFill>
            <a:schemeClr val="tx2"/>
          </a:solidFill>
          <a:latin typeface="Century Schoolbook" pitchFamily="18" charset="0"/>
          <a:ea typeface="ＭＳ Ｐゴシック" charset="-128"/>
        </a:defRPr>
      </a:lvl2pPr>
      <a:lvl3pPr algn="l" rtl="0" eaLnBrk="0" fontAlgn="base" hangingPunct="0">
        <a:spcBef>
          <a:spcPct val="0"/>
        </a:spcBef>
        <a:spcAft>
          <a:spcPct val="0"/>
        </a:spcAft>
        <a:defRPr sz="3000">
          <a:solidFill>
            <a:schemeClr val="tx2"/>
          </a:solidFill>
          <a:latin typeface="Century Schoolbook" pitchFamily="18" charset="0"/>
          <a:ea typeface="ＭＳ Ｐゴシック" charset="-128"/>
        </a:defRPr>
      </a:lvl3pPr>
      <a:lvl4pPr algn="l" rtl="0" eaLnBrk="0" fontAlgn="base" hangingPunct="0">
        <a:spcBef>
          <a:spcPct val="0"/>
        </a:spcBef>
        <a:spcAft>
          <a:spcPct val="0"/>
        </a:spcAft>
        <a:defRPr sz="3000">
          <a:solidFill>
            <a:schemeClr val="tx2"/>
          </a:solidFill>
          <a:latin typeface="Century Schoolbook" pitchFamily="18" charset="0"/>
          <a:ea typeface="ＭＳ Ｐゴシック" charset="-128"/>
        </a:defRPr>
      </a:lvl4pPr>
      <a:lvl5pPr algn="l" rtl="0" eaLnBrk="0" fontAlgn="base" hangingPunct="0">
        <a:spcBef>
          <a:spcPct val="0"/>
        </a:spcBef>
        <a:spcAft>
          <a:spcPct val="0"/>
        </a:spcAft>
        <a:defRPr sz="3000">
          <a:solidFill>
            <a:schemeClr val="tx2"/>
          </a:solidFill>
          <a:latin typeface="Century Schoolbook" pitchFamily="18" charset="0"/>
          <a:ea typeface="ＭＳ Ｐゴシック" charset="-128"/>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ＭＳ Ｐゴシック" charset="-128"/>
          <a:cs typeface="+mn-cs"/>
        </a:defRPr>
      </a:lvl1pPr>
      <a:lvl2pPr marL="639763" indent="-273050" algn="l" rtl="0" eaLnBrk="0" fontAlgn="base" hangingPunct="0">
        <a:spcBef>
          <a:spcPct val="20000"/>
        </a:spcBef>
        <a:spcAft>
          <a:spcPct val="0"/>
        </a:spcAft>
        <a:buClr>
          <a:schemeClr val="accent1"/>
        </a:buClr>
        <a:buSzPct val="80000"/>
        <a:buFont typeface="Wingdings 2" charset="2"/>
        <a:buChar char=""/>
        <a:defRPr sz="2100" kern="1200">
          <a:solidFill>
            <a:schemeClr val="tx1"/>
          </a:solidFill>
          <a:latin typeface="+mn-lt"/>
          <a:ea typeface="ＭＳ Ｐゴシック" charset="-128"/>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ＭＳ Ｐゴシック" charset="-128"/>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ＭＳ Ｐゴシック" charset="-128"/>
          <a:cs typeface="+mn-cs"/>
        </a:defRPr>
      </a:lvl4pPr>
      <a:lvl5pPr marL="1462088" indent="-182563" algn="l" rtl="0" eaLnBrk="0" fontAlgn="base" hangingPunct="0">
        <a:spcBef>
          <a:spcPct val="20000"/>
        </a:spcBef>
        <a:spcAft>
          <a:spcPct val="0"/>
        </a:spcAft>
        <a:buClr>
          <a:srgbClr val="BDCAE9"/>
        </a:buClr>
        <a:buSzPct val="68000"/>
        <a:buFont typeface="Wingdings 2" charset="2"/>
        <a:buChar char=""/>
        <a:defRPr sz="1600" kern="1200">
          <a:solidFill>
            <a:schemeClr val="tx1"/>
          </a:solidFill>
          <a:latin typeface="+mn-lt"/>
          <a:ea typeface="ＭＳ Ｐゴシック"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http://mynasa.nasa.gov/images/content/122600main_k_robot1.jpg" TargetMode="External"/><Relationship Id="rId5" Type="http://schemas.openxmlformats.org/officeDocument/2006/relationships/image" Target="../media/image20.jpeg"/><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327024" y="685800"/>
            <a:ext cx="8664575" cy="1219200"/>
          </a:xfrm>
        </p:spPr>
        <p:txBody>
          <a:bodyPr wrap="square" lIns="91440" tIns="45720" rIns="91440" bIns="45720" numCol="1" anchorCtr="0" compatLnSpc="1">
            <a:prstTxWarp prst="textNoShape">
              <a:avLst/>
            </a:prstTxWarp>
            <a:noAutofit/>
          </a:bodyPr>
          <a:lstStyle/>
          <a:p>
            <a:pPr algn="ctr" eaLnBrk="1" hangingPunct="1"/>
            <a:r>
              <a:rPr lang="en-US" sz="6000" cap="none" dirty="0">
                <a:solidFill>
                  <a:srgbClr val="FF0000"/>
                </a:solidFill>
                <a:latin typeface="Calibri" charset="0"/>
                <a:cs typeface="Times New Roman" charset="0"/>
              </a:rPr>
              <a:t>Human and Robot Sensors</a:t>
            </a:r>
            <a:endParaRPr lang="en-US" sz="6000" cap="none" dirty="0">
              <a:solidFill>
                <a:schemeClr val="tx1"/>
              </a:solidFill>
              <a:latin typeface="Times New Roman" charset="0"/>
              <a:cs typeface="Times New Roman" charset="0"/>
            </a:endParaRPr>
          </a:p>
        </p:txBody>
      </p:sp>
      <p:sp>
        <p:nvSpPr>
          <p:cNvPr id="8195" name="Slide Number Placeholder 14"/>
          <p:cNvSpPr>
            <a:spLocks noGrp="1"/>
          </p:cNvSpPr>
          <p:nvPr>
            <p:ph type="sldNum" sz="quarter" idx="12"/>
          </p:nvPr>
        </p:nvSpPr>
        <p:spPr>
          <a:xfrm>
            <a:off x="8153400" y="5880100"/>
            <a:ext cx="609600" cy="5207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fld id="{39B11B69-3298-4D2C-B287-8CE98BFD9680}" type="slidenum">
              <a:rPr lang="en-US" smtClean="0">
                <a:solidFill>
                  <a:srgbClr val="FFFFFF"/>
                </a:solidFill>
              </a:rPr>
              <a:pPr eaLnBrk="1" hangingPunct="1"/>
              <a:t>1</a:t>
            </a:fld>
            <a:endParaRPr lang="en-US">
              <a:solidFill>
                <a:srgbClr val="FFFFFF"/>
              </a:solidFill>
            </a:endParaRPr>
          </a:p>
        </p:txBody>
      </p:sp>
      <p:pic>
        <p:nvPicPr>
          <p:cNvPr id="8196" name="Picture 5" descr="http://www.tclw.das.ohio.gov/Portals/0/Can%20you%20repeat%20that%20please.jpg"/>
          <p:cNvPicPr>
            <a:picLocks noChangeAspect="1" noChangeArrowheads="1"/>
          </p:cNvPicPr>
          <p:nvPr/>
        </p:nvPicPr>
        <p:blipFill rotWithShape="1">
          <a:blip r:embed="rId3">
            <a:extLst>
              <a:ext uri="{28A0092B-C50C-407E-A947-70E740481C1C}">
                <a14:useLocalDpi xmlns:a14="http://schemas.microsoft.com/office/drawing/2010/main" val="0"/>
              </a:ext>
            </a:extLst>
          </a:blip>
          <a:srcRect r="22494"/>
          <a:stretch/>
        </p:blipFill>
        <p:spPr bwMode="auto">
          <a:xfrm>
            <a:off x="4038600" y="4525962"/>
            <a:ext cx="2185219"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7" descr="http://www.lexington.va.gov/images/Vision_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50" y="2416302"/>
            <a:ext cx="25527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C:\Users\denise.CARLSON-MOBILE\Documents\Documents\2b TO CARLEIGH umo Our Bodies unit 260 (post-leyf edit)\02 Lesson 2\images\girl_nose_4PP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53150" y="2133600"/>
            <a:ext cx="2152650" cy="3238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3" descr="HumanE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497686"/>
            <a:ext cx="4490185" cy="3733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itle 1"/>
          <p:cNvSpPr>
            <a:spLocks noGrp="1"/>
          </p:cNvSpPr>
          <p:nvPr>
            <p:ph type="title"/>
          </p:nvPr>
        </p:nvSpPr>
        <p:spPr>
          <a:xfrm>
            <a:off x="152400" y="350838"/>
            <a:ext cx="8586788" cy="715962"/>
          </a:xfrm>
        </p:spPr>
        <p:txBody>
          <a:bodyPr>
            <a:noAutofit/>
          </a:bodyPr>
          <a:lstStyle/>
          <a:p>
            <a:pPr algn="ctr" eaLnBrk="1" fontAlgn="auto" hangingPunct="1">
              <a:spcAft>
                <a:spcPts val="0"/>
              </a:spcAft>
              <a:defRPr/>
            </a:pPr>
            <a:r>
              <a:rPr lang="en-US" sz="4400" b="1" cap="none" dirty="0">
                <a:solidFill>
                  <a:srgbClr val="FF0000"/>
                </a:solidFill>
                <a:latin typeface="Calibri" pitchFamily="34" charset="0"/>
                <a:cs typeface="Times New Roman" pitchFamily="18" charset="0"/>
              </a:rPr>
              <a:t>Sound: How Do Your Ears Work?</a:t>
            </a:r>
          </a:p>
        </p:txBody>
      </p:sp>
      <p:sp>
        <p:nvSpPr>
          <p:cNvPr id="6"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sp>
        <p:nvSpPr>
          <p:cNvPr id="7" name="Content Placeholder 2"/>
          <p:cNvSpPr txBox="1">
            <a:spLocks/>
          </p:cNvSpPr>
          <p:nvPr/>
        </p:nvSpPr>
        <p:spPr bwMode="auto">
          <a:xfrm>
            <a:off x="238124" y="1182688"/>
            <a:ext cx="8296275" cy="12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ＭＳ Ｐゴシック" charset="-128"/>
                <a:cs typeface="+mn-cs"/>
              </a:defRPr>
            </a:lvl1pPr>
            <a:lvl2pPr marL="639763" indent="-273050" algn="l" rtl="0" eaLnBrk="0" fontAlgn="base" hangingPunct="0">
              <a:spcBef>
                <a:spcPct val="20000"/>
              </a:spcBef>
              <a:spcAft>
                <a:spcPct val="0"/>
              </a:spcAft>
              <a:buClr>
                <a:schemeClr val="accent1"/>
              </a:buClr>
              <a:buSzPct val="80000"/>
              <a:buFont typeface="Wingdings 2" charset="2"/>
              <a:buChar char=""/>
              <a:defRPr sz="2100" kern="1200">
                <a:solidFill>
                  <a:schemeClr val="tx1"/>
                </a:solidFill>
                <a:latin typeface="+mn-lt"/>
                <a:ea typeface="ＭＳ Ｐゴシック" charset="-128"/>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ＭＳ Ｐゴシック" charset="-128"/>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ＭＳ Ｐゴシック" charset="-128"/>
                <a:cs typeface="+mn-cs"/>
              </a:defRPr>
            </a:lvl4pPr>
            <a:lvl5pPr marL="1462088" indent="-182563" algn="l" rtl="0" eaLnBrk="0" fontAlgn="base" hangingPunct="0">
              <a:spcBef>
                <a:spcPct val="20000"/>
              </a:spcBef>
              <a:spcAft>
                <a:spcPct val="0"/>
              </a:spcAft>
              <a:buClr>
                <a:srgbClr val="BDCAE9"/>
              </a:buClr>
              <a:buSzPct val="68000"/>
              <a:buFont typeface="Wingdings 2" charset="2"/>
              <a:buChar char=""/>
              <a:defRPr sz="1600" kern="1200">
                <a:solidFill>
                  <a:schemeClr val="tx1"/>
                </a:solidFill>
                <a:latin typeface="+mn-lt"/>
                <a:ea typeface="ＭＳ Ｐゴシック"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eaLnBrk="1" hangingPunct="1"/>
            <a:r>
              <a:rPr lang="en-US" sz="2000" b="1" dirty="0">
                <a:latin typeface="Calibri" charset="0"/>
                <a:cs typeface="Times New Roman" charset="0"/>
              </a:rPr>
              <a:t>Sound waves enter the </a:t>
            </a:r>
            <a:r>
              <a:rPr lang="en-US" sz="2000" b="1" dirty="0">
                <a:solidFill>
                  <a:srgbClr val="0070C0"/>
                </a:solidFill>
                <a:latin typeface="Calibri" charset="0"/>
                <a:cs typeface="Times New Roman" charset="0"/>
              </a:rPr>
              <a:t>ear canal </a:t>
            </a:r>
            <a:r>
              <a:rPr lang="en-US" sz="2000" b="1" dirty="0">
                <a:latin typeface="Calibri" charset="0"/>
                <a:cs typeface="Times New Roman" charset="0"/>
              </a:rPr>
              <a:t>and cause the </a:t>
            </a:r>
            <a:r>
              <a:rPr lang="en-US" sz="2000" b="1" i="1" dirty="0">
                <a:latin typeface="Calibri" charset="0"/>
                <a:cs typeface="Times New Roman" charset="0"/>
              </a:rPr>
              <a:t>eardrum</a:t>
            </a:r>
            <a:r>
              <a:rPr lang="en-US" sz="2000" b="1" dirty="0">
                <a:latin typeface="Calibri" charset="0"/>
                <a:cs typeface="Times New Roman" charset="0"/>
              </a:rPr>
              <a:t> to vibrate.</a:t>
            </a:r>
          </a:p>
          <a:p>
            <a:pPr defTabSz="914400" eaLnBrk="1" hangingPunct="1"/>
            <a:r>
              <a:rPr lang="en-US" sz="2000" b="1" dirty="0">
                <a:latin typeface="Calibri" charset="0"/>
                <a:cs typeface="Times New Roman" charset="0"/>
              </a:rPr>
              <a:t>Eardrum vibrations are carried through the </a:t>
            </a:r>
            <a:r>
              <a:rPr lang="en-US" sz="2000" b="1" dirty="0">
                <a:solidFill>
                  <a:srgbClr val="0070C0"/>
                </a:solidFill>
                <a:latin typeface="Calibri" charset="0"/>
                <a:cs typeface="Times New Roman" charset="0"/>
              </a:rPr>
              <a:t>hammer, anvil,</a:t>
            </a:r>
            <a:r>
              <a:rPr lang="en-US" sz="2000" b="1" dirty="0">
                <a:solidFill>
                  <a:srgbClr val="FF0000"/>
                </a:solidFill>
                <a:latin typeface="Calibri" charset="0"/>
                <a:cs typeface="Times New Roman" charset="0"/>
              </a:rPr>
              <a:t> </a:t>
            </a:r>
            <a:r>
              <a:rPr lang="en-US" sz="2000" b="1" dirty="0">
                <a:latin typeface="Calibri" charset="0"/>
                <a:cs typeface="Times New Roman" charset="0"/>
              </a:rPr>
              <a:t>and</a:t>
            </a:r>
            <a:r>
              <a:rPr lang="en-US" sz="2000" b="1" dirty="0">
                <a:solidFill>
                  <a:srgbClr val="FF0000"/>
                </a:solidFill>
                <a:latin typeface="Calibri" charset="0"/>
                <a:cs typeface="Times New Roman" charset="0"/>
              </a:rPr>
              <a:t> </a:t>
            </a:r>
            <a:r>
              <a:rPr lang="en-US" sz="2000" b="1" dirty="0">
                <a:solidFill>
                  <a:srgbClr val="0070C0"/>
                </a:solidFill>
                <a:latin typeface="Calibri" charset="0"/>
                <a:cs typeface="Times New Roman" charset="0"/>
              </a:rPr>
              <a:t>stirrup</a:t>
            </a:r>
            <a:r>
              <a:rPr lang="en-US" sz="2000" b="1" dirty="0">
                <a:solidFill>
                  <a:srgbClr val="FF0000"/>
                </a:solidFill>
                <a:latin typeface="Calibri" charset="0"/>
                <a:cs typeface="Times New Roman" charset="0"/>
              </a:rPr>
              <a:t> </a:t>
            </a:r>
            <a:r>
              <a:rPr lang="en-US" sz="2000" b="1" dirty="0">
                <a:latin typeface="Calibri" charset="0"/>
                <a:cs typeface="Times New Roman" charset="0"/>
              </a:rPr>
              <a:t>of the ear to a fluid-filled structure  called the </a:t>
            </a:r>
            <a:r>
              <a:rPr lang="en-US" sz="2000" b="1" dirty="0">
                <a:solidFill>
                  <a:srgbClr val="0070C0"/>
                </a:solidFill>
                <a:latin typeface="Calibri" charset="0"/>
                <a:cs typeface="Times New Roman" charset="0"/>
              </a:rPr>
              <a:t>cochlea</a:t>
            </a:r>
            <a:r>
              <a:rPr lang="en-US" sz="2000" b="1" dirty="0">
                <a:latin typeface="Calibri" charset="0"/>
                <a:cs typeface="Times New Roman" charset="0"/>
              </a:rPr>
              <a:t>.  </a:t>
            </a:r>
          </a:p>
        </p:txBody>
      </p:sp>
      <p:sp>
        <p:nvSpPr>
          <p:cNvPr id="8" name="Content Placeholder 2"/>
          <p:cNvSpPr txBox="1">
            <a:spLocks/>
          </p:cNvSpPr>
          <p:nvPr/>
        </p:nvSpPr>
        <p:spPr bwMode="auto">
          <a:xfrm>
            <a:off x="5404585" y="2401094"/>
            <a:ext cx="3434615" cy="3853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ＭＳ Ｐゴシック" charset="-128"/>
                <a:cs typeface="+mn-cs"/>
              </a:defRPr>
            </a:lvl1pPr>
            <a:lvl2pPr marL="639763" indent="-273050" algn="l" rtl="0" eaLnBrk="0" fontAlgn="base" hangingPunct="0">
              <a:spcBef>
                <a:spcPct val="20000"/>
              </a:spcBef>
              <a:spcAft>
                <a:spcPct val="0"/>
              </a:spcAft>
              <a:buClr>
                <a:schemeClr val="accent1"/>
              </a:buClr>
              <a:buSzPct val="80000"/>
              <a:buFont typeface="Wingdings 2" charset="2"/>
              <a:buChar char=""/>
              <a:defRPr sz="2100" kern="1200">
                <a:solidFill>
                  <a:schemeClr val="tx1"/>
                </a:solidFill>
                <a:latin typeface="+mn-lt"/>
                <a:ea typeface="ＭＳ Ｐゴシック" charset="-128"/>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ＭＳ Ｐゴシック" charset="-128"/>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ＭＳ Ｐゴシック" charset="-128"/>
                <a:cs typeface="+mn-cs"/>
              </a:defRPr>
            </a:lvl4pPr>
            <a:lvl5pPr marL="1462088" indent="-182563" algn="l" rtl="0" eaLnBrk="0" fontAlgn="base" hangingPunct="0">
              <a:spcBef>
                <a:spcPct val="20000"/>
              </a:spcBef>
              <a:spcAft>
                <a:spcPct val="0"/>
              </a:spcAft>
              <a:buClr>
                <a:srgbClr val="BDCAE9"/>
              </a:buClr>
              <a:buSzPct val="68000"/>
              <a:buFont typeface="Wingdings 2" charset="2"/>
              <a:buChar char=""/>
              <a:defRPr sz="1600" kern="1200">
                <a:solidFill>
                  <a:schemeClr val="tx1"/>
                </a:solidFill>
                <a:latin typeface="+mn-lt"/>
                <a:ea typeface="ＭＳ Ｐゴシック"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eaLnBrk="1" hangingPunct="1"/>
            <a:r>
              <a:rPr lang="en-US" sz="2000" b="1" dirty="0">
                <a:latin typeface="Calibri" charset="0"/>
                <a:cs typeface="Times New Roman" charset="0"/>
              </a:rPr>
              <a:t>Different pitches cause different  parts of the fluid in the cochlea to vibrate.</a:t>
            </a:r>
          </a:p>
          <a:p>
            <a:pPr defTabSz="914400" eaLnBrk="1" hangingPunct="1"/>
            <a:r>
              <a:rPr lang="en-US" sz="2000" b="1" dirty="0">
                <a:latin typeface="Calibri" charset="0"/>
                <a:cs typeface="Times New Roman" charset="0"/>
              </a:rPr>
              <a:t>When cochlear fluid vibrates, it moves hairs connected to nerve cells, which send signals to the brain through the </a:t>
            </a:r>
            <a:r>
              <a:rPr lang="en-US" sz="2000" b="1" dirty="0">
                <a:solidFill>
                  <a:srgbClr val="0070C0"/>
                </a:solidFill>
                <a:latin typeface="Calibri" charset="0"/>
                <a:cs typeface="Times New Roman" charset="0"/>
              </a:rPr>
              <a:t>auditory nerve</a:t>
            </a:r>
            <a:r>
              <a:rPr lang="en-US" sz="2000" b="1" dirty="0">
                <a:latin typeface="Calibri" charset="0"/>
                <a:cs typeface="Times New Roman" charset="0"/>
              </a:rPr>
              <a:t>.</a:t>
            </a:r>
          </a:p>
          <a:p>
            <a:pPr defTabSz="914400" eaLnBrk="1" hangingPunct="1"/>
            <a:r>
              <a:rPr lang="en-US" sz="2000" b="1" dirty="0">
                <a:latin typeface="Calibri" charset="0"/>
                <a:cs typeface="Times New Roman" charset="0"/>
              </a:rPr>
              <a:t>The brain helps you recognize the sound.</a:t>
            </a:r>
          </a:p>
          <a:p>
            <a:pPr defTabSz="914400" eaLnBrk="1" hangingPunct="1"/>
            <a:endParaRPr lang="en-US" sz="2000" b="1" dirty="0">
              <a:latin typeface="Calibri" charset="0"/>
              <a:cs typeface="Times New Roman"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838200" y="152400"/>
            <a:ext cx="7467600" cy="838200"/>
          </a:xfrm>
        </p:spPr>
        <p:txBody>
          <a:bodyPr>
            <a:normAutofit/>
          </a:bodyPr>
          <a:lstStyle/>
          <a:p>
            <a:pPr algn="ctr" eaLnBrk="1" fontAlgn="auto" hangingPunct="1">
              <a:spcAft>
                <a:spcPts val="0"/>
              </a:spcAft>
              <a:defRPr/>
            </a:pPr>
            <a:r>
              <a:rPr lang="en-US" sz="4400" b="1" cap="none" dirty="0">
                <a:solidFill>
                  <a:srgbClr val="FF0000"/>
                </a:solidFill>
                <a:latin typeface="Calibri" pitchFamily="34" charset="0"/>
                <a:cs typeface="Times New Roman" pitchFamily="18" charset="0"/>
              </a:rPr>
              <a:t>Parts of the Human Ear</a:t>
            </a:r>
          </a:p>
        </p:txBody>
      </p:sp>
      <p:sp>
        <p:nvSpPr>
          <p:cNvPr id="5"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pic>
        <p:nvPicPr>
          <p:cNvPr id="18435" name="Picture 3" descr="HumanEar.jpg"/>
          <p:cNvPicPr>
            <a:picLocks noGrp="1" noChangeAspect="1"/>
          </p:cNvPicPr>
          <p:nvPr>
            <p:ph sz="quarter" idx="1"/>
          </p:nvPr>
        </p:nvPicPr>
        <p:blipFill rotWithShape="1">
          <a:blip r:embed="rId3">
            <a:extLst>
              <a:ext uri="{28A0092B-C50C-407E-A947-70E740481C1C}">
                <a14:useLocalDpi xmlns:a14="http://schemas.microsoft.com/office/drawing/2010/main" val="0"/>
              </a:ext>
            </a:extLst>
          </a:blip>
          <a:srcRect t="2576" b="2741"/>
          <a:stretch/>
        </p:blipFill>
        <p:spPr>
          <a:xfrm>
            <a:off x="457200" y="914400"/>
            <a:ext cx="8247424" cy="5943600"/>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228600" y="0"/>
            <a:ext cx="8534400" cy="914400"/>
          </a:xfrm>
        </p:spPr>
        <p:txBody>
          <a:bodyPr>
            <a:noAutofit/>
          </a:bodyPr>
          <a:lstStyle/>
          <a:p>
            <a:pPr algn="ctr" eaLnBrk="1" fontAlgn="auto" hangingPunct="1">
              <a:spcAft>
                <a:spcPts val="0"/>
              </a:spcAft>
              <a:defRPr/>
            </a:pPr>
            <a:r>
              <a:rPr lang="en-US" sz="3600" b="1" cap="none" dirty="0">
                <a:solidFill>
                  <a:srgbClr val="FF0000"/>
                </a:solidFill>
                <a:latin typeface="Calibri" pitchFamily="34" charset="0"/>
                <a:cs typeface="Times New Roman" pitchFamily="18" charset="0"/>
              </a:rPr>
              <a:t>Smell: How Do We Smell Using Our Noses?</a:t>
            </a:r>
          </a:p>
        </p:txBody>
      </p:sp>
      <p:sp>
        <p:nvSpPr>
          <p:cNvPr id="19459" name="Content Placeholder 2"/>
          <p:cNvSpPr>
            <a:spLocks noGrp="1"/>
          </p:cNvSpPr>
          <p:nvPr>
            <p:ph sz="quarter" idx="1"/>
          </p:nvPr>
        </p:nvSpPr>
        <p:spPr>
          <a:xfrm>
            <a:off x="152400" y="990600"/>
            <a:ext cx="8610600" cy="1524000"/>
          </a:xfrm>
        </p:spPr>
        <p:txBody>
          <a:bodyPr/>
          <a:lstStyle/>
          <a:p>
            <a:pPr eaLnBrk="1" hangingPunct="1">
              <a:lnSpc>
                <a:spcPct val="80000"/>
              </a:lnSpc>
              <a:buFont typeface="Wingdings 3" charset="2"/>
              <a:buChar char=""/>
              <a:defRPr/>
            </a:pPr>
            <a:r>
              <a:rPr lang="en-US" sz="2000" b="1" dirty="0">
                <a:latin typeface="Calibri" pitchFamily="34" charset="0"/>
                <a:cs typeface="Times New Roman" charset="0"/>
              </a:rPr>
              <a:t>Small particles of almost everything around us can be found in the air.</a:t>
            </a:r>
          </a:p>
          <a:p>
            <a:pPr eaLnBrk="1" hangingPunct="1">
              <a:lnSpc>
                <a:spcPct val="80000"/>
              </a:lnSpc>
              <a:buFont typeface="Wingdings 3" charset="2"/>
              <a:buChar char=""/>
              <a:defRPr/>
            </a:pPr>
            <a:r>
              <a:rPr lang="en-US" sz="2000" b="1" dirty="0">
                <a:latin typeface="Calibri" pitchFamily="34" charset="0"/>
                <a:cs typeface="Times New Roman" charset="0"/>
              </a:rPr>
              <a:t>These particles enter the nose when you breathe in and contact nerve endings in the upper nasal passage.  </a:t>
            </a:r>
          </a:p>
          <a:p>
            <a:pPr eaLnBrk="1" hangingPunct="1">
              <a:lnSpc>
                <a:spcPct val="80000"/>
              </a:lnSpc>
              <a:buFont typeface="Wingdings 3" charset="2"/>
              <a:buChar char=""/>
              <a:defRPr/>
            </a:pPr>
            <a:r>
              <a:rPr lang="en-US" sz="2000" b="1" dirty="0">
                <a:latin typeface="Calibri" pitchFamily="34" charset="0"/>
                <a:cs typeface="Times New Roman" charset="0"/>
              </a:rPr>
              <a:t>These nerve endings send signals through the nervous system to the brain, which makes sense of the smell.</a:t>
            </a:r>
          </a:p>
        </p:txBody>
      </p:sp>
      <p:sp>
        <p:nvSpPr>
          <p:cNvPr id="6"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pic>
        <p:nvPicPr>
          <p:cNvPr id="19461" name="Picture 8" descr="File:Illu nose nasal cavities.jpg"/>
          <p:cNvPicPr>
            <a:picLocks noChangeAspect="1" noChangeArrowheads="1"/>
          </p:cNvPicPr>
          <p:nvPr/>
        </p:nvPicPr>
        <p:blipFill rotWithShape="1">
          <a:blip r:embed="rId3">
            <a:extLst>
              <a:ext uri="{28A0092B-C50C-407E-A947-70E740481C1C}">
                <a14:useLocalDpi xmlns:a14="http://schemas.microsoft.com/office/drawing/2010/main" val="0"/>
              </a:ext>
            </a:extLst>
          </a:blip>
          <a:srcRect b="6634"/>
          <a:stretch/>
        </p:blipFill>
        <p:spPr bwMode="auto">
          <a:xfrm>
            <a:off x="3048000" y="2495266"/>
            <a:ext cx="5538788" cy="3687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128588" y="6367462"/>
            <a:ext cx="861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ＭＳ Ｐゴシック" charset="-128"/>
                <a:cs typeface="+mn-cs"/>
              </a:defRPr>
            </a:lvl1pPr>
            <a:lvl2pPr marL="639763" indent="-273050" algn="l" rtl="0" eaLnBrk="0" fontAlgn="base" hangingPunct="0">
              <a:spcBef>
                <a:spcPct val="20000"/>
              </a:spcBef>
              <a:spcAft>
                <a:spcPct val="0"/>
              </a:spcAft>
              <a:buClr>
                <a:schemeClr val="accent1"/>
              </a:buClr>
              <a:buSzPct val="80000"/>
              <a:buFont typeface="Wingdings 2" charset="2"/>
              <a:buChar char=""/>
              <a:defRPr sz="2100" kern="1200">
                <a:solidFill>
                  <a:schemeClr val="tx1"/>
                </a:solidFill>
                <a:latin typeface="+mn-lt"/>
                <a:ea typeface="ＭＳ Ｐゴシック" charset="-128"/>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ＭＳ Ｐゴシック" charset="-128"/>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ＭＳ Ｐゴシック" charset="-128"/>
                <a:cs typeface="+mn-cs"/>
              </a:defRPr>
            </a:lvl4pPr>
            <a:lvl5pPr marL="1462088" indent="-182563" algn="l" rtl="0" eaLnBrk="0" fontAlgn="base" hangingPunct="0">
              <a:spcBef>
                <a:spcPct val="20000"/>
              </a:spcBef>
              <a:spcAft>
                <a:spcPct val="0"/>
              </a:spcAft>
              <a:buClr>
                <a:srgbClr val="BDCAE9"/>
              </a:buClr>
              <a:buSzPct val="68000"/>
              <a:buFont typeface="Wingdings 2" charset="2"/>
              <a:buChar char=""/>
              <a:defRPr sz="1600" kern="1200">
                <a:solidFill>
                  <a:schemeClr val="tx1"/>
                </a:solidFill>
                <a:latin typeface="+mn-lt"/>
                <a:ea typeface="ＭＳ Ｐゴシック"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eaLnBrk="1" hangingPunct="1">
              <a:lnSpc>
                <a:spcPct val="80000"/>
              </a:lnSpc>
              <a:buFont typeface="Wingdings 3" charset="2"/>
              <a:buNone/>
              <a:defRPr/>
            </a:pPr>
            <a:r>
              <a:rPr lang="en-US" sz="1500" b="1" dirty="0">
                <a:latin typeface="Calibri" pitchFamily="34" charset="0"/>
                <a:cs typeface="Times New Roman" charset="0"/>
              </a:rPr>
              <a:t>http://videos.howstuffworks.com/howstuffworks/461-how-smell-works-video.htm </a:t>
            </a:r>
          </a:p>
          <a:p>
            <a:pPr marL="0" indent="0" defTabSz="914400" eaLnBrk="1" hangingPunct="1">
              <a:lnSpc>
                <a:spcPct val="80000"/>
              </a:lnSpc>
              <a:buFont typeface="Wingdings" charset="2"/>
              <a:buNone/>
              <a:defRPr/>
            </a:pPr>
            <a:endParaRPr lang="en-US" sz="1500" b="1" dirty="0">
              <a:latin typeface="Calibri" pitchFamily="34" charset="0"/>
              <a:cs typeface="Times New Roman" charset="0"/>
            </a:endParaRPr>
          </a:p>
          <a:p>
            <a:pPr defTabSz="914400" eaLnBrk="1" hangingPunct="1">
              <a:lnSpc>
                <a:spcPct val="80000"/>
              </a:lnSpc>
              <a:buFont typeface="Wingdings 3" charset="2"/>
              <a:buChar char=""/>
              <a:defRPr/>
            </a:pPr>
            <a:endParaRPr lang="en-US" sz="1500" b="1" dirty="0">
              <a:latin typeface="Calibri" pitchFamily="34" charset="0"/>
              <a:cs typeface="Times New Roman" charset="0"/>
            </a:endParaRPr>
          </a:p>
        </p:txBody>
      </p:sp>
      <p:sp>
        <p:nvSpPr>
          <p:cNvPr id="8" name="Content Placeholder 2"/>
          <p:cNvSpPr txBox="1">
            <a:spLocks/>
          </p:cNvSpPr>
          <p:nvPr/>
        </p:nvSpPr>
        <p:spPr bwMode="auto">
          <a:xfrm>
            <a:off x="152400" y="2514601"/>
            <a:ext cx="2798612"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ＭＳ Ｐゴシック" charset="-128"/>
                <a:cs typeface="+mn-cs"/>
              </a:defRPr>
            </a:lvl1pPr>
            <a:lvl2pPr marL="639763" indent="-273050" algn="l" rtl="0" eaLnBrk="0" fontAlgn="base" hangingPunct="0">
              <a:spcBef>
                <a:spcPct val="20000"/>
              </a:spcBef>
              <a:spcAft>
                <a:spcPct val="0"/>
              </a:spcAft>
              <a:buClr>
                <a:schemeClr val="accent1"/>
              </a:buClr>
              <a:buSzPct val="80000"/>
              <a:buFont typeface="Wingdings 2" charset="2"/>
              <a:buChar char=""/>
              <a:defRPr sz="2100" kern="1200">
                <a:solidFill>
                  <a:schemeClr val="tx1"/>
                </a:solidFill>
                <a:latin typeface="+mn-lt"/>
                <a:ea typeface="ＭＳ Ｐゴシック" charset="-128"/>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ＭＳ Ｐゴシック" charset="-128"/>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ＭＳ Ｐゴシック" charset="-128"/>
                <a:cs typeface="+mn-cs"/>
              </a:defRPr>
            </a:lvl4pPr>
            <a:lvl5pPr marL="1462088" indent="-182563" algn="l" rtl="0" eaLnBrk="0" fontAlgn="base" hangingPunct="0">
              <a:spcBef>
                <a:spcPct val="20000"/>
              </a:spcBef>
              <a:spcAft>
                <a:spcPct val="0"/>
              </a:spcAft>
              <a:buClr>
                <a:srgbClr val="BDCAE9"/>
              </a:buClr>
              <a:buSzPct val="68000"/>
              <a:buFont typeface="Wingdings 2" charset="2"/>
              <a:buChar char=""/>
              <a:defRPr sz="1600" kern="1200">
                <a:solidFill>
                  <a:schemeClr val="tx1"/>
                </a:solidFill>
                <a:latin typeface="+mn-lt"/>
                <a:ea typeface="ＭＳ Ｐゴシック"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eaLnBrk="1" hangingPunct="1">
              <a:lnSpc>
                <a:spcPct val="80000"/>
              </a:lnSpc>
              <a:buFont typeface="Wingdings 3" charset="2"/>
              <a:buChar char=""/>
              <a:defRPr/>
            </a:pPr>
            <a:r>
              <a:rPr lang="en-US" sz="2000" b="1" dirty="0">
                <a:latin typeface="Calibri" pitchFamily="34" charset="0"/>
                <a:cs typeface="Times New Roman" charset="0"/>
              </a:rPr>
              <a:t>Humans can distinguish between hundreds of different smells. Dogs can distinguish between thousands. </a:t>
            </a:r>
            <a:endParaRPr lang="en-US" sz="1500" b="1" dirty="0">
              <a:latin typeface="Calibri" pitchFamily="34" charset="0"/>
              <a:cs typeface="Times New Roman" charset="0"/>
            </a:endParaRPr>
          </a:p>
          <a:p>
            <a:pPr defTabSz="914400" eaLnBrk="1" hangingPunct="1">
              <a:lnSpc>
                <a:spcPct val="80000"/>
              </a:lnSpc>
              <a:buFont typeface="Wingdings 3" charset="2"/>
              <a:buChar char=""/>
              <a:defRPr/>
            </a:pPr>
            <a:endParaRPr lang="en-US" sz="1500" b="1" dirty="0">
              <a:latin typeface="Calibri" pitchFamily="34" charset="0"/>
              <a:cs typeface="Times New Roman" charset="0"/>
            </a:endParaRPr>
          </a:p>
        </p:txBody>
      </p:sp>
      <p:pic>
        <p:nvPicPr>
          <p:cNvPr id="1026" name="Picture 2" descr="C:\Users\denise.CARLSON-MOBILE\AppData\Local\Microsoft\Windows\Temporary Internet Files\Content.IE5\S318JLMW\MP900422257[1].jpg"/>
          <p:cNvPicPr>
            <a:picLocks noChangeAspect="1" noChangeArrowheads="1"/>
          </p:cNvPicPr>
          <p:nvPr/>
        </p:nvPicPr>
        <p:blipFill rotWithShape="1">
          <a:blip r:embed="rId4">
            <a:extLst>
              <a:ext uri="{28A0092B-C50C-407E-A947-70E740481C1C}">
                <a14:useLocalDpi xmlns:a14="http://schemas.microsoft.com/office/drawing/2010/main" val="0"/>
              </a:ext>
            </a:extLst>
          </a:blip>
          <a:srcRect t="18056" b="9840"/>
          <a:stretch/>
        </p:blipFill>
        <p:spPr bwMode="auto">
          <a:xfrm>
            <a:off x="533400" y="4249240"/>
            <a:ext cx="1753716" cy="18958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1"/>
          <p:cNvSpPr>
            <a:spLocks noGrp="1"/>
          </p:cNvSpPr>
          <p:nvPr>
            <p:ph type="title"/>
          </p:nvPr>
        </p:nvSpPr>
        <p:spPr>
          <a:xfrm>
            <a:off x="228600" y="76200"/>
            <a:ext cx="8458200" cy="685800"/>
          </a:xfrm>
        </p:spPr>
        <p:txBody>
          <a:bodyPr>
            <a:noAutofit/>
          </a:bodyPr>
          <a:lstStyle/>
          <a:p>
            <a:pPr algn="ctr" eaLnBrk="1" fontAlgn="auto" hangingPunct="1">
              <a:spcAft>
                <a:spcPts val="0"/>
              </a:spcAft>
              <a:defRPr/>
            </a:pPr>
            <a:r>
              <a:rPr lang="en-US" sz="3200" b="1" cap="none" dirty="0">
                <a:solidFill>
                  <a:srgbClr val="FF0000"/>
                </a:solidFill>
                <a:latin typeface="Calibri" pitchFamily="34" charset="0"/>
                <a:cs typeface="Times New Roman" pitchFamily="18" charset="0"/>
              </a:rPr>
              <a:t>Taste: How Do We Taste Using Our Tongues?</a:t>
            </a:r>
          </a:p>
        </p:txBody>
      </p:sp>
      <p:sp>
        <p:nvSpPr>
          <p:cNvPr id="20483" name="Content Placeholder 2"/>
          <p:cNvSpPr>
            <a:spLocks noGrp="1"/>
          </p:cNvSpPr>
          <p:nvPr>
            <p:ph sz="quarter" idx="1"/>
          </p:nvPr>
        </p:nvSpPr>
        <p:spPr>
          <a:xfrm>
            <a:off x="228600" y="1295400"/>
            <a:ext cx="5334000" cy="5410200"/>
          </a:xfrm>
        </p:spPr>
        <p:txBody>
          <a:bodyPr/>
          <a:lstStyle/>
          <a:p>
            <a:pPr eaLnBrk="1" hangingPunct="1">
              <a:spcAft>
                <a:spcPts val="600"/>
              </a:spcAft>
              <a:buFont typeface="Courier New" pitchFamily="49" charset="0"/>
              <a:buChar char="o"/>
            </a:pPr>
            <a:r>
              <a:rPr lang="en-US" sz="2000" b="1" dirty="0">
                <a:latin typeface="Calibri" pitchFamily="34" charset="0"/>
                <a:cs typeface="Times New Roman" charset="0"/>
              </a:rPr>
              <a:t>The tongue has sensory receptors called </a:t>
            </a:r>
            <a:br>
              <a:rPr lang="en-US" sz="2000" b="1" dirty="0">
                <a:latin typeface="Calibri" pitchFamily="34" charset="0"/>
                <a:cs typeface="Times New Roman" charset="0"/>
              </a:rPr>
            </a:br>
            <a:r>
              <a:rPr lang="en-US" sz="2000" b="1" dirty="0">
                <a:solidFill>
                  <a:srgbClr val="0070C0"/>
                </a:solidFill>
                <a:latin typeface="Calibri" pitchFamily="34" charset="0"/>
                <a:cs typeface="Times New Roman" charset="0"/>
              </a:rPr>
              <a:t>taste buds </a:t>
            </a:r>
            <a:r>
              <a:rPr lang="en-US" sz="2000" b="1" dirty="0">
                <a:latin typeface="Calibri" pitchFamily="34" charset="0"/>
                <a:cs typeface="Times New Roman" charset="0"/>
              </a:rPr>
              <a:t>that can detect one of 5 different flavors: </a:t>
            </a:r>
            <a:r>
              <a:rPr lang="en-US" sz="2000" b="1" dirty="0">
                <a:solidFill>
                  <a:srgbClr val="FF0000"/>
                </a:solidFill>
                <a:latin typeface="Calibri" pitchFamily="34" charset="0"/>
                <a:cs typeface="Times New Roman" charset="0"/>
              </a:rPr>
              <a:t>sweet</a:t>
            </a:r>
            <a:r>
              <a:rPr lang="en-US" sz="2000" b="1" dirty="0">
                <a:latin typeface="Calibri" pitchFamily="34" charset="0"/>
                <a:cs typeface="Times New Roman" charset="0"/>
              </a:rPr>
              <a:t>, </a:t>
            </a:r>
            <a:r>
              <a:rPr lang="en-US" sz="2000" b="1" dirty="0">
                <a:solidFill>
                  <a:srgbClr val="FF0000"/>
                </a:solidFill>
                <a:latin typeface="Calibri" pitchFamily="34" charset="0"/>
                <a:cs typeface="Times New Roman" charset="0"/>
              </a:rPr>
              <a:t>salty</a:t>
            </a:r>
            <a:r>
              <a:rPr lang="en-US" sz="2000" b="1" dirty="0">
                <a:latin typeface="Calibri" pitchFamily="34" charset="0"/>
                <a:cs typeface="Times New Roman" charset="0"/>
              </a:rPr>
              <a:t>, </a:t>
            </a:r>
            <a:r>
              <a:rPr lang="en-US" sz="2000" b="1" dirty="0">
                <a:solidFill>
                  <a:srgbClr val="FF0000"/>
                </a:solidFill>
                <a:latin typeface="Calibri" pitchFamily="34" charset="0"/>
                <a:cs typeface="Times New Roman" charset="0"/>
              </a:rPr>
              <a:t>bitter</a:t>
            </a:r>
            <a:r>
              <a:rPr lang="en-US" sz="2000" b="1" dirty="0">
                <a:latin typeface="Calibri" pitchFamily="34" charset="0"/>
                <a:cs typeface="Times New Roman" charset="0"/>
              </a:rPr>
              <a:t>, </a:t>
            </a:r>
            <a:r>
              <a:rPr lang="en-US" sz="2000" b="1" dirty="0">
                <a:solidFill>
                  <a:srgbClr val="FF0000"/>
                </a:solidFill>
                <a:latin typeface="Calibri" pitchFamily="34" charset="0"/>
                <a:cs typeface="Times New Roman" charset="0"/>
              </a:rPr>
              <a:t>sour</a:t>
            </a:r>
            <a:r>
              <a:rPr lang="en-US" sz="2000" b="1" dirty="0">
                <a:latin typeface="Calibri" pitchFamily="34" charset="0"/>
                <a:cs typeface="Times New Roman" charset="0"/>
              </a:rPr>
              <a:t>,  </a:t>
            </a:r>
            <a:r>
              <a:rPr lang="en-US" sz="2000" b="1" dirty="0">
                <a:solidFill>
                  <a:srgbClr val="FF0000"/>
                </a:solidFill>
                <a:latin typeface="Calibri" pitchFamily="34" charset="0"/>
                <a:cs typeface="Times New Roman" charset="0"/>
              </a:rPr>
              <a:t>umami</a:t>
            </a:r>
          </a:p>
          <a:p>
            <a:pPr marL="274638" lvl="1" indent="0" eaLnBrk="1" hangingPunct="1">
              <a:spcAft>
                <a:spcPts val="600"/>
              </a:spcAft>
              <a:buClr>
                <a:srgbClr val="BCBCBC"/>
              </a:buClr>
              <a:buNone/>
            </a:pPr>
            <a:r>
              <a:rPr lang="en-US" sz="1400" dirty="0">
                <a:latin typeface="Calibri" pitchFamily="34" charset="0"/>
                <a:cs typeface="Times New Roman" charset="0"/>
              </a:rPr>
              <a:t>Umami is a flavor in many high-protein foods, such as meats, as well as cheeses, tomatoes and mushrooms, and is generally described as being a savory, meaty taste.</a:t>
            </a:r>
          </a:p>
          <a:p>
            <a:pPr eaLnBrk="1" hangingPunct="1">
              <a:spcAft>
                <a:spcPts val="600"/>
              </a:spcAft>
              <a:buFont typeface="Wingdings 3" charset="2"/>
              <a:buChar char=""/>
            </a:pPr>
            <a:r>
              <a:rPr lang="en-US" sz="1800" b="1" dirty="0">
                <a:latin typeface="Calibri" pitchFamily="34" charset="0"/>
                <a:cs typeface="Times New Roman" charset="0"/>
              </a:rPr>
              <a:t>Taste buds are comprised of cells called </a:t>
            </a:r>
            <a:r>
              <a:rPr lang="en-US" sz="1800" b="1" dirty="0">
                <a:solidFill>
                  <a:srgbClr val="0070C0"/>
                </a:solidFill>
                <a:latin typeface="Calibri" pitchFamily="34" charset="0"/>
                <a:cs typeface="Times New Roman" charset="0"/>
              </a:rPr>
              <a:t>gustatory receptor cells</a:t>
            </a:r>
            <a:r>
              <a:rPr lang="en-US" sz="1800" b="1" dirty="0">
                <a:latin typeface="Calibri" pitchFamily="34" charset="0"/>
                <a:cs typeface="Times New Roman" charset="0"/>
              </a:rPr>
              <a:t>, which have tiny hairs that detect taste from the food that you eat. The hairs send information to the cells, which send signals through the nervous system to the brain, which interprets the information as taste.</a:t>
            </a:r>
          </a:p>
          <a:p>
            <a:pPr eaLnBrk="1" hangingPunct="1">
              <a:lnSpc>
                <a:spcPct val="80000"/>
              </a:lnSpc>
              <a:buFont typeface="Wingdings 3" charset="2"/>
              <a:buChar char=""/>
            </a:pPr>
            <a:r>
              <a:rPr lang="en-US" sz="1800" b="1" dirty="0">
                <a:latin typeface="Calibri" pitchFamily="34" charset="0"/>
                <a:cs typeface="Times New Roman" charset="0"/>
              </a:rPr>
              <a:t>What is the difference between </a:t>
            </a:r>
            <a:r>
              <a:rPr lang="en-US" sz="1800" b="1" dirty="0">
                <a:solidFill>
                  <a:srgbClr val="0070C0"/>
                </a:solidFill>
                <a:latin typeface="Calibri" pitchFamily="34" charset="0"/>
                <a:cs typeface="Times New Roman" charset="0"/>
              </a:rPr>
              <a:t>taste</a:t>
            </a:r>
            <a:r>
              <a:rPr lang="en-US" sz="1800" b="1" dirty="0">
                <a:latin typeface="Calibri" pitchFamily="34" charset="0"/>
                <a:cs typeface="Times New Roman" charset="0"/>
              </a:rPr>
              <a:t> and </a:t>
            </a:r>
            <a:r>
              <a:rPr lang="en-US" sz="1800" b="1" dirty="0">
                <a:solidFill>
                  <a:srgbClr val="0070C0"/>
                </a:solidFill>
                <a:latin typeface="Calibri" pitchFamily="34" charset="0"/>
                <a:cs typeface="Times New Roman" charset="0"/>
              </a:rPr>
              <a:t>flavor</a:t>
            </a:r>
            <a:r>
              <a:rPr lang="en-US" sz="1800" b="1" dirty="0">
                <a:latin typeface="Calibri" pitchFamily="34" charset="0"/>
                <a:cs typeface="Times New Roman" charset="0"/>
              </a:rPr>
              <a:t>?</a:t>
            </a:r>
          </a:p>
          <a:p>
            <a:pPr marL="274638" lvl="1" indent="0" eaLnBrk="1" hangingPunct="1">
              <a:spcAft>
                <a:spcPts val="600"/>
              </a:spcAft>
              <a:buNone/>
            </a:pPr>
            <a:r>
              <a:rPr lang="en-US" sz="1600" dirty="0">
                <a:latin typeface="Calibri" pitchFamily="34" charset="0"/>
                <a:cs typeface="Times New Roman" charset="0"/>
              </a:rPr>
              <a:t>Flavor includes taste, but also a little more. It comprises taste, smell, texture of food, and even other sensations such as pain when you eat something spicy.  Eating food with your nose blocked shows a marked decrease in flavor, even though the taste is the same.</a:t>
            </a:r>
          </a:p>
        </p:txBody>
      </p:sp>
      <p:sp>
        <p:nvSpPr>
          <p:cNvPr id="6"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pic>
        <p:nvPicPr>
          <p:cNvPr id="20485" name="Picture 8" descr="File:Kieli kaikki e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8775" y="685800"/>
            <a:ext cx="3328988"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LegoNX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
            <a:ext cx="3733800" cy="2241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itle 1"/>
          <p:cNvSpPr>
            <a:spLocks noGrp="1"/>
          </p:cNvSpPr>
          <p:nvPr>
            <p:ph type="title"/>
          </p:nvPr>
        </p:nvSpPr>
        <p:spPr>
          <a:xfrm>
            <a:off x="457200" y="380999"/>
            <a:ext cx="7467600" cy="931863"/>
          </a:xfrm>
        </p:spPr>
        <p:txBody>
          <a:bodyPr>
            <a:normAutofit/>
          </a:bodyPr>
          <a:lstStyle/>
          <a:p>
            <a:pPr eaLnBrk="1" fontAlgn="auto" hangingPunct="1">
              <a:spcAft>
                <a:spcPts val="0"/>
              </a:spcAft>
              <a:defRPr/>
            </a:pPr>
            <a:r>
              <a:rPr lang="en-US" sz="4400" b="1" cap="none" dirty="0">
                <a:solidFill>
                  <a:srgbClr val="FF0000"/>
                </a:solidFill>
                <a:latin typeface="Calibri" pitchFamily="34" charset="0"/>
                <a:cs typeface="Times New Roman" pitchFamily="18" charset="0"/>
              </a:rPr>
              <a:t>Robot Sensors</a:t>
            </a:r>
          </a:p>
        </p:txBody>
      </p:sp>
      <p:sp>
        <p:nvSpPr>
          <p:cNvPr id="21508" name="Content Placeholder 2"/>
          <p:cNvSpPr>
            <a:spLocks noGrp="1"/>
          </p:cNvSpPr>
          <p:nvPr>
            <p:ph sz="quarter" idx="1"/>
          </p:nvPr>
        </p:nvSpPr>
        <p:spPr>
          <a:xfrm>
            <a:off x="457200" y="1752600"/>
            <a:ext cx="7467600" cy="4721225"/>
          </a:xfrm>
        </p:spPr>
        <p:txBody>
          <a:bodyPr/>
          <a:lstStyle/>
          <a:p>
            <a:pPr eaLnBrk="1" hangingPunct="1"/>
            <a:r>
              <a:rPr lang="en-US" b="1" dirty="0">
                <a:latin typeface="Calibri" charset="0"/>
                <a:cs typeface="Times New Roman" charset="0"/>
              </a:rPr>
              <a:t>What do robot sensors do?</a:t>
            </a:r>
          </a:p>
          <a:p>
            <a:pPr lvl="1" eaLnBrk="1" hangingPunct="1"/>
            <a:r>
              <a:rPr lang="en-US" sz="2000" b="1" dirty="0">
                <a:latin typeface="Calibri" charset="0"/>
                <a:cs typeface="Times New Roman" charset="0"/>
              </a:rPr>
              <a:t>Gather information from the surroundings and send it to the computer brick.</a:t>
            </a:r>
          </a:p>
          <a:p>
            <a:pPr lvl="1" eaLnBrk="1" hangingPunct="1"/>
            <a:r>
              <a:rPr lang="en-US" sz="2000" b="1" dirty="0">
                <a:solidFill>
                  <a:srgbClr val="3366FF"/>
                </a:solidFill>
                <a:latin typeface="Calibri" charset="0"/>
                <a:cs typeface="Times New Roman" charset="0"/>
              </a:rPr>
              <a:t>Robot sensors can only be used if the robot’s program asks for information from them!</a:t>
            </a:r>
          </a:p>
          <a:p>
            <a:pPr lvl="1" eaLnBrk="1" hangingPunct="1"/>
            <a:r>
              <a:rPr lang="en-US" sz="2000" b="1" dirty="0">
                <a:solidFill>
                  <a:srgbClr val="3366FF"/>
                </a:solidFill>
                <a:latin typeface="Calibri" charset="0"/>
                <a:cs typeface="Times New Roman" charset="0"/>
              </a:rPr>
              <a:t>Similarly, the robot can only act on information from the sensors if its program tells it to do so!</a:t>
            </a:r>
          </a:p>
          <a:p>
            <a:pPr eaLnBrk="1" hangingPunct="1"/>
            <a:r>
              <a:rPr lang="en-US" b="1" dirty="0">
                <a:latin typeface="Calibri" charset="0"/>
                <a:cs typeface="Times New Roman" charset="0"/>
              </a:rPr>
              <a:t>How do sensors send signals to the computer brick?</a:t>
            </a:r>
          </a:p>
          <a:p>
            <a:pPr lvl="1" eaLnBrk="1" hangingPunct="1"/>
            <a:r>
              <a:rPr lang="en-US" sz="2000" b="1" dirty="0">
                <a:latin typeface="Calibri" charset="0"/>
                <a:cs typeface="Times New Roman" charset="0"/>
              </a:rPr>
              <a:t>The sensors send information through the wires (similar to the nervous system in the human body) that connect them to the computer brick, which uses the information if its program requires it.</a:t>
            </a:r>
          </a:p>
        </p:txBody>
      </p:sp>
      <p:sp>
        <p:nvSpPr>
          <p:cNvPr id="6"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pic>
        <p:nvPicPr>
          <p:cNvPr id="22530" name="Picture 4" descr="lego-mindstorms-nxt-light-sensor.jpg"/>
          <p:cNvPicPr>
            <a:picLocks noChangeAspect="1"/>
          </p:cNvPicPr>
          <p:nvPr/>
        </p:nvPicPr>
        <p:blipFill>
          <a:blip r:embed="rId3">
            <a:extLst>
              <a:ext uri="{28A0092B-C50C-407E-A947-70E740481C1C}">
                <a14:useLocalDpi xmlns:a14="http://schemas.microsoft.com/office/drawing/2010/main" val="0"/>
              </a:ext>
            </a:extLst>
          </a:blip>
          <a:srcRect t="14018" b="14954"/>
          <a:stretch>
            <a:fillRect/>
          </a:stretch>
        </p:blipFill>
        <p:spPr bwMode="auto">
          <a:xfrm>
            <a:off x="5791200" y="4851068"/>
            <a:ext cx="2835275" cy="161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9843 NXT Touch Sensor.JPG.jpeg"/>
          <p:cNvPicPr>
            <a:picLocks noChangeAspect="1"/>
          </p:cNvPicPr>
          <p:nvPr/>
        </p:nvPicPr>
        <p:blipFill rotWithShape="1">
          <a:blip r:embed="rId4">
            <a:extLst>
              <a:ext uri="{28A0092B-C50C-407E-A947-70E740481C1C}">
                <a14:useLocalDpi xmlns:a14="http://schemas.microsoft.com/office/drawing/2010/main" val="0"/>
              </a:ext>
            </a:extLst>
          </a:blip>
          <a:srcRect r="5194"/>
          <a:stretch/>
        </p:blipFill>
        <p:spPr bwMode="auto">
          <a:xfrm>
            <a:off x="6057968" y="1068288"/>
            <a:ext cx="23018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itle 1"/>
          <p:cNvSpPr>
            <a:spLocks noGrp="1"/>
          </p:cNvSpPr>
          <p:nvPr>
            <p:ph type="title"/>
          </p:nvPr>
        </p:nvSpPr>
        <p:spPr>
          <a:xfrm>
            <a:off x="457200" y="274638"/>
            <a:ext cx="8534400" cy="715962"/>
          </a:xfrm>
        </p:spPr>
        <p:txBody>
          <a:bodyPr>
            <a:noAutofit/>
          </a:bodyPr>
          <a:lstStyle/>
          <a:p>
            <a:pPr eaLnBrk="1" fontAlgn="auto" hangingPunct="1">
              <a:spcAft>
                <a:spcPts val="0"/>
              </a:spcAft>
              <a:defRPr/>
            </a:pPr>
            <a:r>
              <a:rPr lang="en-US" sz="4400" b="1" cap="none" dirty="0">
                <a:solidFill>
                  <a:srgbClr val="FF0000"/>
                </a:solidFill>
                <a:latin typeface="Calibri" pitchFamily="34" charset="0"/>
                <a:cs typeface="Times New Roman" pitchFamily="18" charset="0"/>
              </a:rPr>
              <a:t>How Do Robot Sensors Work?</a:t>
            </a:r>
          </a:p>
        </p:txBody>
      </p:sp>
      <p:sp>
        <p:nvSpPr>
          <p:cNvPr id="22533" name="Content Placeholder 2"/>
          <p:cNvSpPr>
            <a:spLocks noGrp="1"/>
          </p:cNvSpPr>
          <p:nvPr>
            <p:ph sz="quarter" idx="1"/>
          </p:nvPr>
        </p:nvSpPr>
        <p:spPr>
          <a:xfrm>
            <a:off x="304800" y="1600201"/>
            <a:ext cx="7467600" cy="4724400"/>
          </a:xfrm>
        </p:spPr>
        <p:txBody>
          <a:bodyPr/>
          <a:lstStyle/>
          <a:p>
            <a:pPr marL="0" indent="0" eaLnBrk="1" hangingPunct="1">
              <a:buNone/>
            </a:pPr>
            <a:r>
              <a:rPr lang="en-US" b="1" dirty="0">
                <a:latin typeface="Calibri" charset="0"/>
                <a:cs typeface="Times New Roman" charset="0"/>
              </a:rPr>
              <a:t>Touch Sensor</a:t>
            </a:r>
          </a:p>
          <a:p>
            <a:pPr eaLnBrk="1" hangingPunct="1">
              <a:buFont typeface="Courier New" pitchFamily="49" charset="0"/>
              <a:buChar char="o"/>
            </a:pPr>
            <a:r>
              <a:rPr lang="en-US" sz="2000" b="1" dirty="0">
                <a:latin typeface="Calibri" charset="0"/>
                <a:cs typeface="Times New Roman" charset="0"/>
              </a:rPr>
              <a:t>A touch sensor is a button-like protrusion. </a:t>
            </a:r>
          </a:p>
          <a:p>
            <a:pPr eaLnBrk="1" hangingPunct="1">
              <a:buFont typeface="Courier New" pitchFamily="49" charset="0"/>
              <a:buChar char="o"/>
            </a:pPr>
            <a:r>
              <a:rPr lang="en-US" sz="2000" b="1" dirty="0">
                <a:latin typeface="Calibri" charset="0"/>
                <a:cs typeface="Times New Roman" charset="0"/>
              </a:rPr>
              <a:t>When bumped, it sends a signal to the computer </a:t>
            </a:r>
            <a:br>
              <a:rPr lang="en-US" sz="2000" b="1" dirty="0">
                <a:latin typeface="Calibri" charset="0"/>
                <a:cs typeface="Times New Roman" charset="0"/>
              </a:rPr>
            </a:br>
            <a:r>
              <a:rPr lang="en-US" sz="2000" b="1" dirty="0">
                <a:latin typeface="Calibri" charset="0"/>
                <a:cs typeface="Times New Roman" charset="0"/>
              </a:rPr>
              <a:t>brick saying that it has been touched.</a:t>
            </a:r>
          </a:p>
          <a:p>
            <a:pPr marL="0" indent="0" eaLnBrk="1" hangingPunct="1">
              <a:buNone/>
            </a:pPr>
            <a:r>
              <a:rPr lang="en-US" b="1" dirty="0">
                <a:latin typeface="Calibri" charset="0"/>
                <a:cs typeface="Times New Roman" charset="0"/>
              </a:rPr>
              <a:t>Light Sensor </a:t>
            </a:r>
            <a:r>
              <a:rPr lang="en-US" sz="2000" b="1" dirty="0">
                <a:latin typeface="Calibri" charset="0"/>
                <a:cs typeface="Times New Roman" charset="0"/>
              </a:rPr>
              <a:t>(works in two different ways)</a:t>
            </a:r>
          </a:p>
          <a:p>
            <a:pPr eaLnBrk="1" hangingPunct="1">
              <a:buFont typeface="Courier New" pitchFamily="49" charset="0"/>
              <a:buChar char="o"/>
            </a:pPr>
            <a:r>
              <a:rPr lang="en-US" sz="2000" b="1" dirty="0">
                <a:latin typeface="Calibri" charset="0"/>
                <a:cs typeface="Times New Roman" charset="0"/>
              </a:rPr>
              <a:t>Detects the amount of ambient light and converts it to a numerical value that is sent to the computer brick.</a:t>
            </a:r>
          </a:p>
          <a:p>
            <a:pPr eaLnBrk="1" hangingPunct="1">
              <a:buFont typeface="Courier New" pitchFamily="49" charset="0"/>
              <a:buChar char="o"/>
            </a:pPr>
            <a:r>
              <a:rPr lang="en-US" sz="2000" b="1" dirty="0">
                <a:latin typeface="Calibri" charset="0"/>
                <a:cs typeface="Times New Roman" charset="0"/>
              </a:rPr>
              <a:t>Determines the brightness of an object by sending  out light and detecting how much is reflected back. It converts </a:t>
            </a:r>
            <a:br>
              <a:rPr lang="en-US" sz="2000" b="1" dirty="0">
                <a:latin typeface="Calibri" charset="0"/>
                <a:cs typeface="Times New Roman" charset="0"/>
              </a:rPr>
            </a:br>
            <a:r>
              <a:rPr lang="en-US" sz="2000" b="1" dirty="0">
                <a:latin typeface="Calibri" charset="0"/>
                <a:cs typeface="Times New Roman" charset="0"/>
              </a:rPr>
              <a:t>the amount of reflected light to a </a:t>
            </a:r>
            <a:br>
              <a:rPr lang="en-US" sz="2000" b="1" dirty="0">
                <a:latin typeface="Calibri" charset="0"/>
                <a:cs typeface="Times New Roman" charset="0"/>
              </a:rPr>
            </a:br>
            <a:r>
              <a:rPr lang="en-US" sz="2000" b="1" dirty="0">
                <a:latin typeface="Calibri" charset="0"/>
                <a:cs typeface="Times New Roman" charset="0"/>
              </a:rPr>
              <a:t>numerical value and sends it to the </a:t>
            </a:r>
            <a:br>
              <a:rPr lang="en-US" sz="2000" b="1" dirty="0">
                <a:latin typeface="Calibri" charset="0"/>
                <a:cs typeface="Times New Roman" charset="0"/>
              </a:rPr>
            </a:br>
            <a:r>
              <a:rPr lang="en-US" sz="2000" b="1" dirty="0">
                <a:latin typeface="Calibri" charset="0"/>
                <a:cs typeface="Times New Roman" charset="0"/>
              </a:rPr>
              <a:t>computer brick. If no object is in front </a:t>
            </a:r>
            <a:br>
              <a:rPr lang="en-US" sz="2000" b="1" dirty="0">
                <a:latin typeface="Calibri" charset="0"/>
                <a:cs typeface="Times New Roman" charset="0"/>
              </a:rPr>
            </a:br>
            <a:r>
              <a:rPr lang="en-US" sz="2000" b="1" dirty="0">
                <a:latin typeface="Calibri" charset="0"/>
                <a:cs typeface="Times New Roman" charset="0"/>
              </a:rPr>
              <a:t>of the sensor, it sends a value of zero.</a:t>
            </a:r>
          </a:p>
        </p:txBody>
      </p:sp>
      <p:sp>
        <p:nvSpPr>
          <p:cNvPr id="22535" name="TextBox 1"/>
          <p:cNvSpPr txBox="1">
            <a:spLocks noChangeArrowheads="1"/>
          </p:cNvSpPr>
          <p:nvPr/>
        </p:nvSpPr>
        <p:spPr bwMode="auto">
          <a:xfrm>
            <a:off x="6555453" y="2716113"/>
            <a:ext cx="13067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400" b="1" dirty="0"/>
              <a:t>touch sensor</a:t>
            </a:r>
          </a:p>
        </p:txBody>
      </p:sp>
      <p:sp>
        <p:nvSpPr>
          <p:cNvPr id="22536" name="TextBox 8"/>
          <p:cNvSpPr txBox="1">
            <a:spLocks noChangeArrowheads="1"/>
          </p:cNvSpPr>
          <p:nvPr/>
        </p:nvSpPr>
        <p:spPr bwMode="auto">
          <a:xfrm>
            <a:off x="6609955" y="6444586"/>
            <a:ext cx="11977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400" b="1" dirty="0"/>
              <a:t>light sensor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pic>
        <p:nvPicPr>
          <p:cNvPr id="23554" name="Picture 3" descr="lego-mindstorms-nxt-sound-sensor.jpg"/>
          <p:cNvPicPr>
            <a:picLocks noChangeAspect="1"/>
          </p:cNvPicPr>
          <p:nvPr/>
        </p:nvPicPr>
        <p:blipFill>
          <a:blip r:embed="rId3">
            <a:extLst>
              <a:ext uri="{28A0092B-C50C-407E-A947-70E740481C1C}">
                <a14:useLocalDpi xmlns:a14="http://schemas.microsoft.com/office/drawing/2010/main" val="0"/>
              </a:ext>
            </a:extLst>
          </a:blip>
          <a:srcRect t="14844" b="14465"/>
          <a:stretch>
            <a:fillRect/>
          </a:stretch>
        </p:blipFill>
        <p:spPr bwMode="auto">
          <a:xfrm>
            <a:off x="5807905" y="2878635"/>
            <a:ext cx="25241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itle 1"/>
          <p:cNvSpPr>
            <a:spLocks noGrp="1"/>
          </p:cNvSpPr>
          <p:nvPr>
            <p:ph type="title"/>
          </p:nvPr>
        </p:nvSpPr>
        <p:spPr>
          <a:xfrm>
            <a:off x="457200" y="457200"/>
            <a:ext cx="8001000" cy="563563"/>
          </a:xfrm>
        </p:spPr>
        <p:txBody>
          <a:bodyPr>
            <a:noAutofit/>
          </a:bodyPr>
          <a:lstStyle/>
          <a:p>
            <a:pPr algn="ctr" eaLnBrk="1" fontAlgn="auto" hangingPunct="1">
              <a:spcAft>
                <a:spcPts val="0"/>
              </a:spcAft>
              <a:defRPr/>
            </a:pPr>
            <a:r>
              <a:rPr lang="en-US" sz="4400" b="1" cap="none" dirty="0">
                <a:solidFill>
                  <a:srgbClr val="FF0000"/>
                </a:solidFill>
                <a:latin typeface="Calibri" pitchFamily="34" charset="0"/>
                <a:cs typeface="Times New Roman" pitchFamily="18" charset="0"/>
              </a:rPr>
              <a:t>How Do Robot Sensors Work?</a:t>
            </a:r>
          </a:p>
        </p:txBody>
      </p:sp>
      <p:sp>
        <p:nvSpPr>
          <p:cNvPr id="23556" name="Content Placeholder 2"/>
          <p:cNvSpPr>
            <a:spLocks noGrp="1"/>
          </p:cNvSpPr>
          <p:nvPr>
            <p:ph sz="quarter" idx="1"/>
          </p:nvPr>
        </p:nvSpPr>
        <p:spPr>
          <a:xfrm>
            <a:off x="431042" y="1219200"/>
            <a:ext cx="7900988" cy="5035550"/>
          </a:xfrm>
        </p:spPr>
        <p:txBody>
          <a:bodyPr/>
          <a:lstStyle/>
          <a:p>
            <a:pPr marL="0" indent="0" eaLnBrk="1" hangingPunct="1">
              <a:buNone/>
            </a:pPr>
            <a:r>
              <a:rPr lang="en-US" b="1" dirty="0">
                <a:latin typeface="Calibri" pitchFamily="34" charset="0"/>
                <a:cs typeface="Times New Roman" charset="0"/>
              </a:rPr>
              <a:t>What is sound?</a:t>
            </a:r>
          </a:p>
          <a:p>
            <a:pPr eaLnBrk="1" hangingPunct="1">
              <a:buFont typeface="Courier New" pitchFamily="49" charset="0"/>
              <a:buChar char="o"/>
            </a:pPr>
            <a:r>
              <a:rPr lang="en-US" sz="2000" b="1" dirty="0">
                <a:latin typeface="Calibri" pitchFamily="34" charset="0"/>
                <a:cs typeface="Times New Roman" charset="0"/>
              </a:rPr>
              <a:t>Sound is made of </a:t>
            </a:r>
            <a:r>
              <a:rPr lang="en-US" sz="2000" b="1" i="1" dirty="0">
                <a:latin typeface="Calibri" pitchFamily="34" charset="0"/>
                <a:cs typeface="Times New Roman" charset="0"/>
              </a:rPr>
              <a:t>sound waves</a:t>
            </a:r>
            <a:r>
              <a:rPr lang="en-US" sz="2000" b="1" dirty="0">
                <a:latin typeface="Calibri" pitchFamily="34" charset="0"/>
                <a:cs typeface="Times New Roman" charset="0"/>
              </a:rPr>
              <a:t> or vibrations in the air.  </a:t>
            </a:r>
          </a:p>
          <a:p>
            <a:pPr eaLnBrk="1" hangingPunct="1">
              <a:buFont typeface="Courier New" pitchFamily="49" charset="0"/>
              <a:buChar char="o"/>
            </a:pPr>
            <a:r>
              <a:rPr lang="en-US" sz="2000" b="1" dirty="0">
                <a:latin typeface="Calibri" pitchFamily="34" charset="0"/>
                <a:cs typeface="Times New Roman" charset="0"/>
              </a:rPr>
              <a:t>Louder sounds produce larger vibrations.</a:t>
            </a:r>
          </a:p>
          <a:p>
            <a:pPr eaLnBrk="1" hangingPunct="1">
              <a:buFont typeface="Courier New" pitchFamily="49" charset="0"/>
              <a:buChar char="o"/>
            </a:pPr>
            <a:r>
              <a:rPr lang="en-US" sz="2000" b="1" dirty="0">
                <a:latin typeface="Calibri" pitchFamily="34" charset="0"/>
                <a:cs typeface="Times New Roman" charset="0"/>
              </a:rPr>
              <a:t>Higher pitch sounds produce more frequent vibrations.</a:t>
            </a:r>
          </a:p>
          <a:p>
            <a:pPr eaLnBrk="1" hangingPunct="1">
              <a:buFont typeface="Courier New" pitchFamily="49" charset="0"/>
              <a:buChar char="o"/>
            </a:pPr>
            <a:endParaRPr lang="en-US" sz="2000" b="1" dirty="0">
              <a:latin typeface="Calibri" pitchFamily="34" charset="0"/>
              <a:cs typeface="Times New Roman" charset="0"/>
            </a:endParaRPr>
          </a:p>
          <a:p>
            <a:pPr marL="0" indent="0" eaLnBrk="1" hangingPunct="1">
              <a:buNone/>
            </a:pPr>
            <a:r>
              <a:rPr lang="en-US" b="1" dirty="0">
                <a:latin typeface="Calibri" pitchFamily="34" charset="0"/>
                <a:cs typeface="Times New Roman" charset="0"/>
              </a:rPr>
              <a:t>Sound Sensor</a:t>
            </a:r>
          </a:p>
          <a:p>
            <a:pPr eaLnBrk="1" hangingPunct="1">
              <a:buFont typeface="Courier New" pitchFamily="49" charset="0"/>
              <a:buChar char="o"/>
            </a:pPr>
            <a:r>
              <a:rPr lang="en-US" sz="2000" b="1" dirty="0">
                <a:latin typeface="Calibri" pitchFamily="34" charset="0"/>
                <a:cs typeface="Times New Roman" charset="0"/>
              </a:rPr>
              <a:t>In a sound sensor, a thin piece of </a:t>
            </a:r>
            <a:br>
              <a:rPr lang="en-US" sz="2000" b="1" dirty="0">
                <a:latin typeface="Calibri" pitchFamily="34" charset="0"/>
                <a:cs typeface="Times New Roman" charset="0"/>
              </a:rPr>
            </a:br>
            <a:r>
              <a:rPr lang="en-US" sz="2000" b="1" dirty="0">
                <a:latin typeface="Calibri" pitchFamily="34" charset="0"/>
                <a:cs typeface="Times New Roman" charset="0"/>
              </a:rPr>
              <a:t>material called a </a:t>
            </a:r>
            <a:r>
              <a:rPr lang="en-US" sz="2000" b="1" i="1" dirty="0">
                <a:latin typeface="Calibri" pitchFamily="34" charset="0"/>
                <a:cs typeface="Times New Roman" charset="0"/>
              </a:rPr>
              <a:t>diaphragm </a:t>
            </a:r>
            <a:r>
              <a:rPr lang="en-US" sz="2000" b="1" dirty="0">
                <a:latin typeface="Calibri" pitchFamily="34" charset="0"/>
                <a:cs typeface="Times New Roman" charset="0"/>
              </a:rPr>
              <a:t>vibrates </a:t>
            </a:r>
            <a:br>
              <a:rPr lang="en-US" sz="2000" b="1" dirty="0">
                <a:latin typeface="Calibri" pitchFamily="34" charset="0"/>
                <a:cs typeface="Times New Roman" charset="0"/>
              </a:rPr>
            </a:br>
            <a:r>
              <a:rPr lang="en-US" sz="2000" b="1" dirty="0">
                <a:latin typeface="Calibri" pitchFamily="34" charset="0"/>
                <a:cs typeface="Times New Roman" charset="0"/>
              </a:rPr>
              <a:t>when hit by sound waves (similar to a </a:t>
            </a:r>
            <a:br>
              <a:rPr lang="en-US" sz="2000" b="1" dirty="0">
                <a:latin typeface="Calibri" pitchFamily="34" charset="0"/>
                <a:cs typeface="Times New Roman" charset="0"/>
              </a:rPr>
            </a:br>
            <a:r>
              <a:rPr lang="en-US" sz="2000" b="1" dirty="0">
                <a:latin typeface="Calibri" pitchFamily="34" charset="0"/>
                <a:cs typeface="Times New Roman" charset="0"/>
              </a:rPr>
              <a:t>human eardrum). </a:t>
            </a:r>
          </a:p>
          <a:p>
            <a:pPr eaLnBrk="1" hangingPunct="1">
              <a:buFont typeface="Courier New" pitchFamily="49" charset="0"/>
              <a:buChar char="o"/>
            </a:pPr>
            <a:r>
              <a:rPr lang="en-US" sz="2000" b="1" dirty="0">
                <a:latin typeface="Calibri" pitchFamily="34" charset="0"/>
                <a:cs typeface="Times New Roman" charset="0"/>
              </a:rPr>
              <a:t>If the diaphragm vibrations are large </a:t>
            </a:r>
            <a:br>
              <a:rPr lang="en-US" sz="2000" b="1" dirty="0">
                <a:latin typeface="Calibri" pitchFamily="34" charset="0"/>
                <a:cs typeface="Times New Roman" charset="0"/>
              </a:rPr>
            </a:br>
            <a:r>
              <a:rPr lang="en-US" sz="2000" b="1" dirty="0">
                <a:latin typeface="Calibri" pitchFamily="34" charset="0"/>
                <a:cs typeface="Times New Roman" charset="0"/>
              </a:rPr>
              <a:t>enough to be detected, the sound sensor </a:t>
            </a:r>
            <a:br>
              <a:rPr lang="en-US" sz="2000" b="1" dirty="0">
                <a:latin typeface="Calibri" pitchFamily="34" charset="0"/>
                <a:cs typeface="Times New Roman" charset="0"/>
              </a:rPr>
            </a:br>
            <a:r>
              <a:rPr lang="en-US" sz="2000" b="1" dirty="0">
                <a:latin typeface="Calibri" pitchFamily="34" charset="0"/>
                <a:cs typeface="Times New Roman" charset="0"/>
              </a:rPr>
              <a:t>sends a signal to the computer brick saying that it has heard a sound.</a:t>
            </a:r>
            <a:endParaRPr lang="en-US" sz="2000" b="1" dirty="0">
              <a:solidFill>
                <a:srgbClr val="FF0000"/>
              </a:solidFill>
              <a:latin typeface="Calibri" pitchFamily="34" charset="0"/>
              <a:cs typeface="Times New Roman" charset="0"/>
            </a:endParaRPr>
          </a:p>
        </p:txBody>
      </p:sp>
      <p:sp>
        <p:nvSpPr>
          <p:cNvPr id="23558" name="TextBox 6"/>
          <p:cNvSpPr txBox="1">
            <a:spLocks noChangeArrowheads="1"/>
          </p:cNvSpPr>
          <p:nvPr/>
        </p:nvSpPr>
        <p:spPr bwMode="auto">
          <a:xfrm>
            <a:off x="5857949" y="4670283"/>
            <a:ext cx="13564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400" b="1" dirty="0"/>
              <a:t>sound sensor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sp>
        <p:nvSpPr>
          <p:cNvPr id="36866" name="Title 1"/>
          <p:cNvSpPr>
            <a:spLocks noGrp="1"/>
          </p:cNvSpPr>
          <p:nvPr>
            <p:ph type="title"/>
          </p:nvPr>
        </p:nvSpPr>
        <p:spPr>
          <a:xfrm>
            <a:off x="661988" y="152400"/>
            <a:ext cx="7643812" cy="762000"/>
          </a:xfrm>
        </p:spPr>
        <p:txBody>
          <a:bodyPr>
            <a:normAutofit/>
          </a:bodyPr>
          <a:lstStyle/>
          <a:p>
            <a:pPr algn="ctr" eaLnBrk="1" fontAlgn="auto" hangingPunct="1">
              <a:spcAft>
                <a:spcPts val="0"/>
              </a:spcAft>
              <a:defRPr/>
            </a:pPr>
            <a:r>
              <a:rPr lang="en-US" sz="4400" b="1" cap="none" dirty="0">
                <a:solidFill>
                  <a:srgbClr val="FF0000"/>
                </a:solidFill>
                <a:latin typeface="Calibri" pitchFamily="34" charset="0"/>
                <a:cs typeface="Times New Roman" pitchFamily="18" charset="0"/>
              </a:rPr>
              <a:t>How Do Robot Sensors Work?</a:t>
            </a:r>
          </a:p>
        </p:txBody>
      </p:sp>
      <p:sp>
        <p:nvSpPr>
          <p:cNvPr id="24579" name="Content Placeholder 2"/>
          <p:cNvSpPr>
            <a:spLocks noGrp="1"/>
          </p:cNvSpPr>
          <p:nvPr>
            <p:ph sz="quarter" idx="1"/>
          </p:nvPr>
        </p:nvSpPr>
        <p:spPr>
          <a:xfrm>
            <a:off x="238125" y="990600"/>
            <a:ext cx="8229600" cy="5638800"/>
          </a:xfrm>
        </p:spPr>
        <p:txBody>
          <a:bodyPr/>
          <a:lstStyle/>
          <a:p>
            <a:pPr marL="0" indent="0" eaLnBrk="1" hangingPunct="1">
              <a:buNone/>
            </a:pPr>
            <a:r>
              <a:rPr lang="en-US" b="1" dirty="0">
                <a:latin typeface="Calibri" charset="0"/>
                <a:cs typeface="Times New Roman" charset="0"/>
              </a:rPr>
              <a:t>Ultrasonic Sensors have two parts:	</a:t>
            </a:r>
          </a:p>
          <a:p>
            <a:pPr eaLnBrk="1" hangingPunct="1">
              <a:buClr>
                <a:srgbClr val="6685BF"/>
              </a:buClr>
              <a:buFont typeface="Courier New" pitchFamily="49" charset="0"/>
              <a:buChar char="o"/>
            </a:pPr>
            <a:r>
              <a:rPr lang="en-US" sz="1800" b="1" dirty="0">
                <a:latin typeface="Calibri" charset="0"/>
                <a:cs typeface="Times New Roman" charset="0"/>
              </a:rPr>
              <a:t>A </a:t>
            </a:r>
            <a:r>
              <a:rPr lang="en-US" sz="1800" b="1" dirty="0">
                <a:solidFill>
                  <a:srgbClr val="0070C0"/>
                </a:solidFill>
                <a:latin typeface="Calibri" charset="0"/>
                <a:cs typeface="Times New Roman" charset="0"/>
              </a:rPr>
              <a:t>transmitter</a:t>
            </a:r>
            <a:r>
              <a:rPr lang="en-US" sz="1800" b="1" dirty="0">
                <a:latin typeface="Calibri" charset="0"/>
                <a:cs typeface="Times New Roman" charset="0"/>
              </a:rPr>
              <a:t> sends out a signal that humans cannot hear.</a:t>
            </a:r>
          </a:p>
          <a:p>
            <a:pPr eaLnBrk="1" hangingPunct="1">
              <a:buClr>
                <a:srgbClr val="6685BF"/>
              </a:buClr>
              <a:buFont typeface="Courier New" pitchFamily="49" charset="0"/>
              <a:buChar char="o"/>
            </a:pPr>
            <a:r>
              <a:rPr lang="en-US" sz="1800" b="1" dirty="0">
                <a:latin typeface="Calibri" charset="0"/>
                <a:cs typeface="Times New Roman" charset="0"/>
              </a:rPr>
              <a:t>A </a:t>
            </a:r>
            <a:r>
              <a:rPr lang="en-US" sz="1800" b="1" dirty="0">
                <a:solidFill>
                  <a:srgbClr val="0070C0"/>
                </a:solidFill>
                <a:latin typeface="Calibri" charset="0"/>
                <a:cs typeface="Times New Roman" charset="0"/>
              </a:rPr>
              <a:t>receiver</a:t>
            </a:r>
            <a:r>
              <a:rPr lang="en-US" sz="1800" b="1" dirty="0">
                <a:latin typeface="Calibri" charset="0"/>
                <a:cs typeface="Times New Roman" charset="0"/>
              </a:rPr>
              <a:t> receives the signal after it has bounced off nearby objects.</a:t>
            </a:r>
          </a:p>
          <a:p>
            <a:pPr marL="0" indent="0" eaLnBrk="1" hangingPunct="1">
              <a:buClr>
                <a:srgbClr val="BCBCBC"/>
              </a:buClr>
              <a:buNone/>
            </a:pPr>
            <a:r>
              <a:rPr lang="en-US" sz="2300" b="1" dirty="0">
                <a:latin typeface="Calibri" charset="0"/>
                <a:cs typeface="Times New Roman" charset="0"/>
              </a:rPr>
              <a:t>The </a:t>
            </a:r>
            <a:r>
              <a:rPr lang="en-US" b="1" dirty="0">
                <a:latin typeface="Calibri" charset="0"/>
                <a:cs typeface="Times New Roman" charset="0"/>
              </a:rPr>
              <a:t>sensor</a:t>
            </a:r>
            <a:r>
              <a:rPr lang="en-US" sz="2300" b="1" dirty="0">
                <a:latin typeface="Calibri" charset="0"/>
                <a:cs typeface="Times New Roman" charset="0"/>
              </a:rPr>
              <a:t> sends out a signal and determines how long the signal takes to come back:</a:t>
            </a:r>
          </a:p>
          <a:p>
            <a:pPr eaLnBrk="1" hangingPunct="1">
              <a:buClr>
                <a:srgbClr val="6685BF"/>
              </a:buClr>
              <a:buFont typeface="Courier New" pitchFamily="49" charset="0"/>
              <a:buChar char="o"/>
            </a:pPr>
            <a:r>
              <a:rPr lang="en-US" sz="1800" b="1" dirty="0">
                <a:latin typeface="Calibri" charset="0"/>
                <a:cs typeface="Times New Roman" charset="0"/>
              </a:rPr>
              <a:t>If the object is very close to the sensor, the signal comes back quickly.</a:t>
            </a:r>
          </a:p>
          <a:p>
            <a:pPr eaLnBrk="1" hangingPunct="1">
              <a:buClr>
                <a:srgbClr val="6685BF"/>
              </a:buClr>
              <a:buFont typeface="Courier New" pitchFamily="49" charset="0"/>
              <a:buChar char="o"/>
            </a:pPr>
            <a:r>
              <a:rPr lang="en-US" sz="1800" b="1" dirty="0">
                <a:latin typeface="Calibri" charset="0"/>
                <a:cs typeface="Times New Roman" charset="0"/>
              </a:rPr>
              <a:t>If the object is far away from the sensor, the signal takes longer to come back.</a:t>
            </a:r>
          </a:p>
          <a:p>
            <a:pPr eaLnBrk="1" hangingPunct="1">
              <a:buClr>
                <a:srgbClr val="6685BF"/>
              </a:buClr>
              <a:buFont typeface="Courier New" pitchFamily="49" charset="0"/>
              <a:buChar char="o"/>
            </a:pPr>
            <a:r>
              <a:rPr lang="en-US" sz="1800" b="1" dirty="0">
                <a:latin typeface="Calibri" charset="0"/>
                <a:cs typeface="Times New Roman" charset="0"/>
              </a:rPr>
              <a:t>If objects are too far away, the signal takes so long to come back (or is so weak when it comes back) that the receiver cannot detect it.</a:t>
            </a:r>
          </a:p>
          <a:p>
            <a:pPr marL="0" indent="0" eaLnBrk="1" hangingPunct="1">
              <a:buClr>
                <a:srgbClr val="BCBCBC"/>
              </a:buClr>
              <a:buNone/>
            </a:pPr>
            <a:r>
              <a:rPr lang="en-US" sz="2300" b="1" dirty="0">
                <a:latin typeface="Calibri" charset="0"/>
                <a:cs typeface="Times New Roman" charset="0"/>
              </a:rPr>
              <a:t>The </a:t>
            </a:r>
            <a:r>
              <a:rPr lang="en-US" b="1" dirty="0">
                <a:latin typeface="Calibri" charset="0"/>
                <a:cs typeface="Times New Roman" charset="0"/>
              </a:rPr>
              <a:t>ultrasonic</a:t>
            </a:r>
            <a:r>
              <a:rPr lang="en-US" sz="2300" b="1" dirty="0">
                <a:latin typeface="Calibri" charset="0"/>
                <a:cs typeface="Times New Roman" charset="0"/>
              </a:rPr>
              <a:t> sensor sends a message </a:t>
            </a:r>
            <a:br>
              <a:rPr lang="en-US" sz="2300" b="1" dirty="0">
                <a:latin typeface="Calibri" charset="0"/>
                <a:cs typeface="Times New Roman" charset="0"/>
              </a:rPr>
            </a:br>
            <a:r>
              <a:rPr lang="en-US" sz="2300" b="1" dirty="0">
                <a:latin typeface="Calibri" charset="0"/>
                <a:cs typeface="Times New Roman" charset="0"/>
              </a:rPr>
              <a:t>back to the computer brick, telling it </a:t>
            </a:r>
            <a:br>
              <a:rPr lang="en-US" sz="2300" b="1" dirty="0">
                <a:latin typeface="Calibri" charset="0"/>
                <a:cs typeface="Times New Roman" charset="0"/>
              </a:rPr>
            </a:br>
            <a:r>
              <a:rPr lang="en-US" sz="2300" b="1" dirty="0">
                <a:latin typeface="Calibri" charset="0"/>
                <a:cs typeface="Times New Roman" charset="0"/>
              </a:rPr>
              <a:t>the time taken for the signal to return. </a:t>
            </a:r>
            <a:br>
              <a:rPr lang="en-US" sz="2300" b="1" dirty="0">
                <a:latin typeface="Calibri" charset="0"/>
                <a:cs typeface="Times New Roman" charset="0"/>
              </a:rPr>
            </a:br>
            <a:r>
              <a:rPr lang="en-US" sz="2300" b="1" dirty="0">
                <a:latin typeface="Calibri" charset="0"/>
                <a:cs typeface="Times New Roman" charset="0"/>
              </a:rPr>
              <a:t>The computer brick uses this data to </a:t>
            </a:r>
            <a:br>
              <a:rPr lang="en-US" sz="2300" b="1" dirty="0">
                <a:latin typeface="Calibri" charset="0"/>
                <a:cs typeface="Times New Roman" charset="0"/>
              </a:rPr>
            </a:br>
            <a:r>
              <a:rPr lang="en-US" sz="2300" b="1" dirty="0">
                <a:latin typeface="Calibri" charset="0"/>
                <a:cs typeface="Times New Roman" charset="0"/>
              </a:rPr>
              <a:t>compute its distance to the object.</a:t>
            </a:r>
          </a:p>
          <a:p>
            <a:pPr marL="0" indent="-92075" algn="r" eaLnBrk="1" hangingPunct="1">
              <a:buNone/>
            </a:pPr>
            <a:r>
              <a:rPr lang="en-US" sz="2200" b="1" dirty="0">
                <a:solidFill>
                  <a:schemeClr val="bg1">
                    <a:lumMod val="50000"/>
                  </a:schemeClr>
                </a:solidFill>
                <a:latin typeface="Calibri" charset="0"/>
                <a:cs typeface="Times New Roman" charset="0"/>
              </a:rPr>
              <a:t>Can you name a similar process performed by animals?</a:t>
            </a:r>
          </a:p>
        </p:txBody>
      </p:sp>
      <p:pic>
        <p:nvPicPr>
          <p:cNvPr id="24581" name="Picture 9" descr="http://www.rapidonline.com/netalogue/zoomed/Large/M076376W01.jpg"/>
          <p:cNvPicPr>
            <a:picLocks noChangeAspect="1" noChangeArrowheads="1"/>
          </p:cNvPicPr>
          <p:nvPr/>
        </p:nvPicPr>
        <p:blipFill>
          <a:blip r:embed="rId3">
            <a:extLst>
              <a:ext uri="{28A0092B-C50C-407E-A947-70E740481C1C}">
                <a14:useLocalDpi xmlns:a14="http://schemas.microsoft.com/office/drawing/2010/main" val="0"/>
              </a:ext>
            </a:extLst>
          </a:blip>
          <a:srcRect t="14857" b="21826"/>
          <a:stretch>
            <a:fillRect/>
          </a:stretch>
        </p:blipFill>
        <p:spPr bwMode="auto">
          <a:xfrm>
            <a:off x="5966495" y="4134893"/>
            <a:ext cx="2667000"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Box 6"/>
          <p:cNvSpPr txBox="1">
            <a:spLocks noChangeArrowheads="1"/>
          </p:cNvSpPr>
          <p:nvPr/>
        </p:nvSpPr>
        <p:spPr bwMode="auto">
          <a:xfrm>
            <a:off x="5410200" y="5670104"/>
            <a:ext cx="167545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sz="1400" b="1" dirty="0"/>
              <a:t>ultrasonic sensor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sp>
        <p:nvSpPr>
          <p:cNvPr id="25602" name="Title 1"/>
          <p:cNvSpPr>
            <a:spLocks noGrp="1"/>
          </p:cNvSpPr>
          <p:nvPr>
            <p:ph type="title"/>
          </p:nvPr>
        </p:nvSpPr>
        <p:spPr bwMode="auto">
          <a:xfrm>
            <a:off x="381000" y="457200"/>
            <a:ext cx="8229600" cy="533400"/>
          </a:xfrm>
        </p:spPr>
        <p:txBody>
          <a:bodyPr wrap="square" lIns="91440" tIns="45720" rIns="91440" bIns="45720" numCol="1" anchorCtr="0" compatLnSpc="1">
            <a:prstTxWarp prst="textNoShape">
              <a:avLst/>
            </a:prstTxWarp>
            <a:noAutofit/>
          </a:bodyPr>
          <a:lstStyle/>
          <a:p>
            <a:pPr algn="ctr" eaLnBrk="1" hangingPunct="1"/>
            <a:r>
              <a:rPr lang="en-US" b="1" cap="none" dirty="0">
                <a:solidFill>
                  <a:srgbClr val="FF0000"/>
                </a:solidFill>
                <a:latin typeface="Calibri" pitchFamily="34" charset="0"/>
                <a:cs typeface="Times New Roman" pitchFamily="18" charset="0"/>
              </a:rPr>
              <a:t>What Are Robot Equivalents of Human Sensors?</a:t>
            </a:r>
          </a:p>
        </p:txBody>
      </p:sp>
      <p:graphicFrame>
        <p:nvGraphicFramePr>
          <p:cNvPr id="3" name="Table 2"/>
          <p:cNvGraphicFramePr>
            <a:graphicFrameLocks noGrp="1"/>
          </p:cNvGraphicFramePr>
          <p:nvPr>
            <p:extLst>
              <p:ext uri="{D42A27DB-BD31-4B8C-83A1-F6EECF244321}">
                <p14:modId xmlns:p14="http://schemas.microsoft.com/office/powerpoint/2010/main" val="3088249126"/>
              </p:ext>
            </p:extLst>
          </p:nvPr>
        </p:nvGraphicFramePr>
        <p:xfrm>
          <a:off x="685800" y="1600200"/>
          <a:ext cx="7654290" cy="3733802"/>
        </p:xfrm>
        <a:graphic>
          <a:graphicData uri="http://schemas.openxmlformats.org/drawingml/2006/table">
            <a:tbl>
              <a:tblPr firstRow="1" firstCol="1" bandRow="1">
                <a:tableStyleId>{5C22544A-7EE6-4342-B048-85BDC9FD1C3A}</a:tableStyleId>
              </a:tblPr>
              <a:tblGrid>
                <a:gridCol w="1905000">
                  <a:extLst>
                    <a:ext uri="{9D8B030D-6E8A-4147-A177-3AD203B41FA5}">
                      <a16:colId xmlns:a16="http://schemas.microsoft.com/office/drawing/2014/main" val="20000"/>
                    </a:ext>
                  </a:extLst>
                </a:gridCol>
                <a:gridCol w="5749290">
                  <a:extLst>
                    <a:ext uri="{9D8B030D-6E8A-4147-A177-3AD203B41FA5}">
                      <a16:colId xmlns:a16="http://schemas.microsoft.com/office/drawing/2014/main" val="20001"/>
                    </a:ext>
                  </a:extLst>
                </a:gridCol>
              </a:tblGrid>
              <a:tr h="533400">
                <a:tc>
                  <a:txBody>
                    <a:bodyPr/>
                    <a:lstStyle/>
                    <a:p>
                      <a:pPr marL="0" marR="0" algn="ctr">
                        <a:spcBef>
                          <a:spcPts val="0"/>
                        </a:spcBef>
                        <a:spcAft>
                          <a:spcPts val="0"/>
                        </a:spcAft>
                      </a:pPr>
                      <a:r>
                        <a:rPr lang="en-US" sz="2000" dirty="0">
                          <a:effectLst/>
                          <a:latin typeface="Calibri" pitchFamily="34" charset="0"/>
                        </a:rPr>
                        <a:t>Human Sensor</a:t>
                      </a:r>
                      <a:endParaRPr lang="en-US" sz="1200" dirty="0">
                        <a:effectLst/>
                        <a:latin typeface="Calibri" pitchFamily="34" charset="0"/>
                        <a:ea typeface="Times New Roman"/>
                      </a:endParaRPr>
                    </a:p>
                  </a:txBody>
                  <a:tcPr marL="68580" marR="68580" marT="0" marB="0" anchor="ctr"/>
                </a:tc>
                <a:tc>
                  <a:txBody>
                    <a:bodyPr/>
                    <a:lstStyle/>
                    <a:p>
                      <a:pPr marL="0" marR="0" algn="ctr">
                        <a:spcBef>
                          <a:spcPts val="0"/>
                        </a:spcBef>
                        <a:spcAft>
                          <a:spcPts val="0"/>
                        </a:spcAft>
                      </a:pPr>
                      <a:r>
                        <a:rPr lang="en-US" sz="2000">
                          <a:effectLst/>
                          <a:latin typeface="Calibri" pitchFamily="34" charset="0"/>
                        </a:rPr>
                        <a:t>Equivalent Robot Sensor</a:t>
                      </a:r>
                      <a:endParaRPr lang="en-US" sz="1200">
                        <a:effectLst/>
                        <a:latin typeface="Calibri" pitchFamily="34" charset="0"/>
                        <a:ea typeface="Times New Roman"/>
                      </a:endParaRPr>
                    </a:p>
                  </a:txBody>
                  <a:tcPr marL="68580" marR="68580" marT="0" marB="0" anchor="ctr"/>
                </a:tc>
                <a:extLst>
                  <a:ext uri="{0D108BD9-81ED-4DB2-BD59-A6C34878D82A}">
                    <a16:rowId xmlns:a16="http://schemas.microsoft.com/office/drawing/2014/main" val="10000"/>
                  </a:ext>
                </a:extLst>
              </a:tr>
              <a:tr h="609601">
                <a:tc>
                  <a:txBody>
                    <a:bodyPr/>
                    <a:lstStyle/>
                    <a:p>
                      <a:pPr marL="0" marR="0" algn="ctr">
                        <a:spcBef>
                          <a:spcPts val="0"/>
                        </a:spcBef>
                        <a:spcAft>
                          <a:spcPts val="0"/>
                        </a:spcAft>
                      </a:pPr>
                      <a:r>
                        <a:rPr lang="en-US" sz="2000" dirty="0">
                          <a:effectLst/>
                          <a:latin typeface="Calibri" pitchFamily="34" charset="0"/>
                        </a:rPr>
                        <a:t>eyes</a:t>
                      </a:r>
                      <a:endParaRPr lang="en-US" sz="1200" dirty="0">
                        <a:effectLst/>
                        <a:latin typeface="Calibri" pitchFamily="34" charset="0"/>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Calibri" pitchFamily="34" charset="0"/>
                        </a:rPr>
                        <a:t>light sensor, ultrasonic sensor</a:t>
                      </a:r>
                      <a:endParaRPr lang="en-US" sz="1200" dirty="0">
                        <a:effectLst/>
                        <a:latin typeface="Calibri" pitchFamily="34" charset="0"/>
                        <a:ea typeface="Times New Roman"/>
                      </a:endParaRPr>
                    </a:p>
                  </a:txBody>
                  <a:tcPr marL="68580" marR="68580" marT="0" marB="0" anchor="ctr"/>
                </a:tc>
                <a:extLst>
                  <a:ext uri="{0D108BD9-81ED-4DB2-BD59-A6C34878D82A}">
                    <a16:rowId xmlns:a16="http://schemas.microsoft.com/office/drawing/2014/main" val="10001"/>
                  </a:ext>
                </a:extLst>
              </a:tr>
              <a:tr h="609601">
                <a:tc>
                  <a:txBody>
                    <a:bodyPr/>
                    <a:lstStyle/>
                    <a:p>
                      <a:pPr marL="0" marR="0" algn="ctr">
                        <a:spcBef>
                          <a:spcPts val="0"/>
                        </a:spcBef>
                        <a:spcAft>
                          <a:spcPts val="0"/>
                        </a:spcAft>
                      </a:pPr>
                      <a:r>
                        <a:rPr lang="en-US" sz="2000">
                          <a:effectLst/>
                          <a:latin typeface="Calibri" pitchFamily="34" charset="0"/>
                        </a:rPr>
                        <a:t>ears</a:t>
                      </a:r>
                      <a:endParaRPr lang="en-US" sz="1200">
                        <a:effectLst/>
                        <a:latin typeface="Calibri" pitchFamily="34" charset="0"/>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Calibri" pitchFamily="34" charset="0"/>
                        </a:rPr>
                        <a:t>sound sensor</a:t>
                      </a:r>
                      <a:endParaRPr lang="en-US" sz="1200" dirty="0">
                        <a:effectLst/>
                        <a:latin typeface="Calibri" pitchFamily="34" charset="0"/>
                        <a:ea typeface="Times New Roman"/>
                      </a:endParaRPr>
                    </a:p>
                  </a:txBody>
                  <a:tcPr marL="68580" marR="68580" marT="0" marB="0" anchor="ctr"/>
                </a:tc>
                <a:extLst>
                  <a:ext uri="{0D108BD9-81ED-4DB2-BD59-A6C34878D82A}">
                    <a16:rowId xmlns:a16="http://schemas.microsoft.com/office/drawing/2014/main" val="10002"/>
                  </a:ext>
                </a:extLst>
              </a:tr>
              <a:tr h="761998">
                <a:tc>
                  <a:txBody>
                    <a:bodyPr/>
                    <a:lstStyle/>
                    <a:p>
                      <a:pPr marL="0" marR="0" algn="ctr">
                        <a:spcBef>
                          <a:spcPts val="0"/>
                        </a:spcBef>
                        <a:spcAft>
                          <a:spcPts val="0"/>
                        </a:spcAft>
                      </a:pPr>
                      <a:r>
                        <a:rPr lang="en-US" sz="2000">
                          <a:effectLst/>
                          <a:latin typeface="Calibri" pitchFamily="34" charset="0"/>
                        </a:rPr>
                        <a:t>skin</a:t>
                      </a:r>
                      <a:endParaRPr lang="en-US" sz="1200">
                        <a:effectLst/>
                        <a:latin typeface="Calibri" pitchFamily="34" charset="0"/>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Calibri" pitchFamily="34" charset="0"/>
                        </a:rPr>
                        <a:t>touch, temperature, pressure sensors</a:t>
                      </a:r>
                      <a:endParaRPr lang="en-US" sz="1200" dirty="0">
                        <a:effectLst/>
                        <a:latin typeface="Calibri" pitchFamily="34" charset="0"/>
                        <a:ea typeface="Times New Roman"/>
                      </a:endParaRPr>
                    </a:p>
                  </a:txBody>
                  <a:tcPr marL="68580" marR="68580" marT="0" marB="0" anchor="ctr"/>
                </a:tc>
                <a:extLst>
                  <a:ext uri="{0D108BD9-81ED-4DB2-BD59-A6C34878D82A}">
                    <a16:rowId xmlns:a16="http://schemas.microsoft.com/office/drawing/2014/main" val="10003"/>
                  </a:ext>
                </a:extLst>
              </a:tr>
              <a:tr h="609601">
                <a:tc>
                  <a:txBody>
                    <a:bodyPr/>
                    <a:lstStyle/>
                    <a:p>
                      <a:pPr marL="0" marR="0" algn="ctr">
                        <a:spcBef>
                          <a:spcPts val="0"/>
                        </a:spcBef>
                        <a:spcAft>
                          <a:spcPts val="0"/>
                        </a:spcAft>
                      </a:pPr>
                      <a:r>
                        <a:rPr lang="en-US" sz="2000">
                          <a:effectLst/>
                          <a:latin typeface="Calibri" pitchFamily="34" charset="0"/>
                        </a:rPr>
                        <a:t>nose</a:t>
                      </a:r>
                      <a:endParaRPr lang="en-US" sz="1200">
                        <a:effectLst/>
                        <a:latin typeface="Calibri" pitchFamily="34" charset="0"/>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Calibri" pitchFamily="34" charset="0"/>
                        </a:rPr>
                        <a:t>none yet…</a:t>
                      </a:r>
                      <a:endParaRPr lang="en-US" sz="1200" dirty="0">
                        <a:effectLst/>
                        <a:latin typeface="Calibri" pitchFamily="34" charset="0"/>
                        <a:ea typeface="Times New Roman"/>
                      </a:endParaRPr>
                    </a:p>
                  </a:txBody>
                  <a:tcPr marL="68580" marR="68580" marT="0" marB="0" anchor="ctr"/>
                </a:tc>
                <a:extLst>
                  <a:ext uri="{0D108BD9-81ED-4DB2-BD59-A6C34878D82A}">
                    <a16:rowId xmlns:a16="http://schemas.microsoft.com/office/drawing/2014/main" val="10004"/>
                  </a:ext>
                </a:extLst>
              </a:tr>
              <a:tr h="609601">
                <a:tc>
                  <a:txBody>
                    <a:bodyPr/>
                    <a:lstStyle/>
                    <a:p>
                      <a:pPr marL="0" marR="0" algn="ctr">
                        <a:spcBef>
                          <a:spcPts val="0"/>
                        </a:spcBef>
                        <a:spcAft>
                          <a:spcPts val="0"/>
                        </a:spcAft>
                      </a:pPr>
                      <a:r>
                        <a:rPr lang="en-US" sz="2000">
                          <a:effectLst/>
                          <a:latin typeface="Calibri" pitchFamily="34" charset="0"/>
                        </a:rPr>
                        <a:t>tongue</a:t>
                      </a:r>
                      <a:endParaRPr lang="en-US" sz="1200">
                        <a:effectLst/>
                        <a:latin typeface="Calibri" pitchFamily="34" charset="0"/>
                        <a:ea typeface="Times New Roman"/>
                      </a:endParaRPr>
                    </a:p>
                  </a:txBody>
                  <a:tcPr marL="68580" marR="68580" marT="0" marB="0" anchor="ctr"/>
                </a:tc>
                <a:tc>
                  <a:txBody>
                    <a:bodyPr/>
                    <a:lstStyle/>
                    <a:p>
                      <a:pPr marL="0" marR="0" algn="ctr">
                        <a:spcBef>
                          <a:spcPts val="0"/>
                        </a:spcBef>
                        <a:spcAft>
                          <a:spcPts val="0"/>
                        </a:spcAft>
                      </a:pPr>
                      <a:r>
                        <a:rPr lang="en-US" sz="2000" dirty="0">
                          <a:effectLst/>
                          <a:latin typeface="Calibri" pitchFamily="34" charset="0"/>
                        </a:rPr>
                        <a:t>none yet…</a:t>
                      </a:r>
                      <a:endParaRPr lang="en-US" sz="1200" dirty="0">
                        <a:effectLst/>
                        <a:latin typeface="Calibri" pitchFamily="34" charset="0"/>
                        <a:ea typeface="Times New Roman"/>
                      </a:endParaRPr>
                    </a:p>
                  </a:txBody>
                  <a:tcPr marL="68580" marR="68580" marT="0" marB="0" anchor="ct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0" y="1143001"/>
            <a:ext cx="4343400" cy="1447799"/>
          </a:xfrm>
        </p:spPr>
        <p:txBody>
          <a:bodyPr/>
          <a:lstStyle/>
          <a:p>
            <a:r>
              <a:rPr lang="en-US" sz="2000" b="1" dirty="0">
                <a:latin typeface="Calibri" pitchFamily="34" charset="0"/>
              </a:rPr>
              <a:t>Researchers study how pressure sensors in the human fingers and the multiple fingers work to help them design efficient robotic hands. </a:t>
            </a:r>
          </a:p>
          <a:p>
            <a:endParaRPr lang="en-US" sz="2000" b="1" dirty="0">
              <a:latin typeface="Calibri" pitchFamily="34" charset="0"/>
            </a:endParaRPr>
          </a:p>
          <a:p>
            <a:endParaRPr lang="en-US" sz="2000" b="1" dirty="0">
              <a:latin typeface="Calibri" pitchFamily="34" charset="0"/>
            </a:endParaRPr>
          </a:p>
        </p:txBody>
      </p:sp>
      <p:sp>
        <p:nvSpPr>
          <p:cNvPr id="4" name="Slide Number Placeholder 3"/>
          <p:cNvSpPr>
            <a:spLocks noGrp="1"/>
          </p:cNvSpPr>
          <p:nvPr>
            <p:ph type="sldNum" sz="quarter" idx="11"/>
          </p:nvPr>
        </p:nvSpPr>
        <p:spPr>
          <a:xfrm>
            <a:off x="8129588" y="5734050"/>
            <a:ext cx="609600" cy="520700"/>
          </a:xfrm>
          <a:solidFill>
            <a:schemeClr val="bg1"/>
          </a:solidFill>
        </p:spPr>
        <p:txBody>
          <a:bodyPr/>
          <a:lstStyle/>
          <a:p>
            <a:pPr>
              <a:defRPr/>
            </a:pPr>
            <a:endParaRPr lang="en-US" dirty="0"/>
          </a:p>
        </p:txBody>
      </p:sp>
      <p:sp>
        <p:nvSpPr>
          <p:cNvPr id="6" name="Title 1"/>
          <p:cNvSpPr txBox="1">
            <a:spLocks/>
          </p:cNvSpPr>
          <p:nvPr/>
        </p:nvSpPr>
        <p:spPr bwMode="auto">
          <a:xfrm>
            <a:off x="381000" y="381000"/>
            <a:ext cx="8229600" cy="533400"/>
          </a:xfrm>
          <a:prstGeom prst="rect">
            <a:avLst/>
          </a:prstGeom>
        </p:spPr>
        <p:txBody>
          <a:bodyPr vert="horz" wrap="square" lIns="91440" tIns="45720" rIns="91440" bIns="45720" numCol="1" anchor="b" anchorCtr="0" compatLnSpc="1">
            <a:prstTxWarp prst="textNoShape">
              <a:avLst/>
            </a:prstTxWarp>
            <a:noAutofit/>
          </a:bodyPr>
          <a:lstStyle>
            <a:lvl1pPr algn="l" rtl="0" eaLnBrk="0" fontAlgn="base" hangingPunct="0">
              <a:spcBef>
                <a:spcPct val="0"/>
              </a:spcBef>
              <a:spcAft>
                <a:spcPct val="0"/>
              </a:spcAft>
              <a:defRPr sz="3000" kern="1200" cap="small">
                <a:solidFill>
                  <a:schemeClr val="tx2"/>
                </a:solidFill>
                <a:latin typeface="+mj-lt"/>
                <a:ea typeface="ＭＳ Ｐゴシック" charset="-128"/>
                <a:cs typeface="+mj-cs"/>
              </a:defRPr>
            </a:lvl1pPr>
            <a:lvl2pPr algn="l" rtl="0" eaLnBrk="0" fontAlgn="base" hangingPunct="0">
              <a:spcBef>
                <a:spcPct val="0"/>
              </a:spcBef>
              <a:spcAft>
                <a:spcPct val="0"/>
              </a:spcAft>
              <a:defRPr sz="3000">
                <a:solidFill>
                  <a:schemeClr val="tx2"/>
                </a:solidFill>
                <a:latin typeface="Century Schoolbook" pitchFamily="18" charset="0"/>
                <a:ea typeface="ＭＳ Ｐゴシック" charset="-128"/>
              </a:defRPr>
            </a:lvl2pPr>
            <a:lvl3pPr algn="l" rtl="0" eaLnBrk="0" fontAlgn="base" hangingPunct="0">
              <a:spcBef>
                <a:spcPct val="0"/>
              </a:spcBef>
              <a:spcAft>
                <a:spcPct val="0"/>
              </a:spcAft>
              <a:defRPr sz="3000">
                <a:solidFill>
                  <a:schemeClr val="tx2"/>
                </a:solidFill>
                <a:latin typeface="Century Schoolbook" pitchFamily="18" charset="0"/>
                <a:ea typeface="ＭＳ Ｐゴシック" charset="-128"/>
              </a:defRPr>
            </a:lvl3pPr>
            <a:lvl4pPr algn="l" rtl="0" eaLnBrk="0" fontAlgn="base" hangingPunct="0">
              <a:spcBef>
                <a:spcPct val="0"/>
              </a:spcBef>
              <a:spcAft>
                <a:spcPct val="0"/>
              </a:spcAft>
              <a:defRPr sz="3000">
                <a:solidFill>
                  <a:schemeClr val="tx2"/>
                </a:solidFill>
                <a:latin typeface="Century Schoolbook" pitchFamily="18" charset="0"/>
                <a:ea typeface="ＭＳ Ｐゴシック" charset="-128"/>
              </a:defRPr>
            </a:lvl4pPr>
            <a:lvl5pPr algn="l" rtl="0" eaLnBrk="0" fontAlgn="base" hangingPunct="0">
              <a:spcBef>
                <a:spcPct val="0"/>
              </a:spcBef>
              <a:spcAft>
                <a:spcPct val="0"/>
              </a:spcAft>
              <a:defRPr sz="3000">
                <a:solidFill>
                  <a:schemeClr val="tx2"/>
                </a:solidFill>
                <a:latin typeface="Century Schoolbook" pitchFamily="18" charset="0"/>
                <a:ea typeface="ＭＳ Ｐゴシック" charset="-128"/>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eaLnBrk="1" hangingPunct="1"/>
            <a:r>
              <a:rPr lang="en-US" b="1" cap="none" dirty="0">
                <a:solidFill>
                  <a:srgbClr val="FF0000"/>
                </a:solidFill>
                <a:latin typeface="Calibri" pitchFamily="34" charset="0"/>
                <a:cs typeface="Times New Roman" pitchFamily="18" charset="0"/>
              </a:rPr>
              <a:t>Real-World Examples Abound</a:t>
            </a:r>
          </a:p>
        </p:txBody>
      </p:sp>
      <p:pic>
        <p:nvPicPr>
          <p:cNvPr id="3074" name="Picture 2" descr="jsc2010e188611: Robonaut and spacesuit-gloved hands"/>
          <p:cNvPicPr>
            <a:picLocks noChangeAspect="1" noChangeArrowheads="1"/>
          </p:cNvPicPr>
          <p:nvPr/>
        </p:nvPicPr>
        <p:blipFill rotWithShape="1">
          <a:blip r:embed="rId3">
            <a:extLst>
              <a:ext uri="{28A0092B-C50C-407E-A947-70E740481C1C}">
                <a14:useLocalDpi xmlns:a14="http://schemas.microsoft.com/office/drawing/2010/main" val="0"/>
              </a:ext>
            </a:extLst>
          </a:blip>
          <a:srcRect t="12373" b="15514"/>
          <a:stretch/>
        </p:blipFill>
        <p:spPr bwMode="auto">
          <a:xfrm>
            <a:off x="4456358" y="1066800"/>
            <a:ext cx="3849442" cy="208810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4267200" y="3245893"/>
            <a:ext cx="4495800" cy="411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ＭＳ Ｐゴシック" charset="-128"/>
                <a:cs typeface="+mn-cs"/>
              </a:defRPr>
            </a:lvl1pPr>
            <a:lvl2pPr marL="639763" indent="-273050" algn="l" rtl="0" eaLnBrk="0" fontAlgn="base" hangingPunct="0">
              <a:spcBef>
                <a:spcPct val="20000"/>
              </a:spcBef>
              <a:spcAft>
                <a:spcPct val="0"/>
              </a:spcAft>
              <a:buClr>
                <a:schemeClr val="accent1"/>
              </a:buClr>
              <a:buSzPct val="80000"/>
              <a:buFont typeface="Wingdings 2" charset="2"/>
              <a:buChar char=""/>
              <a:defRPr sz="2100" kern="1200">
                <a:solidFill>
                  <a:schemeClr val="tx1"/>
                </a:solidFill>
                <a:latin typeface="+mn-lt"/>
                <a:ea typeface="ＭＳ Ｐゴシック" charset="-128"/>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ＭＳ Ｐゴシック" charset="-128"/>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ＭＳ Ｐゴシック" charset="-128"/>
                <a:cs typeface="+mn-cs"/>
              </a:defRPr>
            </a:lvl4pPr>
            <a:lvl5pPr marL="1462088" indent="-182563" algn="l" rtl="0" eaLnBrk="0" fontAlgn="base" hangingPunct="0">
              <a:spcBef>
                <a:spcPct val="20000"/>
              </a:spcBef>
              <a:spcAft>
                <a:spcPct val="0"/>
              </a:spcAft>
              <a:buClr>
                <a:srgbClr val="BDCAE9"/>
              </a:buClr>
              <a:buSzPct val="68000"/>
              <a:buFont typeface="Wingdings 2" charset="2"/>
              <a:buChar char=""/>
              <a:defRPr sz="1600" kern="1200">
                <a:solidFill>
                  <a:schemeClr val="tx1"/>
                </a:solidFill>
                <a:latin typeface="+mn-lt"/>
                <a:ea typeface="ＭＳ Ｐゴシック"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914400">
              <a:buNone/>
            </a:pPr>
            <a:r>
              <a:rPr lang="en-US" sz="1800" b="1" dirty="0">
                <a:solidFill>
                  <a:schemeClr val="bg1">
                    <a:lumMod val="50000"/>
                  </a:schemeClr>
                </a:solidFill>
                <a:latin typeface="Calibri" pitchFamily="34" charset="0"/>
                <a:sym typeface="Wingdings"/>
              </a:rPr>
              <a:t></a:t>
            </a:r>
            <a:r>
              <a:rPr lang="en-US" sz="1800" b="1" i="1" dirty="0">
                <a:solidFill>
                  <a:schemeClr val="bg1">
                    <a:lumMod val="50000"/>
                  </a:schemeClr>
                </a:solidFill>
                <a:latin typeface="Calibri" pitchFamily="34" charset="0"/>
                <a:sym typeface="Wingdings"/>
              </a:rPr>
              <a:t> </a:t>
            </a:r>
            <a:r>
              <a:rPr lang="en-US" sz="1800" b="1" dirty="0" err="1">
                <a:solidFill>
                  <a:schemeClr val="bg1">
                    <a:lumMod val="50000"/>
                  </a:schemeClr>
                </a:solidFill>
                <a:latin typeface="Calibri" pitchFamily="34" charset="0"/>
              </a:rPr>
              <a:t>Robonaut</a:t>
            </a:r>
            <a:r>
              <a:rPr lang="en-US" sz="1800" b="1" dirty="0">
                <a:solidFill>
                  <a:schemeClr val="bg1">
                    <a:lumMod val="50000"/>
                  </a:schemeClr>
                </a:solidFill>
                <a:latin typeface="Calibri" pitchFamily="34" charset="0"/>
              </a:rPr>
              <a:t> (L) and human-gloved hands  (R)</a:t>
            </a:r>
          </a:p>
        </p:txBody>
      </p:sp>
      <p:pic>
        <p:nvPicPr>
          <p:cNvPr id="3076" name="Picture 4" descr="jsc2012e034637: Human Grasp Assist device, or Robo-Glov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14600"/>
            <a:ext cx="2152650" cy="2933701"/>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p:cNvSpPr txBox="1">
            <a:spLocks/>
          </p:cNvSpPr>
          <p:nvPr/>
        </p:nvSpPr>
        <p:spPr bwMode="auto">
          <a:xfrm>
            <a:off x="2457450" y="3810000"/>
            <a:ext cx="2724150" cy="201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ＭＳ Ｐゴシック" charset="-128"/>
                <a:cs typeface="+mn-cs"/>
              </a:defRPr>
            </a:lvl1pPr>
            <a:lvl2pPr marL="639763" indent="-273050" algn="l" rtl="0" eaLnBrk="0" fontAlgn="base" hangingPunct="0">
              <a:spcBef>
                <a:spcPct val="20000"/>
              </a:spcBef>
              <a:spcAft>
                <a:spcPct val="0"/>
              </a:spcAft>
              <a:buClr>
                <a:schemeClr val="accent1"/>
              </a:buClr>
              <a:buSzPct val="80000"/>
              <a:buFont typeface="Wingdings 2" charset="2"/>
              <a:buChar char=""/>
              <a:defRPr sz="2100" kern="1200">
                <a:solidFill>
                  <a:schemeClr val="tx1"/>
                </a:solidFill>
                <a:latin typeface="+mn-lt"/>
                <a:ea typeface="ＭＳ Ｐゴシック" charset="-128"/>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ＭＳ Ｐゴシック" charset="-128"/>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ＭＳ Ｐゴシック" charset="-128"/>
                <a:cs typeface="+mn-cs"/>
              </a:defRPr>
            </a:lvl4pPr>
            <a:lvl5pPr marL="1462088" indent="-182563" algn="l" rtl="0" eaLnBrk="0" fontAlgn="base" hangingPunct="0">
              <a:spcBef>
                <a:spcPct val="20000"/>
              </a:spcBef>
              <a:spcAft>
                <a:spcPct val="0"/>
              </a:spcAft>
              <a:buClr>
                <a:srgbClr val="BDCAE9"/>
              </a:buClr>
              <a:buSzPct val="68000"/>
              <a:buFont typeface="Wingdings 2" charset="2"/>
              <a:buChar char=""/>
              <a:defRPr sz="1600" kern="1200">
                <a:solidFill>
                  <a:schemeClr val="tx1"/>
                </a:solidFill>
                <a:latin typeface="+mn-lt"/>
                <a:ea typeface="ＭＳ Ｐゴシック"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a:r>
              <a:rPr lang="en-US" sz="2000" b="1" dirty="0">
                <a:latin typeface="Calibri" pitchFamily="34" charset="0"/>
              </a:rPr>
              <a:t>Study of how the human eye works helps in the design of cameras with higher performance and speed.</a:t>
            </a:r>
          </a:p>
          <a:p>
            <a:pPr defTabSz="914400"/>
            <a:endParaRPr lang="en-US" sz="2000" b="1" dirty="0">
              <a:latin typeface="Calibri" pitchFamily="34" charset="0"/>
            </a:endParaRPr>
          </a:p>
          <a:p>
            <a:pPr defTabSz="914400"/>
            <a:endParaRPr lang="en-US" sz="2000" b="1" dirty="0">
              <a:latin typeface="Calibri" pitchFamily="34" charset="0"/>
            </a:endParaRPr>
          </a:p>
        </p:txBody>
      </p:sp>
      <p:pic>
        <p:nvPicPr>
          <p:cNvPr id="3077" name="Picture 5" descr="Cars going through an automated assembly line"/>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291187" y="4413413"/>
            <a:ext cx="3850538" cy="251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Content Placeholder 2"/>
          <p:cNvSpPr txBox="1">
            <a:spLocks/>
          </p:cNvSpPr>
          <p:nvPr/>
        </p:nvSpPr>
        <p:spPr bwMode="auto">
          <a:xfrm>
            <a:off x="152400" y="5734050"/>
            <a:ext cx="5029200" cy="1005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ＭＳ Ｐゴシック" charset="-128"/>
                <a:cs typeface="+mn-cs"/>
              </a:defRPr>
            </a:lvl1pPr>
            <a:lvl2pPr marL="639763" indent="-273050" algn="l" rtl="0" eaLnBrk="0" fontAlgn="base" hangingPunct="0">
              <a:spcBef>
                <a:spcPct val="20000"/>
              </a:spcBef>
              <a:spcAft>
                <a:spcPct val="0"/>
              </a:spcAft>
              <a:buClr>
                <a:schemeClr val="accent1"/>
              </a:buClr>
              <a:buSzPct val="80000"/>
              <a:buFont typeface="Wingdings 2" charset="2"/>
              <a:buChar char=""/>
              <a:defRPr sz="2100" kern="1200">
                <a:solidFill>
                  <a:schemeClr val="tx1"/>
                </a:solidFill>
                <a:latin typeface="+mn-lt"/>
                <a:ea typeface="ＭＳ Ｐゴシック" charset="-128"/>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ＭＳ Ｐゴシック" charset="-128"/>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ＭＳ Ｐゴシック" charset="-128"/>
                <a:cs typeface="+mn-cs"/>
              </a:defRPr>
            </a:lvl4pPr>
            <a:lvl5pPr marL="1462088" indent="-182563" algn="l" rtl="0" eaLnBrk="0" fontAlgn="base" hangingPunct="0">
              <a:spcBef>
                <a:spcPct val="20000"/>
              </a:spcBef>
              <a:spcAft>
                <a:spcPct val="0"/>
              </a:spcAft>
              <a:buClr>
                <a:srgbClr val="BDCAE9"/>
              </a:buClr>
              <a:buSzPct val="68000"/>
              <a:buFont typeface="Wingdings 2" charset="2"/>
              <a:buChar char=""/>
              <a:defRPr sz="1600" kern="1200">
                <a:solidFill>
                  <a:schemeClr val="tx1"/>
                </a:solidFill>
                <a:latin typeface="+mn-lt"/>
                <a:ea typeface="ＭＳ Ｐゴシック"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a:r>
              <a:rPr lang="en-US" sz="2000" b="1" dirty="0">
                <a:latin typeface="Calibri" pitchFamily="34" charset="0"/>
              </a:rPr>
              <a:t>Highly sophisticated robots use many types of sensors to perform precision work on assembly lines, such as painting &amp; welding.</a:t>
            </a:r>
          </a:p>
          <a:p>
            <a:pPr defTabSz="914400"/>
            <a:endParaRPr lang="en-US" sz="2000" b="1" dirty="0">
              <a:latin typeface="Calibri" pitchFamily="34" charset="0"/>
            </a:endParaRPr>
          </a:p>
        </p:txBody>
      </p:sp>
      <p:sp>
        <p:nvSpPr>
          <p:cNvPr id="11" name="Content Placeholder 2"/>
          <p:cNvSpPr txBox="1">
            <a:spLocks/>
          </p:cNvSpPr>
          <p:nvPr/>
        </p:nvSpPr>
        <p:spPr bwMode="auto">
          <a:xfrm>
            <a:off x="2438400" y="2514601"/>
            <a:ext cx="2163971" cy="1447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ＭＳ Ｐゴシック" charset="-128"/>
                <a:cs typeface="+mn-cs"/>
              </a:defRPr>
            </a:lvl1pPr>
            <a:lvl2pPr marL="639763" indent="-273050" algn="l" rtl="0" eaLnBrk="0" fontAlgn="base" hangingPunct="0">
              <a:spcBef>
                <a:spcPct val="20000"/>
              </a:spcBef>
              <a:spcAft>
                <a:spcPct val="0"/>
              </a:spcAft>
              <a:buClr>
                <a:schemeClr val="accent1"/>
              </a:buClr>
              <a:buSzPct val="80000"/>
              <a:buFont typeface="Wingdings 2" charset="2"/>
              <a:buChar char=""/>
              <a:defRPr sz="2100" kern="1200">
                <a:solidFill>
                  <a:schemeClr val="tx1"/>
                </a:solidFill>
                <a:latin typeface="+mn-lt"/>
                <a:ea typeface="ＭＳ Ｐゴシック" charset="-128"/>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ＭＳ Ｐゴシック" charset="-128"/>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ＭＳ Ｐゴシック" charset="-128"/>
                <a:cs typeface="+mn-cs"/>
              </a:defRPr>
            </a:lvl4pPr>
            <a:lvl5pPr marL="1462088" indent="-182563" algn="l" rtl="0" eaLnBrk="0" fontAlgn="base" hangingPunct="0">
              <a:spcBef>
                <a:spcPct val="20000"/>
              </a:spcBef>
              <a:spcAft>
                <a:spcPct val="0"/>
              </a:spcAft>
              <a:buClr>
                <a:srgbClr val="BDCAE9"/>
              </a:buClr>
              <a:buSzPct val="68000"/>
              <a:buFont typeface="Wingdings 2" charset="2"/>
              <a:buChar char=""/>
              <a:defRPr sz="1600" kern="1200">
                <a:solidFill>
                  <a:schemeClr val="tx1"/>
                </a:solidFill>
                <a:latin typeface="+mn-lt"/>
                <a:ea typeface="ＭＳ Ｐゴシック"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914400"/>
            <a:r>
              <a:rPr lang="en-US" sz="2000" b="1" dirty="0">
                <a:latin typeface="Calibri" pitchFamily="34" charset="0"/>
              </a:rPr>
              <a:t>Touch sensors used  in smart phones and tablets!</a:t>
            </a:r>
          </a:p>
        </p:txBody>
      </p:sp>
    </p:spTree>
    <p:extLst>
      <p:ext uri="{BB962C8B-B14F-4D97-AF65-F5344CB8AC3E}">
        <p14:creationId xmlns:p14="http://schemas.microsoft.com/office/powerpoint/2010/main" val="3039110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15400" cy="1020762"/>
          </a:xfrm>
        </p:spPr>
        <p:txBody>
          <a:bodyPr wrap="square" lIns="91440" tIns="45720" rIns="91440" bIns="45720" numCol="1" anchorCtr="0" compatLnSpc="1">
            <a:prstTxWarp prst="textNoShape">
              <a:avLst/>
            </a:prstTxWarp>
            <a:noAutofit/>
          </a:bodyPr>
          <a:lstStyle/>
          <a:p>
            <a:pPr algn="ctr">
              <a:defRPr/>
            </a:pPr>
            <a:r>
              <a:rPr lang="en-US" sz="4400" b="1" cap="none" dirty="0">
                <a:solidFill>
                  <a:srgbClr val="FF0000"/>
                </a:solidFill>
                <a:latin typeface="Calibri" pitchFamily="34" charset="0"/>
                <a:cs typeface="Times New Roman" pitchFamily="18" charset="0"/>
              </a:rPr>
              <a:t>Human and Robot Sensors Quiz</a:t>
            </a:r>
            <a:endParaRPr lang="en-US" sz="4400" b="1" cap="none" dirty="0">
              <a:solidFill>
                <a:schemeClr val="tx1"/>
              </a:solidFill>
              <a:latin typeface="Calibri" pitchFamily="34" charset="0"/>
            </a:endParaRPr>
          </a:p>
        </p:txBody>
      </p:sp>
      <p:sp>
        <p:nvSpPr>
          <p:cNvPr id="10243" name="Content Placeholder 2"/>
          <p:cNvSpPr>
            <a:spLocks noGrp="1"/>
          </p:cNvSpPr>
          <p:nvPr>
            <p:ph sz="quarter" idx="1"/>
          </p:nvPr>
        </p:nvSpPr>
        <p:spPr>
          <a:xfrm>
            <a:off x="228600" y="1905000"/>
            <a:ext cx="8153400" cy="4568825"/>
          </a:xfrm>
        </p:spPr>
        <p:txBody>
          <a:bodyPr/>
          <a:lstStyle/>
          <a:p>
            <a:pPr marL="457200" indent="-457200" eaLnBrk="1" hangingPunct="1">
              <a:buFont typeface="+mj-lt"/>
              <a:buAutoNum type="arabicPeriod"/>
            </a:pPr>
            <a:r>
              <a:rPr lang="en-US" b="1" dirty="0">
                <a:latin typeface="Calibri" charset="0"/>
              </a:rPr>
              <a:t>How many sensors or senses do humans have? List them.</a:t>
            </a:r>
          </a:p>
          <a:p>
            <a:pPr marL="457200" indent="-457200" eaLnBrk="1" hangingPunct="1">
              <a:buFont typeface="+mj-lt"/>
              <a:buAutoNum type="arabicPeriod"/>
            </a:pPr>
            <a:endParaRPr lang="en-US" b="1" dirty="0">
              <a:latin typeface="Calibri" charset="0"/>
            </a:endParaRPr>
          </a:p>
          <a:p>
            <a:pPr marL="457200" indent="-457200" eaLnBrk="1" hangingPunct="1">
              <a:buFont typeface="+mj-lt"/>
              <a:buAutoNum type="arabicPeriod"/>
            </a:pPr>
            <a:endParaRPr lang="en-US" b="1" dirty="0">
              <a:latin typeface="Calibri" charset="0"/>
            </a:endParaRPr>
          </a:p>
          <a:p>
            <a:pPr marL="457200" indent="-457200" eaLnBrk="1" hangingPunct="1">
              <a:buFont typeface="+mj-lt"/>
              <a:buAutoNum type="arabicPeriod"/>
            </a:pPr>
            <a:r>
              <a:rPr lang="en-US" b="1" dirty="0">
                <a:latin typeface="Calibri" charset="0"/>
              </a:rPr>
              <a:t>Describe how any two of those human “sensors” work.</a:t>
            </a:r>
          </a:p>
          <a:p>
            <a:pPr marL="457200" indent="-457200" eaLnBrk="1" hangingPunct="1">
              <a:buFont typeface="+mj-lt"/>
              <a:buAutoNum type="arabicPeriod"/>
            </a:pPr>
            <a:endParaRPr lang="en-US" b="1" dirty="0">
              <a:latin typeface="Calibri" charset="0"/>
              <a:cs typeface="Times New Roman" charset="0"/>
            </a:endParaRPr>
          </a:p>
          <a:p>
            <a:pPr marL="457200" indent="-457200" eaLnBrk="1" hangingPunct="1">
              <a:buFont typeface="+mj-lt"/>
              <a:buAutoNum type="arabicPeriod"/>
            </a:pPr>
            <a:endParaRPr lang="en-US" b="1" dirty="0">
              <a:latin typeface="Calibri" charset="0"/>
              <a:cs typeface="Times New Roman" charset="0"/>
            </a:endParaRPr>
          </a:p>
          <a:p>
            <a:pPr marL="457200" indent="-457200" eaLnBrk="1" hangingPunct="1">
              <a:buFont typeface="+mj-lt"/>
              <a:buAutoNum type="arabicPeriod"/>
            </a:pPr>
            <a:r>
              <a:rPr lang="en-US" b="1" dirty="0">
                <a:latin typeface="Calibri" charset="0"/>
                <a:cs typeface="Times New Roman" charset="0"/>
              </a:rPr>
              <a:t>Give at least three examples of robot sensors that are similar to human senses.</a:t>
            </a:r>
            <a:endParaRPr lang="en-US" b="1" dirty="0">
              <a:latin typeface="Calibri" charset="0"/>
            </a:endParaRPr>
          </a:p>
        </p:txBody>
      </p:sp>
      <p:sp>
        <p:nvSpPr>
          <p:cNvPr id="5"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75456" y="228600"/>
            <a:ext cx="8153400" cy="715963"/>
          </a:xfrm>
        </p:spPr>
        <p:txBody>
          <a:bodyPr>
            <a:normAutofit fontScale="90000"/>
          </a:bodyPr>
          <a:lstStyle/>
          <a:p>
            <a:pPr algn="ctr">
              <a:defRPr/>
            </a:pPr>
            <a:r>
              <a:rPr lang="en-US" sz="4400" b="1" cap="none" dirty="0">
                <a:solidFill>
                  <a:srgbClr val="FF0000"/>
                </a:solidFill>
                <a:latin typeface="Calibri" pitchFamily="34" charset="0"/>
                <a:cs typeface="Times New Roman" pitchFamily="18" charset="0"/>
              </a:rPr>
              <a:t>Image Sources</a:t>
            </a:r>
          </a:p>
        </p:txBody>
      </p:sp>
      <p:sp>
        <p:nvSpPr>
          <p:cNvPr id="26627" name="Content Placeholder 3"/>
          <p:cNvSpPr>
            <a:spLocks noGrp="1"/>
          </p:cNvSpPr>
          <p:nvPr>
            <p:ph sz="quarter" idx="1"/>
          </p:nvPr>
        </p:nvSpPr>
        <p:spPr>
          <a:xfrm>
            <a:off x="304800" y="1066800"/>
            <a:ext cx="8305800" cy="5562600"/>
          </a:xfrm>
        </p:spPr>
        <p:txBody>
          <a:bodyPr/>
          <a:lstStyle/>
          <a:p>
            <a:pPr marL="0" indent="0">
              <a:spcBef>
                <a:spcPct val="0"/>
              </a:spcBef>
              <a:spcAft>
                <a:spcPts val="600"/>
              </a:spcAft>
              <a:buFont typeface="Wingdings" charset="2"/>
              <a:buNone/>
            </a:pPr>
            <a:r>
              <a:rPr lang="en-US" sz="1600" dirty="0">
                <a:latin typeface="Calibri" pitchFamily="34" charset="0"/>
                <a:cs typeface="Times New Roman" charset="0"/>
              </a:rPr>
              <a:t>Page 1a: photo of eyes; U.S. Department of Veteran Affairs </a:t>
            </a:r>
            <a:r>
              <a:rPr lang="en-US" sz="1600" dirty="0">
                <a:latin typeface="Calibri" pitchFamily="34" charset="0"/>
              </a:rPr>
              <a:t>http://www.lexington.va.gov/features/May_is_Healthy_Vision_Month.asp</a:t>
            </a:r>
            <a:endParaRPr lang="en-US" sz="1600" dirty="0">
              <a:latin typeface="Calibri" pitchFamily="34" charset="0"/>
              <a:cs typeface="Times New Roman" charset="0"/>
            </a:endParaRPr>
          </a:p>
          <a:p>
            <a:pPr marL="0" indent="0">
              <a:spcBef>
                <a:spcPct val="0"/>
              </a:spcBef>
              <a:spcAft>
                <a:spcPts val="600"/>
              </a:spcAft>
              <a:buNone/>
            </a:pPr>
            <a:r>
              <a:rPr lang="en-US" sz="1600" dirty="0">
                <a:latin typeface="Calibri" pitchFamily="34" charset="0"/>
                <a:cs typeface="Times New Roman" charset="0"/>
              </a:rPr>
              <a:t>Page 1b: photo of ear; State of Ohio http://www.tclw.das.ohio.gov/Default.aspx?tabid=325</a:t>
            </a:r>
          </a:p>
          <a:p>
            <a:pPr marL="0" indent="0">
              <a:spcBef>
                <a:spcPct val="0"/>
              </a:spcBef>
              <a:spcAft>
                <a:spcPts val="600"/>
              </a:spcAft>
              <a:buNone/>
            </a:pPr>
            <a:r>
              <a:rPr lang="en-US" sz="1600" dirty="0">
                <a:latin typeface="Calibri" pitchFamily="34" charset="0"/>
                <a:cs typeface="Times New Roman" charset="0"/>
              </a:rPr>
              <a:t>Page 1c: photo of girl-bad smell; City of Mesa, AZ </a:t>
            </a:r>
            <a:r>
              <a:rPr lang="en-US" sz="1600" dirty="0">
                <a:latin typeface="Calibri" pitchFamily="34" charset="0"/>
              </a:rPr>
              <a:t>http://www.mesaaz.gov/energy/ngsmell.aspx</a:t>
            </a:r>
            <a:endParaRPr lang="en-US" sz="1600" dirty="0">
              <a:latin typeface="Calibri" pitchFamily="34" charset="0"/>
              <a:cs typeface="Times New Roman" charset="0"/>
            </a:endParaRPr>
          </a:p>
          <a:p>
            <a:pPr marL="0" indent="0">
              <a:spcBef>
                <a:spcPct val="0"/>
              </a:spcBef>
              <a:spcAft>
                <a:spcPts val="600"/>
              </a:spcAft>
              <a:buNone/>
            </a:pPr>
            <a:r>
              <a:rPr lang="en-US" sz="1600" dirty="0">
                <a:latin typeface="Calibri" pitchFamily="34" charset="0"/>
                <a:cs typeface="Times New Roman" charset="0"/>
              </a:rPr>
              <a:t>Page 5: Nerves in human hand;  </a:t>
            </a:r>
            <a:r>
              <a:rPr lang="en-US" sz="1600" u="sng" dirty="0">
                <a:latin typeface="Calibri" pitchFamily="34" charset="0"/>
                <a:cs typeface="Times New Roman" charset="0"/>
              </a:rPr>
              <a:t>www.ptwellness.org</a:t>
            </a:r>
            <a:endParaRPr lang="en-US" sz="1600" dirty="0">
              <a:latin typeface="Calibri" pitchFamily="34" charset="0"/>
              <a:cs typeface="Times New Roman" charset="0"/>
            </a:endParaRPr>
          </a:p>
          <a:p>
            <a:pPr marL="0" indent="0">
              <a:spcBef>
                <a:spcPct val="0"/>
              </a:spcBef>
              <a:spcAft>
                <a:spcPts val="600"/>
              </a:spcAft>
              <a:buNone/>
            </a:pPr>
            <a:r>
              <a:rPr lang="en-US" sz="1600" dirty="0">
                <a:latin typeface="Calibri" pitchFamily="34" charset="0"/>
                <a:cs typeface="Times New Roman" charset="0"/>
              </a:rPr>
              <a:t>Page 7: Human nervous system diagram; </a:t>
            </a:r>
            <a:r>
              <a:rPr lang="en-US" sz="1600" u="sng" dirty="0">
                <a:latin typeface="Calibri" pitchFamily="34" charset="0"/>
                <a:cs typeface="Times New Roman" charset="0"/>
              </a:rPr>
              <a:t>http://www.infovisual.info/03/038_en.html</a:t>
            </a:r>
            <a:endParaRPr lang="en-US" sz="1600" dirty="0">
              <a:latin typeface="Calibri" pitchFamily="34" charset="0"/>
              <a:cs typeface="Times New Roman" charset="0"/>
            </a:endParaRPr>
          </a:p>
          <a:p>
            <a:pPr marL="0" indent="0">
              <a:spcBef>
                <a:spcPct val="0"/>
              </a:spcBef>
              <a:spcAft>
                <a:spcPts val="600"/>
              </a:spcAft>
              <a:buNone/>
            </a:pPr>
            <a:r>
              <a:rPr lang="en-US" sz="1600" dirty="0">
                <a:latin typeface="Calibri" pitchFamily="34" charset="0"/>
                <a:cs typeface="Times New Roman" charset="0"/>
              </a:rPr>
              <a:t>Page 8: Pathway from eye to visual cortex; </a:t>
            </a:r>
            <a:r>
              <a:rPr lang="en-US" sz="1600" u="sng" dirty="0">
                <a:latin typeface="Calibri" pitchFamily="34" charset="0"/>
                <a:cs typeface="Times New Roman" charset="0"/>
              </a:rPr>
              <a:t>ttp://thebrain.mcgill.ca/flash/d/d_02/d_02_cr/d_02_cr_vis/d_02_cr_vis.html</a:t>
            </a:r>
            <a:endParaRPr lang="en-US" sz="1600" dirty="0">
              <a:latin typeface="Calibri" pitchFamily="34" charset="0"/>
              <a:cs typeface="Times New Roman" charset="0"/>
            </a:endParaRPr>
          </a:p>
          <a:p>
            <a:pPr marL="0" indent="0">
              <a:spcBef>
                <a:spcPct val="0"/>
              </a:spcBef>
              <a:spcAft>
                <a:spcPts val="600"/>
              </a:spcAft>
              <a:buNone/>
            </a:pPr>
            <a:r>
              <a:rPr lang="en-US" sz="1600" dirty="0">
                <a:latin typeface="Calibri" pitchFamily="34" charset="0"/>
                <a:cs typeface="Times New Roman" charset="0"/>
              </a:rPr>
              <a:t>Page 9: Human eye diagram; </a:t>
            </a:r>
            <a:r>
              <a:rPr lang="en-US" sz="1600" u="sng" dirty="0">
                <a:latin typeface="Calibri" pitchFamily="34" charset="0"/>
                <a:cs typeface="Times New Roman" charset="0"/>
              </a:rPr>
              <a:t>http://www.ratbehavior.org/Eyes.htm</a:t>
            </a:r>
            <a:endParaRPr lang="en-US" sz="1600" dirty="0">
              <a:latin typeface="Calibri" pitchFamily="34" charset="0"/>
              <a:cs typeface="Times New Roman" charset="0"/>
            </a:endParaRPr>
          </a:p>
          <a:p>
            <a:pPr marL="0" indent="0">
              <a:spcBef>
                <a:spcPct val="0"/>
              </a:spcBef>
              <a:spcAft>
                <a:spcPts val="600"/>
              </a:spcAft>
              <a:buNone/>
            </a:pPr>
            <a:r>
              <a:rPr lang="en-US" sz="1600" dirty="0">
                <a:latin typeface="Calibri" pitchFamily="34" charset="0"/>
                <a:cs typeface="Times New Roman" charset="0"/>
              </a:rPr>
              <a:t>Pages 10 and 11: Human ear anatomy; Dan Pickard, Wikimedia Commons </a:t>
            </a:r>
            <a:r>
              <a:rPr lang="en-US" sz="1600" u="sng" dirty="0">
                <a:latin typeface="Calibri" pitchFamily="34" charset="0"/>
                <a:cs typeface="Times New Roman" charset="0"/>
              </a:rPr>
              <a:t>www.commons.wikimedia.org</a:t>
            </a:r>
            <a:r>
              <a:rPr lang="en-US" sz="1600" dirty="0">
                <a:latin typeface="Calibri" pitchFamily="34" charset="0"/>
                <a:cs typeface="Times New Roman" charset="0"/>
              </a:rPr>
              <a:t> </a:t>
            </a:r>
          </a:p>
          <a:p>
            <a:pPr marL="0" indent="0">
              <a:spcBef>
                <a:spcPct val="0"/>
              </a:spcBef>
              <a:spcAft>
                <a:spcPts val="600"/>
              </a:spcAft>
              <a:buNone/>
            </a:pPr>
            <a:r>
              <a:rPr lang="en-US" sz="1600" dirty="0">
                <a:latin typeface="Calibri" pitchFamily="34" charset="0"/>
                <a:cs typeface="Times New Roman" charset="0"/>
              </a:rPr>
              <a:t>Page 12a: dog photo; Microsoft clipart </a:t>
            </a:r>
            <a:r>
              <a:rPr lang="en-US" sz="1600" dirty="0">
                <a:latin typeface="Calibri" pitchFamily="34" charset="0"/>
              </a:rPr>
              <a:t>http://office.microsoft.com/en-us/images/</a:t>
            </a:r>
            <a:endParaRPr lang="en-US" sz="1600" dirty="0">
              <a:latin typeface="Calibri" pitchFamily="34" charset="0"/>
              <a:cs typeface="Times New Roman" charset="0"/>
            </a:endParaRPr>
          </a:p>
          <a:p>
            <a:pPr marL="0" indent="0">
              <a:spcBef>
                <a:spcPct val="0"/>
              </a:spcBef>
              <a:spcAft>
                <a:spcPts val="600"/>
              </a:spcAft>
              <a:buNone/>
            </a:pPr>
            <a:r>
              <a:rPr lang="en-US" sz="1600" dirty="0">
                <a:latin typeface="Calibri" pitchFamily="34" charset="0"/>
                <a:cs typeface="Times New Roman" charset="0"/>
              </a:rPr>
              <a:t>Page 12b: Human nose anatomy; </a:t>
            </a:r>
            <a:r>
              <a:rPr lang="en-US" sz="1600" u="sng" dirty="0">
                <a:latin typeface="Calibri" pitchFamily="34" charset="0"/>
                <a:cs typeface="Times New Roman" charset="0"/>
              </a:rPr>
              <a:t>www.commons.wikimedia.org</a:t>
            </a:r>
            <a:endParaRPr lang="en-US" sz="1600" dirty="0">
              <a:latin typeface="Calibri" pitchFamily="34" charset="0"/>
              <a:cs typeface="Times New Roman" charset="0"/>
            </a:endParaRPr>
          </a:p>
          <a:p>
            <a:pPr marL="0" indent="0">
              <a:spcBef>
                <a:spcPct val="0"/>
              </a:spcBef>
              <a:spcAft>
                <a:spcPts val="600"/>
              </a:spcAft>
              <a:buNone/>
            </a:pPr>
            <a:r>
              <a:rPr lang="en-US" sz="1600" dirty="0">
                <a:latin typeface="Calibri" pitchFamily="34" charset="0"/>
                <a:cs typeface="Times New Roman" charset="0"/>
              </a:rPr>
              <a:t>Page 13: Taste buds on human tongue; </a:t>
            </a:r>
            <a:r>
              <a:rPr lang="en-US" sz="1600" u="sng" dirty="0">
                <a:latin typeface="Calibri" pitchFamily="34" charset="0"/>
                <a:cs typeface="Times New Roman" charset="0"/>
              </a:rPr>
              <a:t>http://commons.wikimedia.org/wiki/</a:t>
            </a:r>
          </a:p>
          <a:p>
            <a:pPr marL="0" indent="0">
              <a:spcBef>
                <a:spcPct val="0"/>
              </a:spcBef>
              <a:spcAft>
                <a:spcPts val="600"/>
              </a:spcAft>
              <a:buNone/>
            </a:pPr>
            <a:r>
              <a:rPr lang="en-US" sz="1600" dirty="0">
                <a:latin typeface="Calibri" pitchFamily="34" charset="0"/>
                <a:cs typeface="Times New Roman" charset="0"/>
              </a:rPr>
              <a:t>Pages 14-17: LEGO® parts and sensors; www.LEGO.com </a:t>
            </a:r>
          </a:p>
          <a:p>
            <a:pPr marL="0" indent="0">
              <a:spcBef>
                <a:spcPct val="0"/>
              </a:spcBef>
              <a:spcAft>
                <a:spcPts val="600"/>
              </a:spcAft>
              <a:buNone/>
            </a:pPr>
            <a:r>
              <a:rPr lang="en-US" sz="1600" dirty="0">
                <a:latin typeface="Calibri" pitchFamily="34" charset="0"/>
                <a:cs typeface="Times New Roman" charset="0"/>
              </a:rPr>
              <a:t>Page 19a&amp;b: gloved hands and robot arms; NASA </a:t>
            </a:r>
            <a:r>
              <a:rPr lang="en-US" sz="1600" dirty="0">
                <a:latin typeface="Calibri" pitchFamily="34" charset="0"/>
              </a:rPr>
              <a:t>http://www.nasa.gov/mission_pages/station/main/robo-glove.html</a:t>
            </a:r>
          </a:p>
          <a:p>
            <a:pPr marL="0" indent="0">
              <a:spcBef>
                <a:spcPct val="0"/>
              </a:spcBef>
              <a:spcAft>
                <a:spcPts val="600"/>
              </a:spcAft>
              <a:buNone/>
            </a:pPr>
            <a:r>
              <a:rPr lang="en-US" sz="1600" dirty="0">
                <a:latin typeface="Calibri" pitchFamily="34" charset="0"/>
              </a:rPr>
              <a:t>Page 19c: assembly line robots; NASA </a:t>
            </a:r>
            <a:r>
              <a:rPr lang="en-US" sz="1600" u="sng" dirty="0">
                <a:latin typeface="Calibri" pitchFamily="34" charset="0"/>
              </a:rPr>
              <a:t>http://mynasa.nasa.gov/worldbook/wbkids/k_robot.html</a:t>
            </a:r>
            <a:endParaRPr lang="en-US" sz="1600" dirty="0">
              <a:latin typeface="Calibri" pitchFamily="34" charset="0"/>
            </a:endParaRPr>
          </a:p>
          <a:p>
            <a:pPr marL="0" indent="0">
              <a:spcBef>
                <a:spcPct val="0"/>
              </a:spcBef>
              <a:spcAft>
                <a:spcPts val="600"/>
              </a:spcAft>
              <a:buNone/>
            </a:pPr>
            <a:endParaRPr lang="en-US" sz="1600" dirty="0">
              <a:latin typeface="Calibri" pitchFamily="34" charset="0"/>
              <a:cs typeface="Times New Roman" charset="0"/>
            </a:endParaRPr>
          </a:p>
          <a:p>
            <a:pPr marL="0" indent="0">
              <a:buFont typeface="Wingdings" charset="2"/>
              <a:buNone/>
            </a:pPr>
            <a:endParaRPr lang="en-US" sz="1200" dirty="0">
              <a:latin typeface="Calibri" pitchFamily="34" charset="0"/>
            </a:endParaRPr>
          </a:p>
        </p:txBody>
      </p:sp>
      <p:sp>
        <p:nvSpPr>
          <p:cNvPr id="5"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sp>
        <p:nvSpPr>
          <p:cNvPr id="3" name="Content Placeholder 2"/>
          <p:cNvSpPr>
            <a:spLocks noGrp="1"/>
          </p:cNvSpPr>
          <p:nvPr>
            <p:ph sz="quarter" idx="1"/>
          </p:nvPr>
        </p:nvSpPr>
        <p:spPr>
          <a:xfrm>
            <a:off x="228600" y="1066801"/>
            <a:ext cx="8510588" cy="5715000"/>
          </a:xfrm>
        </p:spPr>
        <p:txBody>
          <a:bodyPr/>
          <a:lstStyle/>
          <a:p>
            <a:pPr marL="457200" indent="-457200" eaLnBrk="1" hangingPunct="1">
              <a:lnSpc>
                <a:spcPct val="80000"/>
              </a:lnSpc>
              <a:buFont typeface="+mj-lt"/>
              <a:buAutoNum type="arabicPeriod"/>
            </a:pPr>
            <a:r>
              <a:rPr lang="en-US" b="1" dirty="0">
                <a:latin typeface="Calibri" charset="0"/>
                <a:cs typeface="Times New Roman" charset="0"/>
              </a:rPr>
              <a:t>How many sensors or senses do humans have? List them.</a:t>
            </a:r>
          </a:p>
          <a:p>
            <a:pPr eaLnBrk="1" hangingPunct="1">
              <a:lnSpc>
                <a:spcPct val="80000"/>
              </a:lnSpc>
              <a:buFont typeface="Wingdings" charset="2"/>
              <a:buNone/>
            </a:pPr>
            <a:r>
              <a:rPr lang="en-US" sz="2200" b="1" dirty="0">
                <a:solidFill>
                  <a:srgbClr val="FF0000"/>
                </a:solidFill>
                <a:latin typeface="Calibri" charset="0"/>
                <a:cs typeface="Times New Roman" charset="0"/>
              </a:rPr>
              <a:t>	</a:t>
            </a:r>
            <a:r>
              <a:rPr lang="en-US" sz="1800" b="1" dirty="0">
                <a:solidFill>
                  <a:srgbClr val="0070C0"/>
                </a:solidFill>
                <a:latin typeface="Calibri" charset="0"/>
                <a:cs typeface="Times New Roman" charset="0"/>
              </a:rPr>
              <a:t>Humans have 5 main senses: vision, hearing, smell, touch and taste. </a:t>
            </a:r>
            <a:br>
              <a:rPr lang="en-US" sz="1800" b="1" dirty="0">
                <a:solidFill>
                  <a:srgbClr val="0070C0"/>
                </a:solidFill>
                <a:latin typeface="Calibri" charset="0"/>
                <a:cs typeface="Times New Roman" charset="0"/>
              </a:rPr>
            </a:br>
            <a:r>
              <a:rPr lang="en-US" sz="1800" b="1" dirty="0">
                <a:solidFill>
                  <a:srgbClr val="0070C0"/>
                </a:solidFill>
                <a:latin typeface="Calibri" charset="0"/>
                <a:cs typeface="Times New Roman" charset="0"/>
              </a:rPr>
              <a:t>Our sensors include the eyes, ears, nose, skin and tongue. </a:t>
            </a:r>
          </a:p>
          <a:p>
            <a:pPr eaLnBrk="1" hangingPunct="1">
              <a:lnSpc>
                <a:spcPct val="80000"/>
              </a:lnSpc>
              <a:buFont typeface="Wingdings" charset="2"/>
              <a:buNone/>
            </a:pPr>
            <a:r>
              <a:rPr lang="en-US" sz="1800" b="1" dirty="0">
                <a:solidFill>
                  <a:srgbClr val="0070C0"/>
                </a:solidFill>
                <a:latin typeface="Calibri" charset="0"/>
                <a:cs typeface="Times New Roman" charset="0"/>
              </a:rPr>
              <a:t>	Additional sensors include temperature sensors, body position sensors, balance sensors and blood acidity sensors.</a:t>
            </a:r>
          </a:p>
          <a:p>
            <a:pPr marL="457200" indent="-457200" eaLnBrk="1" hangingPunct="1">
              <a:lnSpc>
                <a:spcPct val="80000"/>
              </a:lnSpc>
              <a:buFont typeface="+mj-lt"/>
              <a:buAutoNum type="arabicPeriod" startAt="2"/>
            </a:pPr>
            <a:r>
              <a:rPr lang="en-US" b="1" dirty="0">
                <a:latin typeface="Calibri" charset="0"/>
                <a:cs typeface="Times New Roman" charset="0"/>
              </a:rPr>
              <a:t>Describe how any two of those human “sensors” work.</a:t>
            </a:r>
          </a:p>
          <a:p>
            <a:pPr marL="366713" lvl="1" indent="0">
              <a:buNone/>
            </a:pPr>
            <a:r>
              <a:rPr lang="en-US" sz="1600" b="1" dirty="0">
                <a:solidFill>
                  <a:srgbClr val="0070C0"/>
                </a:solidFill>
                <a:latin typeface="Calibri" charset="0"/>
                <a:cs typeface="Times New Roman" charset="0"/>
              </a:rPr>
              <a:t>Eyes: Take in the surrounding light and relay it to nerve cells that send images to the brain.</a:t>
            </a:r>
          </a:p>
          <a:p>
            <a:pPr marL="366713" lvl="1" indent="0">
              <a:buNone/>
            </a:pPr>
            <a:r>
              <a:rPr lang="en-US" sz="1600" b="1" dirty="0">
                <a:solidFill>
                  <a:srgbClr val="0070C0"/>
                </a:solidFill>
                <a:latin typeface="Calibri" charset="0"/>
                <a:cs typeface="Times New Roman" charset="0"/>
              </a:rPr>
              <a:t>Ears: Take in sound waves from the air and vibrate, sending vibrations through the inner ear to hair cells that send signals through the nerves to the brain.</a:t>
            </a:r>
          </a:p>
          <a:p>
            <a:pPr marL="366713" lvl="1" indent="0">
              <a:buNone/>
            </a:pPr>
            <a:r>
              <a:rPr lang="en-US" sz="1600" b="1" dirty="0">
                <a:solidFill>
                  <a:srgbClr val="0070C0"/>
                </a:solidFill>
                <a:latin typeface="Calibri" charset="0"/>
                <a:cs typeface="Times New Roman" charset="0"/>
              </a:rPr>
              <a:t>Nose: Particles are inhaled into the nose and nerve cells contact the particles and send signals to the brain.</a:t>
            </a:r>
          </a:p>
          <a:p>
            <a:pPr marL="366713" lvl="1" indent="0">
              <a:buNone/>
            </a:pPr>
            <a:r>
              <a:rPr lang="en-US" sz="1600" b="1" dirty="0">
                <a:solidFill>
                  <a:srgbClr val="0070C0"/>
                </a:solidFill>
                <a:latin typeface="Calibri" charset="0"/>
                <a:cs typeface="Times New Roman" charset="0"/>
              </a:rPr>
              <a:t>Skin: Sensors all over the skin are activated and send signals to the brain through the nervous system.</a:t>
            </a:r>
          </a:p>
          <a:p>
            <a:pPr marL="366713" lvl="1" indent="0">
              <a:buNone/>
            </a:pPr>
            <a:r>
              <a:rPr lang="en-US" sz="1600" b="1" dirty="0">
                <a:solidFill>
                  <a:srgbClr val="0070C0"/>
                </a:solidFill>
                <a:latin typeface="Calibri" charset="0"/>
                <a:cs typeface="Times New Roman" charset="0"/>
              </a:rPr>
              <a:t>Tongue: Taste buds are made of small cells that have little hairs that are activated by particles in food. The hairs send signals through nerves to the brain.</a:t>
            </a:r>
          </a:p>
          <a:p>
            <a:pPr marL="457200" indent="-457200">
              <a:lnSpc>
                <a:spcPct val="80000"/>
              </a:lnSpc>
              <a:buFont typeface="+mj-lt"/>
              <a:buAutoNum type="arabicPeriod" startAt="3"/>
            </a:pPr>
            <a:r>
              <a:rPr lang="en-US" b="1" dirty="0">
                <a:latin typeface="Calibri" charset="0"/>
                <a:cs typeface="Times New Roman" charset="0"/>
              </a:rPr>
              <a:t>Give at least three examples of robot sensors that are similar to human senses.</a:t>
            </a:r>
          </a:p>
          <a:p>
            <a:pPr>
              <a:lnSpc>
                <a:spcPct val="80000"/>
              </a:lnSpc>
              <a:buFont typeface="Wingdings" charset="2"/>
              <a:buNone/>
            </a:pPr>
            <a:r>
              <a:rPr lang="en-US" sz="1800" b="1" dirty="0">
                <a:solidFill>
                  <a:srgbClr val="0070C0"/>
                </a:solidFill>
                <a:latin typeface="Calibri" charset="0"/>
                <a:cs typeface="Times New Roman" charset="0"/>
              </a:rPr>
              <a:t> 	Light and ultrasonic sensors are like eyes (vision). Sound sensors are like ears (hearing). Touch, temperature and pressure sensors are like skin (touch).</a:t>
            </a:r>
          </a:p>
        </p:txBody>
      </p:sp>
      <p:sp>
        <p:nvSpPr>
          <p:cNvPr id="6" name="Title 1"/>
          <p:cNvSpPr txBox="1">
            <a:spLocks/>
          </p:cNvSpPr>
          <p:nvPr/>
        </p:nvSpPr>
        <p:spPr>
          <a:xfrm>
            <a:off x="0" y="236538"/>
            <a:ext cx="8915400" cy="830262"/>
          </a:xfrm>
          <a:prstGeom prst="rect">
            <a:avLst/>
          </a:prstGeom>
        </p:spPr>
        <p:txBody>
          <a:bodyPr anchor="b">
            <a:normAutofit fontScale="97500"/>
          </a:bodyPr>
          <a:lstStyle>
            <a:lvl1pPr algn="l" rtl="0" eaLnBrk="0" fontAlgn="base" hangingPunct="0">
              <a:spcBef>
                <a:spcPct val="0"/>
              </a:spcBef>
              <a:spcAft>
                <a:spcPct val="0"/>
              </a:spcAft>
              <a:defRPr sz="3000" kern="1200" cap="small">
                <a:solidFill>
                  <a:schemeClr val="tx2"/>
                </a:solidFill>
                <a:latin typeface="+mj-lt"/>
                <a:ea typeface="ＭＳ Ｐゴシック" charset="-128"/>
                <a:cs typeface="+mj-cs"/>
              </a:defRPr>
            </a:lvl1pPr>
            <a:lvl2pPr algn="l" rtl="0" eaLnBrk="0" fontAlgn="base" hangingPunct="0">
              <a:spcBef>
                <a:spcPct val="0"/>
              </a:spcBef>
              <a:spcAft>
                <a:spcPct val="0"/>
              </a:spcAft>
              <a:defRPr sz="3000">
                <a:solidFill>
                  <a:schemeClr val="tx2"/>
                </a:solidFill>
                <a:latin typeface="Century Schoolbook" pitchFamily="18" charset="0"/>
                <a:ea typeface="ＭＳ Ｐゴシック" charset="-128"/>
              </a:defRPr>
            </a:lvl2pPr>
            <a:lvl3pPr algn="l" rtl="0" eaLnBrk="0" fontAlgn="base" hangingPunct="0">
              <a:spcBef>
                <a:spcPct val="0"/>
              </a:spcBef>
              <a:spcAft>
                <a:spcPct val="0"/>
              </a:spcAft>
              <a:defRPr sz="3000">
                <a:solidFill>
                  <a:schemeClr val="tx2"/>
                </a:solidFill>
                <a:latin typeface="Century Schoolbook" pitchFamily="18" charset="0"/>
                <a:ea typeface="ＭＳ Ｐゴシック" charset="-128"/>
              </a:defRPr>
            </a:lvl3pPr>
            <a:lvl4pPr algn="l" rtl="0" eaLnBrk="0" fontAlgn="base" hangingPunct="0">
              <a:spcBef>
                <a:spcPct val="0"/>
              </a:spcBef>
              <a:spcAft>
                <a:spcPct val="0"/>
              </a:spcAft>
              <a:defRPr sz="3000">
                <a:solidFill>
                  <a:schemeClr val="tx2"/>
                </a:solidFill>
                <a:latin typeface="Century Schoolbook" pitchFamily="18" charset="0"/>
                <a:ea typeface="ＭＳ Ｐゴシック" charset="-128"/>
              </a:defRPr>
            </a:lvl4pPr>
            <a:lvl5pPr algn="l" rtl="0" eaLnBrk="0" fontAlgn="base" hangingPunct="0">
              <a:spcBef>
                <a:spcPct val="0"/>
              </a:spcBef>
              <a:spcAft>
                <a:spcPct val="0"/>
              </a:spcAft>
              <a:defRPr sz="3000">
                <a:solidFill>
                  <a:schemeClr val="tx2"/>
                </a:solidFill>
                <a:latin typeface="Century Schoolbook" pitchFamily="18" charset="0"/>
                <a:ea typeface="ＭＳ Ｐゴシック" charset="-128"/>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914400">
              <a:defRPr/>
            </a:pPr>
            <a:r>
              <a:rPr lang="en-US" sz="4000" b="1" cap="none" dirty="0">
                <a:solidFill>
                  <a:srgbClr val="FF0000"/>
                </a:solidFill>
                <a:latin typeface="Calibri" pitchFamily="34" charset="0"/>
                <a:cs typeface="Times New Roman" pitchFamily="18" charset="0"/>
              </a:rPr>
              <a:t>Human and Robot Sensors Quiz</a:t>
            </a:r>
            <a:endParaRPr lang="en-US" sz="1800" b="1" cap="none"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609600" y="838200"/>
            <a:ext cx="7645400" cy="522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eaLnBrk="1" hangingPunct="1">
              <a:defRPr/>
            </a:pPr>
            <a:r>
              <a:rPr lang="en-US" sz="4400" b="1" dirty="0">
                <a:solidFill>
                  <a:srgbClr val="FF0000"/>
                </a:solidFill>
                <a:latin typeface="Calibri" pitchFamily="34" charset="0"/>
                <a:cs typeface="Times New Roman" charset="0"/>
              </a:rPr>
              <a:t>Lesson Objectives</a:t>
            </a:r>
          </a:p>
          <a:p>
            <a:pPr algn="ctr" eaLnBrk="1" hangingPunct="1">
              <a:defRPr/>
            </a:pPr>
            <a:endParaRPr lang="en-US" sz="1050" b="1" dirty="0">
              <a:solidFill>
                <a:srgbClr val="FF0000"/>
              </a:solidFill>
              <a:latin typeface="Calibri" pitchFamily="34" charset="0"/>
              <a:cs typeface="Times New Roman" charset="0"/>
            </a:endParaRPr>
          </a:p>
          <a:p>
            <a:pPr eaLnBrk="1" hangingPunct="1">
              <a:defRPr/>
            </a:pPr>
            <a:endParaRPr lang="en-US" sz="1500" b="1" dirty="0">
              <a:solidFill>
                <a:srgbClr val="FF0000"/>
              </a:solidFill>
              <a:latin typeface="Times New Roman" charset="0"/>
              <a:cs typeface="Times New Roman" charset="0"/>
            </a:endParaRPr>
          </a:p>
          <a:p>
            <a:pPr eaLnBrk="1" hangingPunct="1">
              <a:defRPr/>
            </a:pPr>
            <a:r>
              <a:rPr lang="en-US" b="1" dirty="0">
                <a:latin typeface="Calibri" pitchFamily="34" charset="0"/>
                <a:cs typeface="Times New Roman" charset="0"/>
              </a:rPr>
              <a:t>The following slides include:</a:t>
            </a:r>
          </a:p>
          <a:p>
            <a:pPr eaLnBrk="1" hangingPunct="1">
              <a:defRPr/>
            </a:pPr>
            <a:r>
              <a:rPr lang="en-US" b="1" dirty="0">
                <a:latin typeface="Calibri" pitchFamily="34" charset="0"/>
                <a:cs typeface="Times New Roman" charset="0"/>
              </a:rPr>
              <a:t>						</a:t>
            </a:r>
          </a:p>
          <a:p>
            <a:pPr marL="457200" indent="-457200" eaLnBrk="1" hangingPunct="1">
              <a:buFontTx/>
              <a:buAutoNum type="arabicPeriod"/>
              <a:defRPr/>
            </a:pPr>
            <a:r>
              <a:rPr lang="en-US" b="1" dirty="0">
                <a:latin typeface="Calibri" pitchFamily="34" charset="0"/>
                <a:cs typeface="Times New Roman" charset="0"/>
              </a:rPr>
              <a:t>A rigorous background in human sensors and their engineering equivalents. </a:t>
            </a:r>
          </a:p>
          <a:p>
            <a:pPr marL="1828800" lvl="3" indent="-457200" eaLnBrk="1" hangingPunct="1">
              <a:buFontTx/>
              <a:buAutoNum type="arabicPeriod"/>
              <a:defRPr/>
            </a:pPr>
            <a:endParaRPr lang="en-US" b="1" dirty="0">
              <a:latin typeface="Calibri" pitchFamily="34" charset="0"/>
              <a:cs typeface="Times New Roman" charset="0"/>
            </a:endParaRPr>
          </a:p>
          <a:p>
            <a:pPr marL="457200" indent="-457200" eaLnBrk="1" hangingPunct="1">
              <a:buFontTx/>
              <a:buAutoNum type="arabicPeriod"/>
              <a:defRPr/>
            </a:pPr>
            <a:r>
              <a:rPr lang="en-US" b="1" dirty="0">
                <a:latin typeface="Calibri" pitchFamily="34" charset="0"/>
                <a:cs typeface="Times New Roman" charset="0"/>
              </a:rPr>
              <a:t>A review of human sensors, followed by robot sensors, to set the context for the hands-on activities involving sound sensors on the LEGO MINDSTORMS NXT robot. </a:t>
            </a:r>
          </a:p>
          <a:p>
            <a:pPr marL="1828800" lvl="3" indent="-457200" eaLnBrk="1" hangingPunct="1">
              <a:buFontTx/>
              <a:buAutoNum type="arabicPeriod"/>
              <a:defRPr/>
            </a:pPr>
            <a:endParaRPr lang="en-US" b="1" dirty="0">
              <a:latin typeface="Calibri" pitchFamily="34" charset="0"/>
              <a:cs typeface="Times New Roman" charset="0"/>
            </a:endParaRPr>
          </a:p>
          <a:p>
            <a:pPr marL="457200" indent="-457200" eaLnBrk="1" hangingPunct="1">
              <a:buFontTx/>
              <a:buAutoNum type="arabicPeriod"/>
              <a:defRPr/>
            </a:pPr>
            <a:r>
              <a:rPr lang="en-US" b="1" dirty="0">
                <a:latin typeface="Calibri" pitchFamily="34" charset="0"/>
                <a:cs typeface="Times New Roman" charset="0"/>
              </a:rPr>
              <a:t>How the robot takes sensor input, and uses it to make decisions to cause movements.</a:t>
            </a:r>
          </a:p>
        </p:txBody>
      </p:sp>
      <p:sp>
        <p:nvSpPr>
          <p:cNvPr id="4"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228600"/>
            <a:ext cx="8281988" cy="715962"/>
          </a:xfrm>
        </p:spPr>
        <p:txBody>
          <a:bodyPr>
            <a:noAutofit/>
          </a:bodyPr>
          <a:lstStyle/>
          <a:p>
            <a:pPr algn="ctr" eaLnBrk="1" fontAlgn="auto" hangingPunct="1">
              <a:spcAft>
                <a:spcPts val="0"/>
              </a:spcAft>
              <a:defRPr/>
            </a:pPr>
            <a:r>
              <a:rPr lang="en-US" sz="4400" b="1" cap="none" dirty="0">
                <a:solidFill>
                  <a:srgbClr val="FF0000"/>
                </a:solidFill>
                <a:latin typeface="Calibri" pitchFamily="34" charset="0"/>
                <a:cs typeface="Times New Roman" pitchFamily="18" charset="0"/>
              </a:rPr>
              <a:t>What is a Sensor?</a:t>
            </a:r>
          </a:p>
        </p:txBody>
      </p:sp>
      <p:pic>
        <p:nvPicPr>
          <p:cNvPr id="12293" name="Picture 4" descr="h9991344_001.jpg"/>
          <p:cNvPicPr>
            <a:picLocks noChangeAspect="1"/>
          </p:cNvPicPr>
          <p:nvPr/>
        </p:nvPicPr>
        <p:blipFill>
          <a:blip r:embed="rId3">
            <a:extLst>
              <a:ext uri="{28A0092B-C50C-407E-A947-70E740481C1C}">
                <a14:useLocalDpi xmlns:a14="http://schemas.microsoft.com/office/drawing/2010/main" val="0"/>
              </a:ext>
            </a:extLst>
          </a:blip>
          <a:srcRect b="4176"/>
          <a:stretch>
            <a:fillRect/>
          </a:stretch>
        </p:blipFill>
        <p:spPr bwMode="auto">
          <a:xfrm>
            <a:off x="266131" y="1981200"/>
            <a:ext cx="4876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sp>
        <p:nvSpPr>
          <p:cNvPr id="7" name="Content Placeholder 2"/>
          <p:cNvSpPr txBox="1">
            <a:spLocks/>
          </p:cNvSpPr>
          <p:nvPr/>
        </p:nvSpPr>
        <p:spPr bwMode="auto">
          <a:xfrm>
            <a:off x="328613" y="914400"/>
            <a:ext cx="85105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ＭＳ Ｐゴシック" charset="-128"/>
                <a:cs typeface="+mn-cs"/>
              </a:defRPr>
            </a:lvl1pPr>
            <a:lvl2pPr marL="639763" indent="-273050" algn="l" rtl="0" eaLnBrk="0" fontAlgn="base" hangingPunct="0">
              <a:spcBef>
                <a:spcPct val="20000"/>
              </a:spcBef>
              <a:spcAft>
                <a:spcPct val="0"/>
              </a:spcAft>
              <a:buClr>
                <a:schemeClr val="accent1"/>
              </a:buClr>
              <a:buSzPct val="80000"/>
              <a:buFont typeface="Wingdings 2" charset="2"/>
              <a:buChar char=""/>
              <a:defRPr sz="2100" kern="1200">
                <a:solidFill>
                  <a:schemeClr val="tx1"/>
                </a:solidFill>
                <a:latin typeface="+mn-lt"/>
                <a:ea typeface="ＭＳ Ｐゴシック" charset="-128"/>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ＭＳ Ｐゴシック" charset="-128"/>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ＭＳ Ｐゴシック" charset="-128"/>
                <a:cs typeface="+mn-cs"/>
              </a:defRPr>
            </a:lvl4pPr>
            <a:lvl5pPr marL="1462088" indent="-182563" algn="l" rtl="0" eaLnBrk="0" fontAlgn="base" hangingPunct="0">
              <a:spcBef>
                <a:spcPct val="20000"/>
              </a:spcBef>
              <a:spcAft>
                <a:spcPct val="0"/>
              </a:spcAft>
              <a:buClr>
                <a:srgbClr val="BDCAE9"/>
              </a:buClr>
              <a:buSzPct val="68000"/>
              <a:buFont typeface="Wingdings 2" charset="2"/>
              <a:buChar char=""/>
              <a:defRPr sz="1600" kern="1200">
                <a:solidFill>
                  <a:schemeClr val="tx1"/>
                </a:solidFill>
                <a:latin typeface="+mn-lt"/>
                <a:ea typeface="ＭＳ Ｐゴシック"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914400" eaLnBrk="1" hangingPunct="1">
              <a:buFont typeface="Wingdings" charset="2"/>
              <a:buNone/>
            </a:pPr>
            <a:r>
              <a:rPr lang="en-US" b="1" dirty="0">
                <a:latin typeface="Calibri" charset="0"/>
                <a:cs typeface="Times New Roman" charset="0"/>
              </a:rPr>
              <a:t>A sensor is a device that measures a physical quantity </a:t>
            </a:r>
          </a:p>
        </p:txBody>
      </p:sp>
      <p:sp>
        <p:nvSpPr>
          <p:cNvPr id="12291" name="Content Placeholder 2"/>
          <p:cNvSpPr>
            <a:spLocks noGrp="1"/>
          </p:cNvSpPr>
          <p:nvPr>
            <p:ph sz="quarter" idx="1"/>
          </p:nvPr>
        </p:nvSpPr>
        <p:spPr>
          <a:xfrm>
            <a:off x="5090615" y="1371600"/>
            <a:ext cx="3648573" cy="5334000"/>
          </a:xfrm>
        </p:spPr>
        <p:txBody>
          <a:bodyPr/>
          <a:lstStyle/>
          <a:p>
            <a:pPr marL="0" indent="0" eaLnBrk="1" hangingPunct="1">
              <a:buNone/>
            </a:pPr>
            <a:r>
              <a:rPr lang="en-US" sz="2000" b="1" dirty="0">
                <a:latin typeface="Calibri" charset="0"/>
                <a:cs typeface="Times New Roman" charset="0"/>
              </a:rPr>
              <a:t>Touch example:</a:t>
            </a:r>
          </a:p>
          <a:p>
            <a:pPr eaLnBrk="1" hangingPunct="1"/>
            <a:r>
              <a:rPr lang="en-US" sz="1800" b="1" dirty="0">
                <a:latin typeface="Calibri" charset="0"/>
                <a:cs typeface="Times New Roman" charset="0"/>
              </a:rPr>
              <a:t>The skin in your fingers contains millions of sensitive nerve endings that can detect stimuli, such as temperature. </a:t>
            </a:r>
          </a:p>
          <a:p>
            <a:pPr eaLnBrk="1" hangingPunct="1"/>
            <a:r>
              <a:rPr lang="en-US" sz="1800" b="1" dirty="0">
                <a:latin typeface="Calibri" charset="0"/>
                <a:cs typeface="Times New Roman" charset="0"/>
              </a:rPr>
              <a:t>When you touch an object, sensors on your fingers send signals to your brain so that it recognizes it as being hot or cold.  </a:t>
            </a:r>
          </a:p>
          <a:p>
            <a:pPr eaLnBrk="1" hangingPunct="1"/>
            <a:r>
              <a:rPr lang="en-US" sz="1800" b="1" dirty="0">
                <a:latin typeface="Calibri" charset="0"/>
                <a:cs typeface="Times New Roman" charset="0"/>
              </a:rPr>
              <a:t>This stimulus is converted to neuronal impulses that are sent via nerves to a specific region in the brain that interprets it as being hot or cold. </a:t>
            </a:r>
          </a:p>
          <a:p>
            <a:pPr eaLnBrk="1" hangingPunct="1"/>
            <a:r>
              <a:rPr lang="en-US" sz="1800" b="1" dirty="0">
                <a:latin typeface="Calibri" charset="0"/>
                <a:cs typeface="Times New Roman" charset="0"/>
              </a:rPr>
              <a:t>The same process happens with stimuli such as pressure and pain signals.</a:t>
            </a:r>
          </a:p>
          <a:p>
            <a:pPr lvl="1" eaLnBrk="1" hangingPunct="1"/>
            <a:endParaRPr lang="en-US" sz="2000" dirty="0">
              <a:latin typeface="Times New Roman" charset="0"/>
              <a:cs typeface="Times New Roman"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304800" y="228600"/>
            <a:ext cx="8382000" cy="609600"/>
          </a:xfrm>
        </p:spPr>
        <p:txBody>
          <a:bodyPr>
            <a:noAutofit/>
          </a:bodyPr>
          <a:lstStyle/>
          <a:p>
            <a:pPr algn="ctr" eaLnBrk="1" fontAlgn="auto" hangingPunct="1">
              <a:spcAft>
                <a:spcPts val="0"/>
              </a:spcAft>
              <a:defRPr/>
            </a:pPr>
            <a:r>
              <a:rPr lang="en-US" sz="3900" b="1" cap="none" dirty="0">
                <a:solidFill>
                  <a:srgbClr val="FF0000"/>
                </a:solidFill>
                <a:latin typeface="Calibri" pitchFamily="34" charset="0"/>
                <a:cs typeface="Times New Roman" pitchFamily="18" charset="0"/>
              </a:rPr>
              <a:t>Human Sensors</a:t>
            </a:r>
          </a:p>
        </p:txBody>
      </p:sp>
      <p:sp>
        <p:nvSpPr>
          <p:cNvPr id="13315" name="Content Placeholder 2"/>
          <p:cNvSpPr>
            <a:spLocks noGrp="1"/>
          </p:cNvSpPr>
          <p:nvPr>
            <p:ph sz="quarter" idx="1"/>
          </p:nvPr>
        </p:nvSpPr>
        <p:spPr>
          <a:xfrm>
            <a:off x="228600" y="1111250"/>
            <a:ext cx="8458200" cy="5594350"/>
          </a:xfrm>
        </p:spPr>
        <p:txBody>
          <a:bodyPr/>
          <a:lstStyle/>
          <a:p>
            <a:pPr eaLnBrk="1" hangingPunct="1">
              <a:buFont typeface="Wingdings 3" charset="2"/>
              <a:buChar char=""/>
            </a:pPr>
            <a:r>
              <a:rPr lang="en-US" sz="2000" b="1" dirty="0">
                <a:latin typeface="Calibri" charset="0"/>
                <a:cs typeface="Times New Roman" charset="0"/>
              </a:rPr>
              <a:t>Your </a:t>
            </a:r>
            <a:r>
              <a:rPr lang="en-US" sz="2000" b="1" dirty="0">
                <a:solidFill>
                  <a:srgbClr val="0070C0"/>
                </a:solidFill>
                <a:latin typeface="Calibri" charset="0"/>
                <a:cs typeface="Times New Roman" charset="0"/>
              </a:rPr>
              <a:t>sensory organs </a:t>
            </a:r>
            <a:r>
              <a:rPr lang="en-US" sz="2000" b="1" dirty="0">
                <a:latin typeface="Calibri" charset="0"/>
                <a:cs typeface="Times New Roman" charset="0"/>
              </a:rPr>
              <a:t>(eyes, ears, nose, tongue and skin) provide information to your brain so that it can make decisions. This is very similar to the working of robot sensors. Your brain continuously uses the information that it receives from your sensory organs to make your body work correctly.</a:t>
            </a:r>
          </a:p>
          <a:p>
            <a:pPr eaLnBrk="1" hangingPunct="1">
              <a:buFont typeface="Wingdings 3" charset="2"/>
              <a:buChar char=""/>
            </a:pPr>
            <a:endParaRPr lang="en-US" sz="700" b="1" dirty="0">
              <a:latin typeface="Calibri" charset="0"/>
              <a:cs typeface="Times New Roman" charset="0"/>
            </a:endParaRPr>
          </a:p>
          <a:p>
            <a:pPr eaLnBrk="1" hangingPunct="1">
              <a:buFont typeface="Wingdings 3" charset="2"/>
              <a:buChar char=""/>
            </a:pPr>
            <a:r>
              <a:rPr lang="en-US" sz="2000" b="1" dirty="0">
                <a:latin typeface="Calibri" charset="0"/>
                <a:cs typeface="Times New Roman" charset="0"/>
              </a:rPr>
              <a:t> Humans have 5 major senses:</a:t>
            </a:r>
          </a:p>
          <a:p>
            <a:pPr marL="366713" lvl="1" indent="-39688" eaLnBrk="1" hangingPunct="1">
              <a:buSzPct val="90000"/>
              <a:buFont typeface="Wingdings" charset="2"/>
              <a:buChar char="§"/>
            </a:pPr>
            <a:r>
              <a:rPr lang="en-US" sz="2000" b="1" dirty="0">
                <a:latin typeface="Calibri" charset="0"/>
                <a:cs typeface="Times New Roman" charset="0"/>
              </a:rPr>
              <a:t> Your </a:t>
            </a:r>
            <a:r>
              <a:rPr lang="en-US" sz="2000" b="1" dirty="0">
                <a:solidFill>
                  <a:srgbClr val="0070C0"/>
                </a:solidFill>
                <a:latin typeface="Calibri" charset="0"/>
                <a:cs typeface="Times New Roman" charset="0"/>
              </a:rPr>
              <a:t>eyes</a:t>
            </a:r>
            <a:r>
              <a:rPr lang="en-US" sz="2000" b="1" dirty="0">
                <a:latin typeface="Calibri" charset="0"/>
                <a:cs typeface="Times New Roman" charset="0"/>
              </a:rPr>
              <a:t> enable you to see the world</a:t>
            </a:r>
          </a:p>
          <a:p>
            <a:pPr marL="366713" lvl="1" indent="-39688" eaLnBrk="1" hangingPunct="1">
              <a:buFont typeface="Wingdings" charset="2"/>
              <a:buChar char="§"/>
            </a:pPr>
            <a:r>
              <a:rPr lang="en-US" sz="2000" b="1" dirty="0">
                <a:latin typeface="Calibri" charset="0"/>
                <a:cs typeface="Times New Roman" charset="0"/>
              </a:rPr>
              <a:t> Your </a:t>
            </a:r>
            <a:r>
              <a:rPr lang="en-US" sz="2000" b="1" dirty="0">
                <a:solidFill>
                  <a:srgbClr val="0070C0"/>
                </a:solidFill>
                <a:latin typeface="Calibri" charset="0"/>
                <a:cs typeface="Times New Roman" charset="0"/>
              </a:rPr>
              <a:t>ears</a:t>
            </a:r>
            <a:r>
              <a:rPr lang="en-US" sz="2000" b="1" dirty="0">
                <a:latin typeface="Calibri" charset="0"/>
                <a:cs typeface="Times New Roman" charset="0"/>
              </a:rPr>
              <a:t> enable you to hear sounds </a:t>
            </a:r>
          </a:p>
          <a:p>
            <a:pPr marL="366713" lvl="1" indent="-39688" eaLnBrk="1" hangingPunct="1">
              <a:buFont typeface="Wingdings" charset="2"/>
              <a:buChar char="§"/>
            </a:pPr>
            <a:r>
              <a:rPr lang="en-US" sz="2000" b="1" dirty="0">
                <a:latin typeface="Calibri" charset="0"/>
                <a:cs typeface="Times New Roman" charset="0"/>
              </a:rPr>
              <a:t> Your </a:t>
            </a:r>
            <a:r>
              <a:rPr lang="en-US" sz="2000" b="1" dirty="0">
                <a:solidFill>
                  <a:srgbClr val="0070C0"/>
                </a:solidFill>
                <a:latin typeface="Calibri" charset="0"/>
                <a:cs typeface="Times New Roman" charset="0"/>
              </a:rPr>
              <a:t>nose</a:t>
            </a:r>
            <a:r>
              <a:rPr lang="en-US" sz="2000" b="1" dirty="0">
                <a:latin typeface="Calibri" charset="0"/>
                <a:cs typeface="Times New Roman" charset="0"/>
              </a:rPr>
              <a:t> lets you smell the many scents in our world</a:t>
            </a:r>
          </a:p>
          <a:p>
            <a:pPr marL="366713" lvl="1" indent="-39688" eaLnBrk="1" hangingPunct="1">
              <a:buFont typeface="Wingdings" charset="2"/>
              <a:buChar char="§"/>
            </a:pPr>
            <a:r>
              <a:rPr lang="en-US" sz="2000" b="1" dirty="0">
                <a:latin typeface="Calibri" charset="0"/>
                <a:cs typeface="Times New Roman" charset="0"/>
              </a:rPr>
              <a:t> Your </a:t>
            </a:r>
            <a:r>
              <a:rPr lang="en-US" sz="2000" b="1" dirty="0">
                <a:solidFill>
                  <a:srgbClr val="0070C0"/>
                </a:solidFill>
                <a:latin typeface="Calibri" charset="0"/>
                <a:cs typeface="Times New Roman" charset="0"/>
              </a:rPr>
              <a:t>tongue</a:t>
            </a:r>
            <a:r>
              <a:rPr lang="en-US" sz="2000" b="1" dirty="0">
                <a:latin typeface="Calibri" charset="0"/>
                <a:cs typeface="Times New Roman" charset="0"/>
              </a:rPr>
              <a:t> lets you taste </a:t>
            </a:r>
          </a:p>
          <a:p>
            <a:pPr marL="366713" lvl="1" indent="-39688" eaLnBrk="1" hangingPunct="1">
              <a:buFont typeface="Wingdings" charset="2"/>
              <a:buChar char="§"/>
            </a:pPr>
            <a:r>
              <a:rPr lang="en-US" sz="2000" b="1" dirty="0">
                <a:latin typeface="Calibri" charset="0"/>
                <a:cs typeface="Times New Roman" charset="0"/>
              </a:rPr>
              <a:t> Your </a:t>
            </a:r>
            <a:r>
              <a:rPr lang="en-US" sz="2000" b="1" dirty="0">
                <a:solidFill>
                  <a:srgbClr val="0070C0"/>
                </a:solidFill>
                <a:latin typeface="Calibri" charset="0"/>
                <a:cs typeface="Times New Roman" charset="0"/>
              </a:rPr>
              <a:t>skin</a:t>
            </a:r>
            <a:r>
              <a:rPr lang="en-US" sz="2000" b="1" dirty="0">
                <a:latin typeface="Calibri" charset="0"/>
                <a:cs typeface="Times New Roman" charset="0"/>
              </a:rPr>
              <a:t> lets you feel objects through touch</a:t>
            </a:r>
          </a:p>
          <a:p>
            <a:pPr eaLnBrk="1" hangingPunct="1">
              <a:buFont typeface="Wingdings 3" charset="2"/>
              <a:buNone/>
            </a:pPr>
            <a:endParaRPr lang="en-US" sz="700" b="1" dirty="0">
              <a:latin typeface="Calibri" charset="0"/>
              <a:cs typeface="Times New Roman" charset="0"/>
            </a:endParaRPr>
          </a:p>
          <a:p>
            <a:pPr eaLnBrk="1" hangingPunct="1">
              <a:buFont typeface="Wingdings 3" charset="2"/>
              <a:buChar char=""/>
            </a:pPr>
            <a:r>
              <a:rPr lang="en-US" sz="1800" b="1" dirty="0">
                <a:latin typeface="Calibri" charset="0"/>
                <a:cs typeface="Times New Roman" charset="0"/>
              </a:rPr>
              <a:t>Plus several additional sensors in the body that you do not notice directly:</a:t>
            </a:r>
          </a:p>
          <a:p>
            <a:pPr marL="609600" lvl="1" indent="-285750" eaLnBrk="1" hangingPunct="1"/>
            <a:r>
              <a:rPr lang="en-US" sz="1800" b="1" dirty="0">
                <a:latin typeface="Calibri" charset="0"/>
                <a:cs typeface="Times New Roman" charset="0"/>
              </a:rPr>
              <a:t> Sensors in the inner ear give the brain information about balance </a:t>
            </a:r>
          </a:p>
          <a:p>
            <a:pPr marL="609600" lvl="1" indent="-285750" eaLnBrk="1" hangingPunct="1"/>
            <a:r>
              <a:rPr lang="en-US" sz="1800" b="1" dirty="0">
                <a:latin typeface="Calibri" charset="0"/>
                <a:cs typeface="Times New Roman" charset="0"/>
              </a:rPr>
              <a:t> Sensors in our muscles inform the brain of our body positions</a:t>
            </a:r>
          </a:p>
          <a:p>
            <a:pPr marL="609600" lvl="1" indent="-285750" eaLnBrk="1" hangingPunct="1"/>
            <a:r>
              <a:rPr lang="en-US" sz="1800" b="1" dirty="0">
                <a:latin typeface="Calibri" charset="0"/>
                <a:cs typeface="Times New Roman" charset="0"/>
              </a:rPr>
              <a:t> Sensors throughout  your body that sense temperature</a:t>
            </a:r>
          </a:p>
          <a:p>
            <a:pPr marL="609600" lvl="1" indent="-285750" eaLnBrk="1" hangingPunct="1"/>
            <a:r>
              <a:rPr lang="en-US" sz="1800" b="1" dirty="0">
                <a:latin typeface="Calibri" charset="0"/>
                <a:cs typeface="Times New Roman" charset="0"/>
              </a:rPr>
              <a:t> ....and others</a:t>
            </a:r>
          </a:p>
          <a:p>
            <a:pPr eaLnBrk="1" hangingPunct="1">
              <a:buFont typeface="Wingdings 3" charset="2"/>
              <a:buNone/>
            </a:pPr>
            <a:endParaRPr lang="en-US" sz="1600" b="1" dirty="0">
              <a:latin typeface="Times New Roman" charset="0"/>
              <a:cs typeface="Times New Roman" charset="0"/>
            </a:endParaRPr>
          </a:p>
        </p:txBody>
      </p:sp>
      <p:sp>
        <p:nvSpPr>
          <p:cNvPr id="5"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038 Nervous syst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262" y="2057400"/>
            <a:ext cx="2895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itle 1"/>
          <p:cNvSpPr>
            <a:spLocks noGrp="1"/>
          </p:cNvSpPr>
          <p:nvPr>
            <p:ph type="title"/>
          </p:nvPr>
        </p:nvSpPr>
        <p:spPr bwMode="auto">
          <a:xfrm>
            <a:off x="381000" y="228600"/>
            <a:ext cx="8229600" cy="762000"/>
          </a:xfrm>
        </p:spPr>
        <p:txBody>
          <a:bodyPr wrap="square" lIns="91440" tIns="45720" rIns="91440" bIns="45720" numCol="1" anchorCtr="0" compatLnSpc="1">
            <a:prstTxWarp prst="textNoShape">
              <a:avLst/>
            </a:prstTxWarp>
            <a:noAutofit/>
          </a:bodyPr>
          <a:lstStyle/>
          <a:p>
            <a:pPr algn="ctr" eaLnBrk="1" hangingPunct="1"/>
            <a:r>
              <a:rPr lang="en-US" sz="4000" b="1" cap="none" dirty="0">
                <a:solidFill>
                  <a:srgbClr val="FF0000"/>
                </a:solidFill>
                <a:latin typeface="Calibri" pitchFamily="34" charset="0"/>
                <a:cs typeface="Times New Roman" pitchFamily="18" charset="0"/>
              </a:rPr>
              <a:t>Human Sensors – Signal Transmission</a:t>
            </a:r>
          </a:p>
        </p:txBody>
      </p:sp>
      <p:sp>
        <p:nvSpPr>
          <p:cNvPr id="6"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sp>
        <p:nvSpPr>
          <p:cNvPr id="14340" name="Content Placeholder 6"/>
          <p:cNvSpPr>
            <a:spLocks noGrp="1"/>
          </p:cNvSpPr>
          <p:nvPr>
            <p:ph sz="quarter" idx="1"/>
          </p:nvPr>
        </p:nvSpPr>
        <p:spPr>
          <a:xfrm>
            <a:off x="3090862" y="1828800"/>
            <a:ext cx="5519738" cy="4425950"/>
          </a:xfrm>
        </p:spPr>
        <p:txBody>
          <a:bodyPr/>
          <a:lstStyle/>
          <a:p>
            <a:pPr marL="0" indent="0" eaLnBrk="1" hangingPunct="1">
              <a:buNone/>
            </a:pPr>
            <a:r>
              <a:rPr lang="en-US" sz="2000" b="1" dirty="0">
                <a:latin typeface="Calibri" charset="0"/>
                <a:cs typeface="Times New Roman" charset="0"/>
              </a:rPr>
              <a:t>The human nervous system has two main parts:</a:t>
            </a:r>
          </a:p>
          <a:p>
            <a:pPr marL="342900" indent="-342900" eaLnBrk="1" hangingPunct="1">
              <a:buFont typeface="+mj-lt"/>
              <a:buAutoNum type="arabicPeriod"/>
            </a:pPr>
            <a:r>
              <a:rPr lang="en-US" sz="1800" b="1" dirty="0">
                <a:latin typeface="Calibri" charset="0"/>
                <a:cs typeface="Times New Roman" charset="0"/>
              </a:rPr>
              <a:t>The</a:t>
            </a:r>
            <a:r>
              <a:rPr lang="en-US" sz="1800" b="1" dirty="0">
                <a:solidFill>
                  <a:srgbClr val="0070C0"/>
                </a:solidFill>
                <a:latin typeface="Calibri" charset="0"/>
                <a:cs typeface="Times New Roman" charset="0"/>
              </a:rPr>
              <a:t> peripheral nervous system</a:t>
            </a:r>
            <a:r>
              <a:rPr lang="en-US" sz="1800" b="1" dirty="0">
                <a:latin typeface="Calibri" charset="0"/>
                <a:cs typeface="Times New Roman" charset="0"/>
              </a:rPr>
              <a:t> is a series of branches of single nerves. These nerves connect to every sensor in your body. They send signals to other nerves, which send signals to more nerves until the signal reaches the second part of the nervous system: the central nervous system. </a:t>
            </a:r>
          </a:p>
          <a:p>
            <a:pPr marL="342900" indent="-342900" eaLnBrk="1" hangingPunct="1">
              <a:buFont typeface="+mj-lt"/>
              <a:buAutoNum type="arabicPeriod"/>
            </a:pPr>
            <a:r>
              <a:rPr lang="en-US" sz="1800" b="1" dirty="0">
                <a:latin typeface="Calibri" charset="0"/>
                <a:cs typeface="Times New Roman" charset="0"/>
              </a:rPr>
              <a:t>The </a:t>
            </a:r>
            <a:r>
              <a:rPr lang="en-US" sz="1800" b="1" dirty="0">
                <a:solidFill>
                  <a:srgbClr val="0070C0"/>
                </a:solidFill>
                <a:latin typeface="Calibri" charset="0"/>
                <a:cs typeface="Times New Roman" charset="0"/>
              </a:rPr>
              <a:t>central nervous system consists </a:t>
            </a:r>
            <a:r>
              <a:rPr lang="en-US" sz="1800" b="1" dirty="0">
                <a:latin typeface="Calibri" charset="0"/>
                <a:cs typeface="Times New Roman" charset="0"/>
              </a:rPr>
              <a:t>of your spinal cord and your brain.  The spinal cord is composed of bundles of nerves that are surrounded by bones for protection.  Once a signal from a sensor reaches the spinal cord, it is sent up the cord to the brain. The brain decides what to do based on the information received. </a:t>
            </a:r>
          </a:p>
        </p:txBody>
      </p:sp>
      <p:sp>
        <p:nvSpPr>
          <p:cNvPr id="7" name="Content Placeholder 6"/>
          <p:cNvSpPr txBox="1">
            <a:spLocks/>
          </p:cNvSpPr>
          <p:nvPr/>
        </p:nvSpPr>
        <p:spPr bwMode="auto">
          <a:xfrm>
            <a:off x="171450" y="990600"/>
            <a:ext cx="8567738"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charset="2"/>
              <a:buChar char=""/>
              <a:defRPr sz="2400" kern="1200">
                <a:solidFill>
                  <a:schemeClr val="tx1"/>
                </a:solidFill>
                <a:latin typeface="+mn-lt"/>
                <a:ea typeface="ＭＳ Ｐゴシック" charset="-128"/>
                <a:cs typeface="+mn-cs"/>
              </a:defRPr>
            </a:lvl1pPr>
            <a:lvl2pPr marL="639763" indent="-273050" algn="l" rtl="0" eaLnBrk="0" fontAlgn="base" hangingPunct="0">
              <a:spcBef>
                <a:spcPct val="20000"/>
              </a:spcBef>
              <a:spcAft>
                <a:spcPct val="0"/>
              </a:spcAft>
              <a:buClr>
                <a:schemeClr val="accent1"/>
              </a:buClr>
              <a:buSzPct val="80000"/>
              <a:buFont typeface="Wingdings 2" charset="2"/>
              <a:buChar char=""/>
              <a:defRPr sz="2100" kern="1200">
                <a:solidFill>
                  <a:schemeClr val="tx1"/>
                </a:solidFill>
                <a:latin typeface="+mn-lt"/>
                <a:ea typeface="ＭＳ Ｐゴシック" charset="-128"/>
                <a:cs typeface="+mn-cs"/>
              </a:defRPr>
            </a:lvl2pPr>
            <a:lvl3pPr marL="914400" indent="-182563" algn="l" rtl="0" eaLnBrk="0" fontAlgn="base" hangingPunct="0">
              <a:spcBef>
                <a:spcPct val="20000"/>
              </a:spcBef>
              <a:spcAft>
                <a:spcPct val="0"/>
              </a:spcAft>
              <a:buClr>
                <a:srgbClr val="E0752F"/>
              </a:buClr>
              <a:buSzPct val="60000"/>
              <a:buFont typeface="Wingdings" charset="2"/>
              <a:buChar char=""/>
              <a:defRPr kern="1200">
                <a:solidFill>
                  <a:schemeClr val="tx1"/>
                </a:solidFill>
                <a:latin typeface="+mn-lt"/>
                <a:ea typeface="ＭＳ Ｐゴシック" charset="-128"/>
                <a:cs typeface="+mn-cs"/>
              </a:defRPr>
            </a:lvl3pPr>
            <a:lvl4pPr marL="1187450" indent="-182563" algn="l" rtl="0" eaLnBrk="0" fontAlgn="base" hangingPunct="0">
              <a:spcBef>
                <a:spcPct val="20000"/>
              </a:spcBef>
              <a:spcAft>
                <a:spcPct val="0"/>
              </a:spcAft>
              <a:buClr>
                <a:srgbClr val="FEC3AE"/>
              </a:buClr>
              <a:buSzPct val="60000"/>
              <a:buFont typeface="Wingdings" charset="2"/>
              <a:buChar char=""/>
              <a:defRPr kern="1200">
                <a:solidFill>
                  <a:schemeClr val="tx1"/>
                </a:solidFill>
                <a:latin typeface="+mn-lt"/>
                <a:ea typeface="ＭＳ Ｐゴシック" charset="-128"/>
                <a:cs typeface="+mn-cs"/>
              </a:defRPr>
            </a:lvl4pPr>
            <a:lvl5pPr marL="1462088" indent="-182563" algn="l" rtl="0" eaLnBrk="0" fontAlgn="base" hangingPunct="0">
              <a:spcBef>
                <a:spcPct val="20000"/>
              </a:spcBef>
              <a:spcAft>
                <a:spcPct val="0"/>
              </a:spcAft>
              <a:buClr>
                <a:srgbClr val="BDCAE9"/>
              </a:buClr>
              <a:buSzPct val="68000"/>
              <a:buFont typeface="Wingdings 2" charset="2"/>
              <a:buChar char=""/>
              <a:defRPr sz="1600" kern="1200">
                <a:solidFill>
                  <a:schemeClr val="tx1"/>
                </a:solidFill>
                <a:latin typeface="+mn-lt"/>
                <a:ea typeface="ＭＳ Ｐゴシック" charset="-128"/>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914400" eaLnBrk="1" hangingPunct="1">
              <a:buNone/>
            </a:pPr>
            <a:r>
              <a:rPr lang="en-US" sz="2000" b="1" dirty="0">
                <a:latin typeface="Calibri" charset="0"/>
                <a:cs typeface="Times New Roman" charset="0"/>
              </a:rPr>
              <a:t>When the sensors of the human body detect a stimulus, they send this information through the nervous system (similar to wires) to the brain.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304800"/>
            <a:ext cx="8766175" cy="1295400"/>
          </a:xfrm>
        </p:spPr>
        <p:txBody>
          <a:bodyPr>
            <a:noAutofit/>
          </a:bodyPr>
          <a:lstStyle/>
          <a:p>
            <a:pPr algn="ctr" eaLnBrk="1" fontAlgn="auto" hangingPunct="1">
              <a:spcAft>
                <a:spcPts val="0"/>
              </a:spcAft>
              <a:defRPr/>
            </a:pPr>
            <a:r>
              <a:rPr lang="en-US" sz="4400" b="1" cap="none" dirty="0">
                <a:solidFill>
                  <a:srgbClr val="FF0000"/>
                </a:solidFill>
                <a:latin typeface="Calibri" pitchFamily="34" charset="0"/>
                <a:cs typeface="Times New Roman" pitchFamily="18" charset="0"/>
              </a:rPr>
              <a:t>Vision: How Does the Brain </a:t>
            </a:r>
            <a:br>
              <a:rPr lang="en-US" sz="4400" b="1" cap="none" dirty="0">
                <a:solidFill>
                  <a:srgbClr val="FF0000"/>
                </a:solidFill>
                <a:latin typeface="Calibri" pitchFamily="34" charset="0"/>
                <a:cs typeface="Times New Roman" pitchFamily="18" charset="0"/>
              </a:rPr>
            </a:br>
            <a:r>
              <a:rPr lang="en-US" sz="4400" b="1" cap="none" dirty="0">
                <a:solidFill>
                  <a:srgbClr val="FF0000"/>
                </a:solidFill>
                <a:latin typeface="Calibri" pitchFamily="34" charset="0"/>
                <a:cs typeface="Times New Roman" pitchFamily="18" charset="0"/>
              </a:rPr>
              <a:t>Know What We Look At?</a:t>
            </a:r>
          </a:p>
        </p:txBody>
      </p:sp>
      <p:pic>
        <p:nvPicPr>
          <p:cNvPr id="15365" name="Picture 8" descr="http://thebrain.mcgill.ca/flash/d/d_02/d_02_cr/d_02_cr_vis/d_02_cr_vis_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825544"/>
            <a:ext cx="4094163" cy="4803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sp>
        <p:nvSpPr>
          <p:cNvPr id="15363" name="Content Placeholder 2"/>
          <p:cNvSpPr>
            <a:spLocks noGrp="1"/>
          </p:cNvSpPr>
          <p:nvPr>
            <p:ph sz="quarter" idx="1"/>
          </p:nvPr>
        </p:nvSpPr>
        <p:spPr>
          <a:xfrm>
            <a:off x="4627563" y="2673350"/>
            <a:ext cx="3906837" cy="3194050"/>
          </a:xfrm>
        </p:spPr>
        <p:txBody>
          <a:bodyPr/>
          <a:lstStyle/>
          <a:p>
            <a:pPr eaLnBrk="1" hangingPunct="1"/>
            <a:r>
              <a:rPr lang="en-US" sz="2000" b="1" dirty="0">
                <a:latin typeface="Calibri" charset="0"/>
                <a:cs typeface="Times New Roman" charset="0"/>
              </a:rPr>
              <a:t>Light (stimulus) enters the eye.</a:t>
            </a:r>
          </a:p>
          <a:p>
            <a:pPr eaLnBrk="1" hangingPunct="1"/>
            <a:r>
              <a:rPr lang="en-US" sz="2000" b="1" dirty="0">
                <a:latin typeface="Calibri" charset="0"/>
                <a:cs typeface="Times New Roman" charset="0"/>
              </a:rPr>
              <a:t>It passes through the optic nerve.</a:t>
            </a:r>
          </a:p>
          <a:p>
            <a:pPr eaLnBrk="1" hangingPunct="1"/>
            <a:r>
              <a:rPr lang="en-US" sz="2000" b="1" dirty="0">
                <a:latin typeface="Calibri" charset="0"/>
                <a:cs typeface="Times New Roman" charset="0"/>
              </a:rPr>
              <a:t>Lateral geniculate nucleus (LGN) relays the information to the visual cortex.</a:t>
            </a:r>
          </a:p>
          <a:p>
            <a:pPr eaLnBrk="1" hangingPunct="1"/>
            <a:r>
              <a:rPr lang="en-US" sz="2000" b="1" dirty="0">
                <a:latin typeface="Calibri" charset="0"/>
                <a:cs typeface="Times New Roman" charset="0"/>
              </a:rPr>
              <a:t>Visual cortex processes this information.</a:t>
            </a:r>
            <a:endParaRPr lang="en-US" sz="2000" b="1" dirty="0">
              <a:latin typeface="Times New Roman" charset="0"/>
              <a:cs typeface="Times New Roman"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3"/>
          <p:cNvSpPr>
            <a:spLocks noGrp="1"/>
          </p:cNvSpPr>
          <p:nvPr>
            <p:ph type="sldNum" sz="quarter" idx="11"/>
          </p:nvPr>
        </p:nvSpPr>
        <p:spPr bwMode="auto">
          <a:xfrm>
            <a:off x="8129588" y="5562600"/>
            <a:ext cx="609600" cy="692150"/>
          </a:xfrm>
          <a:solidFill>
            <a:schemeClr val="bg1"/>
          </a:solidFill>
        </p:spPr>
        <p:txBody>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endParaRPr lang="en-US" dirty="0">
              <a:solidFill>
                <a:srgbClr val="FFFFFF"/>
              </a:solidFill>
            </a:endParaRPr>
          </a:p>
        </p:txBody>
      </p:sp>
      <p:pic>
        <p:nvPicPr>
          <p:cNvPr id="16386" name="Picture 4" descr="HumanEyeAnnotate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91188" y="4399437"/>
            <a:ext cx="3048000" cy="222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a:xfrm>
            <a:off x="838200" y="274638"/>
            <a:ext cx="7467600" cy="792162"/>
          </a:xfrm>
        </p:spPr>
        <p:txBody>
          <a:bodyPr>
            <a:normAutofit/>
          </a:bodyPr>
          <a:lstStyle/>
          <a:p>
            <a:pPr algn="ctr" eaLnBrk="1" fontAlgn="auto" hangingPunct="1">
              <a:spcAft>
                <a:spcPts val="0"/>
              </a:spcAft>
              <a:defRPr/>
            </a:pPr>
            <a:r>
              <a:rPr lang="en-US" sz="4400" b="1" cap="none" dirty="0">
                <a:solidFill>
                  <a:srgbClr val="FF0000"/>
                </a:solidFill>
                <a:latin typeface="Calibri" pitchFamily="34" charset="0"/>
                <a:cs typeface="Times New Roman" pitchFamily="18" charset="0"/>
              </a:rPr>
              <a:t>How Do Your Eyes Work?</a:t>
            </a:r>
          </a:p>
        </p:txBody>
      </p:sp>
      <p:sp>
        <p:nvSpPr>
          <p:cNvPr id="16388" name="Content Placeholder 2"/>
          <p:cNvSpPr>
            <a:spLocks noGrp="1"/>
          </p:cNvSpPr>
          <p:nvPr>
            <p:ph sz="quarter" idx="1"/>
          </p:nvPr>
        </p:nvSpPr>
        <p:spPr>
          <a:xfrm>
            <a:off x="304800" y="1447800"/>
            <a:ext cx="7672388" cy="5105400"/>
          </a:xfrm>
        </p:spPr>
        <p:txBody>
          <a:bodyPr/>
          <a:lstStyle/>
          <a:p>
            <a:pPr eaLnBrk="1" hangingPunct="1">
              <a:lnSpc>
                <a:spcPct val="80000"/>
              </a:lnSpc>
              <a:buFont typeface="Wingdings 3" charset="2"/>
              <a:buChar char=""/>
            </a:pPr>
            <a:r>
              <a:rPr lang="en-US" sz="2200" b="1" dirty="0">
                <a:latin typeface="Calibri" charset="0"/>
                <a:cs typeface="Times New Roman" charset="0"/>
              </a:rPr>
              <a:t>First, light enters your eye, and is </a:t>
            </a:r>
            <a:r>
              <a:rPr lang="en-US" sz="2200" b="1" dirty="0">
                <a:solidFill>
                  <a:srgbClr val="0070C0"/>
                </a:solidFill>
                <a:latin typeface="Calibri" charset="0"/>
                <a:cs typeface="Times New Roman" charset="0"/>
              </a:rPr>
              <a:t>refracted</a:t>
            </a:r>
            <a:r>
              <a:rPr lang="en-US" sz="2200" b="1" dirty="0">
                <a:latin typeface="Calibri" charset="0"/>
                <a:cs typeface="Times New Roman" charset="0"/>
              </a:rPr>
              <a:t>, or bent, by the </a:t>
            </a:r>
            <a:r>
              <a:rPr lang="en-US" sz="2200" b="1" dirty="0">
                <a:solidFill>
                  <a:srgbClr val="0070C0"/>
                </a:solidFill>
                <a:latin typeface="Calibri" charset="0"/>
                <a:cs typeface="Times New Roman" charset="0"/>
              </a:rPr>
              <a:t>cornea</a:t>
            </a:r>
            <a:r>
              <a:rPr lang="en-US" sz="2200" b="1" dirty="0">
                <a:latin typeface="Calibri" charset="0"/>
                <a:cs typeface="Times New Roman" charset="0"/>
              </a:rPr>
              <a:t>, the outermost part of your eye. </a:t>
            </a:r>
          </a:p>
          <a:p>
            <a:pPr eaLnBrk="1" hangingPunct="1">
              <a:lnSpc>
                <a:spcPct val="80000"/>
              </a:lnSpc>
              <a:buFont typeface="Wingdings 3" charset="2"/>
              <a:buChar char=""/>
            </a:pPr>
            <a:r>
              <a:rPr lang="en-US" sz="2200" b="1" dirty="0">
                <a:latin typeface="Calibri" charset="0"/>
                <a:cs typeface="Times New Roman" charset="0"/>
              </a:rPr>
              <a:t>Refracted light is directed right at the </a:t>
            </a:r>
            <a:r>
              <a:rPr lang="en-US" sz="2200" b="1" dirty="0">
                <a:solidFill>
                  <a:srgbClr val="0070C0"/>
                </a:solidFill>
                <a:latin typeface="Calibri" charset="0"/>
                <a:cs typeface="Times New Roman" charset="0"/>
              </a:rPr>
              <a:t>pupil</a:t>
            </a:r>
            <a:r>
              <a:rPr lang="en-US" sz="2200" b="1" dirty="0">
                <a:latin typeface="Calibri" charset="0"/>
                <a:cs typeface="Times New Roman" charset="0"/>
              </a:rPr>
              <a:t>, a small hole in the center of the </a:t>
            </a:r>
            <a:r>
              <a:rPr lang="en-US" sz="2200" b="1" dirty="0">
                <a:solidFill>
                  <a:srgbClr val="0070C0"/>
                </a:solidFill>
                <a:latin typeface="Calibri" charset="0"/>
                <a:cs typeface="Times New Roman" charset="0"/>
              </a:rPr>
              <a:t>iris</a:t>
            </a:r>
            <a:r>
              <a:rPr lang="en-US" sz="2200" b="1" dirty="0">
                <a:latin typeface="Calibri" charset="0"/>
                <a:cs typeface="Times New Roman" charset="0"/>
              </a:rPr>
              <a:t>, the colored part of the eye. The iris can change the pupil size to control how much light enters.</a:t>
            </a:r>
          </a:p>
          <a:p>
            <a:pPr eaLnBrk="1" hangingPunct="1">
              <a:lnSpc>
                <a:spcPct val="80000"/>
              </a:lnSpc>
              <a:buFont typeface="Wingdings 3" charset="2"/>
              <a:buChar char=""/>
            </a:pPr>
            <a:r>
              <a:rPr lang="en-US" sz="2200" b="1" dirty="0">
                <a:latin typeface="Calibri" charset="0"/>
                <a:cs typeface="Times New Roman" charset="0"/>
              </a:rPr>
              <a:t>Light that goes through the pupil is redirected by the eye’s </a:t>
            </a:r>
            <a:r>
              <a:rPr lang="en-US" sz="2200" b="1" dirty="0">
                <a:solidFill>
                  <a:srgbClr val="0070C0"/>
                </a:solidFill>
                <a:latin typeface="Calibri" charset="0"/>
                <a:cs typeface="Times New Roman" charset="0"/>
              </a:rPr>
              <a:t>lens</a:t>
            </a:r>
            <a:r>
              <a:rPr lang="en-US" sz="2200" b="1" dirty="0">
                <a:latin typeface="Calibri" charset="0"/>
                <a:cs typeface="Times New Roman" charset="0"/>
              </a:rPr>
              <a:t>, which points the light at nerve cells in the back of your eye.  </a:t>
            </a:r>
          </a:p>
          <a:p>
            <a:pPr eaLnBrk="1" hangingPunct="1">
              <a:lnSpc>
                <a:spcPct val="80000"/>
              </a:lnSpc>
              <a:buFont typeface="Wingdings 3" charset="2"/>
              <a:buChar char=""/>
            </a:pPr>
            <a:r>
              <a:rPr lang="en-US" sz="2200" b="1" dirty="0">
                <a:latin typeface="Calibri" charset="0"/>
                <a:cs typeface="Times New Roman" charset="0"/>
              </a:rPr>
              <a:t>The back of the eye has two types of nerve cells:</a:t>
            </a:r>
            <a:endParaRPr lang="en-US" sz="2200" b="1" i="1" dirty="0">
              <a:latin typeface="Calibri" charset="0"/>
              <a:cs typeface="Times New Roman" charset="0"/>
            </a:endParaRPr>
          </a:p>
          <a:p>
            <a:pPr marL="547688" lvl="1" eaLnBrk="1" hangingPunct="1">
              <a:lnSpc>
                <a:spcPct val="80000"/>
              </a:lnSpc>
              <a:buFont typeface="Wingdings 3" charset="2"/>
              <a:buChar char=""/>
            </a:pPr>
            <a:r>
              <a:rPr lang="en-US" sz="1900" b="1" dirty="0">
                <a:solidFill>
                  <a:srgbClr val="0070C0"/>
                </a:solidFill>
                <a:latin typeface="Calibri" charset="0"/>
                <a:cs typeface="Times New Roman" charset="0"/>
              </a:rPr>
              <a:t>Cones </a:t>
            </a:r>
            <a:r>
              <a:rPr lang="en-US" sz="1900" b="1" dirty="0">
                <a:latin typeface="Calibri" charset="0"/>
                <a:cs typeface="Times New Roman" charset="0"/>
              </a:rPr>
              <a:t>detect colors and fine details in good light.  </a:t>
            </a:r>
          </a:p>
          <a:p>
            <a:pPr marL="547688" lvl="1" eaLnBrk="1" hangingPunct="1">
              <a:lnSpc>
                <a:spcPct val="80000"/>
              </a:lnSpc>
              <a:buFont typeface="Wingdings 3" charset="2"/>
              <a:buNone/>
            </a:pPr>
            <a:r>
              <a:rPr lang="en-US" sz="1900" b="1" dirty="0">
                <a:latin typeface="Calibri" charset="0"/>
                <a:cs typeface="Times New Roman" charset="0"/>
              </a:rPr>
              <a:t>	They are concentrated in the center of the </a:t>
            </a:r>
          </a:p>
          <a:p>
            <a:pPr marL="547688" lvl="1" eaLnBrk="1" hangingPunct="1">
              <a:lnSpc>
                <a:spcPct val="80000"/>
              </a:lnSpc>
              <a:buFont typeface="Wingdings 3" charset="2"/>
              <a:buNone/>
            </a:pPr>
            <a:r>
              <a:rPr lang="en-US" sz="1900" b="1" dirty="0">
                <a:latin typeface="Calibri" charset="0"/>
                <a:cs typeface="Times New Roman" charset="0"/>
              </a:rPr>
              <a:t>	back part of your eye.</a:t>
            </a:r>
          </a:p>
          <a:p>
            <a:pPr marL="547688" lvl="1" eaLnBrk="1" hangingPunct="1">
              <a:lnSpc>
                <a:spcPct val="80000"/>
              </a:lnSpc>
              <a:buFont typeface="Wingdings 3" charset="2"/>
              <a:buChar char=""/>
            </a:pPr>
            <a:r>
              <a:rPr lang="en-US" sz="1900" b="1" dirty="0">
                <a:solidFill>
                  <a:srgbClr val="0070C0"/>
                </a:solidFill>
                <a:latin typeface="Calibri" charset="0"/>
                <a:cs typeface="Times New Roman" charset="0"/>
              </a:rPr>
              <a:t>Rods </a:t>
            </a:r>
            <a:r>
              <a:rPr lang="en-US" sz="1900" b="1" dirty="0">
                <a:latin typeface="Calibri" charset="0"/>
                <a:cs typeface="Times New Roman" charset="0"/>
              </a:rPr>
              <a:t>detect the presence of objects in bad light </a:t>
            </a:r>
          </a:p>
          <a:p>
            <a:pPr marL="547688" lvl="1" eaLnBrk="1" hangingPunct="1">
              <a:lnSpc>
                <a:spcPct val="80000"/>
              </a:lnSpc>
              <a:buFont typeface="Wingdings 3" charset="2"/>
              <a:buNone/>
            </a:pPr>
            <a:r>
              <a:rPr lang="en-US" sz="1900" b="1" dirty="0">
                <a:latin typeface="Calibri" charset="0"/>
                <a:cs typeface="Times New Roman" charset="0"/>
              </a:rPr>
              <a:t>	and are concentrated on the sides of the back </a:t>
            </a:r>
            <a:br>
              <a:rPr lang="en-US" sz="1900" b="1" dirty="0">
                <a:latin typeface="Calibri" charset="0"/>
                <a:cs typeface="Times New Roman" charset="0"/>
              </a:rPr>
            </a:br>
            <a:r>
              <a:rPr lang="en-US" sz="1900" b="1" dirty="0">
                <a:latin typeface="Calibri" charset="0"/>
                <a:cs typeface="Times New Roman" charset="0"/>
              </a:rPr>
              <a:t>part of your eye.</a:t>
            </a:r>
          </a:p>
          <a:p>
            <a:pPr eaLnBrk="1" hangingPunct="1">
              <a:lnSpc>
                <a:spcPct val="80000"/>
              </a:lnSpc>
              <a:buFont typeface="Wingdings 3" charset="2"/>
              <a:buChar char=""/>
            </a:pPr>
            <a:r>
              <a:rPr lang="en-US" sz="2200" b="1" dirty="0">
                <a:latin typeface="Calibri" charset="0"/>
                <a:cs typeface="Times New Roman" charset="0"/>
              </a:rPr>
              <a:t>Cones and rods send signals through the </a:t>
            </a:r>
            <a:br>
              <a:rPr lang="en-US" sz="2200" b="1" dirty="0">
                <a:latin typeface="Calibri" charset="0"/>
                <a:cs typeface="Times New Roman" charset="0"/>
              </a:rPr>
            </a:br>
            <a:r>
              <a:rPr lang="en-US" sz="2200" b="1" dirty="0">
                <a:solidFill>
                  <a:srgbClr val="0070C0"/>
                </a:solidFill>
                <a:latin typeface="Calibri" charset="0"/>
                <a:cs typeface="Times New Roman" charset="0"/>
              </a:rPr>
              <a:t>optic nerve </a:t>
            </a:r>
            <a:r>
              <a:rPr lang="en-US" sz="2200" b="1" dirty="0">
                <a:latin typeface="Calibri" charset="0"/>
                <a:cs typeface="Times New Roman" charset="0"/>
              </a:rPr>
              <a:t>to the brain.  </a:t>
            </a:r>
            <a:endParaRPr lang="en-US" sz="2200" b="1" i="1" dirty="0">
              <a:latin typeface="Calibri" charset="0"/>
              <a:cs typeface="Times New Roman" charset="0"/>
            </a:endParaRPr>
          </a:p>
          <a:p>
            <a:pPr marL="547688" lvl="1" eaLnBrk="1" hangingPunct="1">
              <a:lnSpc>
                <a:spcPct val="80000"/>
              </a:lnSpc>
              <a:buFont typeface="Wingdings 3" charset="2"/>
              <a:buChar char=""/>
            </a:pPr>
            <a:endParaRPr lang="en-US" sz="1900" b="1" i="1" dirty="0">
              <a:latin typeface="Times New Roman" charset="0"/>
              <a:cs typeface="Times New Roman"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8DC6C7C970CF74098EBEB19971451B8" ma:contentTypeVersion="0" ma:contentTypeDescription="Create a new document." ma:contentTypeScope="" ma:versionID="3168824a88ae461178c9d64f7fa8e8d7">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55D99245-70F6-482E-87C4-C4C2344A7339}">
  <ds:schemaRefs>
    <ds:schemaRef ds:uri="http://schemas.microsoft.com/sharepoint/v3/contenttype/forms"/>
  </ds:schemaRefs>
</ds:datastoreItem>
</file>

<file path=customXml/itemProps2.xml><?xml version="1.0" encoding="utf-8"?>
<ds:datastoreItem xmlns:ds="http://schemas.openxmlformats.org/officeDocument/2006/customXml" ds:itemID="{596FF62E-883D-4DB7-A1B6-733BBDB85595}">
  <ds:schemaRefs>
    <ds:schemaRef ds:uri="http://purl.org/dc/elements/1.1/"/>
    <ds:schemaRef ds:uri="http://schemas.microsoft.com/office/2006/metadata/properties"/>
    <ds:schemaRef ds:uri="http://purl.org/dc/dcmitype/"/>
    <ds:schemaRef ds:uri="http://www.w3.org/XML/1998/namespace"/>
    <ds:schemaRef ds:uri="http://purl.org/dc/terms/"/>
    <ds:schemaRef ds:uri="http://schemas.microsoft.com/office/2006/documentManagement/types"/>
    <ds:schemaRef ds:uri="http://schemas.openxmlformats.org/package/2006/metadata/core-properties"/>
    <ds:schemaRef ds:uri="http://schemas.microsoft.com/office/infopath/2007/PartnerControls"/>
  </ds:schemaRefs>
</ds:datastoreItem>
</file>

<file path=customXml/itemProps3.xml><?xml version="1.0" encoding="utf-8"?>
<ds:datastoreItem xmlns:ds="http://schemas.openxmlformats.org/officeDocument/2006/customXml" ds:itemID="{C006A26F-938A-407F-B8FF-135371B2E8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Oriel</Template>
  <TotalTime>2505</TotalTime>
  <Words>2554</Words>
  <Application>Microsoft Office PowerPoint</Application>
  <PresentationFormat>On-screen Show (4:3)</PresentationFormat>
  <Paragraphs>195</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Century Schoolbook</vt:lpstr>
      <vt:lpstr>Courier New</vt:lpstr>
      <vt:lpstr>Times New Roman</vt:lpstr>
      <vt:lpstr>Wingdings</vt:lpstr>
      <vt:lpstr>Wingdings 2</vt:lpstr>
      <vt:lpstr>Wingdings 3</vt:lpstr>
      <vt:lpstr>Oriel</vt:lpstr>
      <vt:lpstr>Human and Robot Sensors</vt:lpstr>
      <vt:lpstr>Human and Robot Sensors Quiz</vt:lpstr>
      <vt:lpstr>PowerPoint Presentation</vt:lpstr>
      <vt:lpstr>PowerPoint Presentation</vt:lpstr>
      <vt:lpstr>What is a Sensor?</vt:lpstr>
      <vt:lpstr>Human Sensors</vt:lpstr>
      <vt:lpstr>Human Sensors – Signal Transmission</vt:lpstr>
      <vt:lpstr>Vision: How Does the Brain  Know What We Look At?</vt:lpstr>
      <vt:lpstr>How Do Your Eyes Work?</vt:lpstr>
      <vt:lpstr>Sound: How Do Your Ears Work?</vt:lpstr>
      <vt:lpstr>Parts of the Human Ear</vt:lpstr>
      <vt:lpstr>Smell: How Do We Smell Using Our Noses?</vt:lpstr>
      <vt:lpstr>Taste: How Do We Taste Using Our Tongues?</vt:lpstr>
      <vt:lpstr>Robot Sensors</vt:lpstr>
      <vt:lpstr>How Do Robot Sensors Work?</vt:lpstr>
      <vt:lpstr>How Do Robot Sensors Work?</vt:lpstr>
      <vt:lpstr>How Do Robot Sensors Work?</vt:lpstr>
      <vt:lpstr>What Are Robot Equivalents of Human Sensors?</vt:lpstr>
      <vt:lpstr>PowerPoint Presentation</vt:lpstr>
      <vt:lpstr>Image Sources</vt:lpstr>
    </vt:vector>
  </TitlesOfParts>
  <Company>Carnegie Mellon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Human Sensors Work?</dc:title>
  <dc:creator>Ajay Nair</dc:creator>
  <cp:lastModifiedBy>Ariana Morales Garcia</cp:lastModifiedBy>
  <cp:revision>274</cp:revision>
  <dcterms:created xsi:type="dcterms:W3CDTF">2009-07-19T21:20:08Z</dcterms:created>
  <dcterms:modified xsi:type="dcterms:W3CDTF">2023-06-14T15:50:40Z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0x010100A8DC6C7C970CF74098EBEB19971451B8</vt:lpwstr>
  </property>
</Properties>
</file>