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0" r:id="rId6"/>
    <p:sldId id="261" r:id="rId7"/>
    <p:sldId id="263" r:id="rId8"/>
    <p:sldId id="262" r:id="rId9"/>
    <p:sldId id="265" r:id="rId10"/>
    <p:sldId id="266" r:id="rId11"/>
    <p:sldId id="267" r:id="rId12"/>
    <p:sldId id="268"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28" autoAdjust="0"/>
  </p:normalViewPr>
  <p:slideViewPr>
    <p:cSldViewPr snapToGrid="0">
      <p:cViewPr varScale="1">
        <p:scale>
          <a:sx n="61" d="100"/>
          <a:sy n="61" d="100"/>
        </p:scale>
        <p:origin x="-54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0C189-7E9C-4C86-B5E8-CC6034681A68}" type="datetimeFigureOut">
              <a:rPr lang="en-US" smtClean="0"/>
              <a:t>4/26/2013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76E4E7-C33D-4FCC-8B91-4A332AEC217E}" type="slidenum">
              <a:rPr lang="en-US" smtClean="0"/>
              <a:t>‹#›</a:t>
            </a:fld>
            <a:endParaRPr lang="en-US"/>
          </a:p>
        </p:txBody>
      </p:sp>
    </p:spTree>
    <p:extLst>
      <p:ext uri="{BB962C8B-B14F-4D97-AF65-F5344CB8AC3E}">
        <p14:creationId xmlns:p14="http://schemas.microsoft.com/office/powerpoint/2010/main" val="357680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Strength of Shape Presentation</a:t>
            </a:r>
          </a:p>
          <a:p>
            <a:r>
              <a:rPr lang="en-US" dirty="0" smtClean="0"/>
              <a:t>Triangles &amp; Trusses lesson, TeachEngineering.org</a:t>
            </a:r>
            <a:endParaRPr lang="en-US" dirty="0"/>
          </a:p>
        </p:txBody>
      </p:sp>
      <p:sp>
        <p:nvSpPr>
          <p:cNvPr id="4" name="Slide Number Placeholder 3"/>
          <p:cNvSpPr>
            <a:spLocks noGrp="1"/>
          </p:cNvSpPr>
          <p:nvPr>
            <p:ph type="sldNum" sz="quarter" idx="10"/>
          </p:nvPr>
        </p:nvSpPr>
        <p:spPr/>
        <p:txBody>
          <a:bodyPr/>
          <a:lstStyle/>
          <a:p>
            <a:fld id="{A476E4E7-C33D-4FCC-8B91-4A332AEC217E}" type="slidenum">
              <a:rPr lang="en-US" smtClean="0"/>
              <a:t>1</a:t>
            </a:fld>
            <a:endParaRPr lang="en-US"/>
          </a:p>
        </p:txBody>
      </p:sp>
    </p:spTree>
    <p:extLst>
      <p:ext uri="{BB962C8B-B14F-4D97-AF65-F5344CB8AC3E}">
        <p14:creationId xmlns:p14="http://schemas.microsoft.com/office/powerpoint/2010/main" val="2620580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Suggested text: Did you break the shapes into triangles? Since we know a triangle cannot collapse, and we know that these</a:t>
            </a:r>
            <a:r>
              <a:rPr lang="en-US" baseline="0" dirty="0" smtClean="0"/>
              <a:t> regular polygons can always be reduced to triangles (that’s how we figure out the sum of the interior angles, remember?), breaking our polygons down into triangles keeps them from collapsing!</a:t>
            </a:r>
            <a:endParaRPr lang="en-US" dirty="0" smtClean="0"/>
          </a:p>
          <a:p>
            <a:r>
              <a:rPr lang="en-US" dirty="0" smtClean="0"/>
              <a:t>Image</a:t>
            </a:r>
            <a:r>
              <a:rPr lang="en-US" baseline="0" dirty="0" smtClean="0"/>
              <a:t> courtesy of Skyline High School in Longmont, CO</a:t>
            </a:r>
            <a:endParaRPr lang="en-US" dirty="0"/>
          </a:p>
        </p:txBody>
      </p:sp>
      <p:sp>
        <p:nvSpPr>
          <p:cNvPr id="4" name="Slide Number Placeholder 3"/>
          <p:cNvSpPr>
            <a:spLocks noGrp="1"/>
          </p:cNvSpPr>
          <p:nvPr>
            <p:ph type="sldNum" sz="quarter" idx="10"/>
          </p:nvPr>
        </p:nvSpPr>
        <p:spPr/>
        <p:txBody>
          <a:bodyPr/>
          <a:lstStyle/>
          <a:p>
            <a:fld id="{A476E4E7-C33D-4FCC-8B91-4A332AEC217E}"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Suggested text: The same</a:t>
            </a:r>
            <a:r>
              <a:rPr lang="en-US" baseline="0" dirty="0" smtClean="0"/>
              <a:t> issue applies in three dimensions. As shown, this cube can collapse by “racking,” just like the square we saw collapse in two dimensions. So what would we do to make a strong 3D structure?</a:t>
            </a:r>
            <a:endParaRPr lang="en-US" dirty="0" smtClean="0"/>
          </a:p>
          <a:p>
            <a:r>
              <a:rPr lang="en-US" dirty="0" smtClean="0"/>
              <a:t>Image</a:t>
            </a:r>
            <a:r>
              <a:rPr lang="en-US" baseline="0" dirty="0" smtClean="0"/>
              <a:t> courtesy of Skyline High School in Longmont, CO</a:t>
            </a:r>
            <a:endParaRPr lang="en-US" dirty="0"/>
          </a:p>
        </p:txBody>
      </p:sp>
      <p:sp>
        <p:nvSpPr>
          <p:cNvPr id="4" name="Slide Number Placeholder 3"/>
          <p:cNvSpPr>
            <a:spLocks noGrp="1"/>
          </p:cNvSpPr>
          <p:nvPr>
            <p:ph type="sldNum" sz="quarter" idx="10"/>
          </p:nvPr>
        </p:nvSpPr>
        <p:spPr/>
        <p:txBody>
          <a:bodyPr/>
          <a:lstStyle/>
          <a:p>
            <a:fld id="{A476E4E7-C33D-4FCC-8B91-4A332AEC217E}"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Suggested text: We make 3D triangles? Specifically, we can make rectangular or triangular</a:t>
            </a:r>
            <a:r>
              <a:rPr lang="en-US" baseline="0" dirty="0" smtClean="0"/>
              <a:t> pyramids!  This is why structural engineers rely on triangles, both in 2D and in 3D, to make strong structures! A 3D structure made of individual structural members like this is called a “truss,” and is used throughout engineering as a strong lightweight structure!</a:t>
            </a:r>
            <a:endParaRPr lang="en-US" dirty="0" smtClean="0"/>
          </a:p>
          <a:p>
            <a:r>
              <a:rPr lang="en-US" dirty="0" smtClean="0"/>
              <a:t>Image</a:t>
            </a:r>
            <a:r>
              <a:rPr lang="en-US" baseline="0" dirty="0" smtClean="0"/>
              <a:t> courtesy of Skyline High School in Longmont, CO</a:t>
            </a:r>
            <a:endParaRPr lang="en-US" dirty="0"/>
          </a:p>
        </p:txBody>
      </p:sp>
      <p:sp>
        <p:nvSpPr>
          <p:cNvPr id="4" name="Slide Number Placeholder 3"/>
          <p:cNvSpPr>
            <a:spLocks noGrp="1"/>
          </p:cNvSpPr>
          <p:nvPr>
            <p:ph type="sldNum" sz="quarter" idx="10"/>
          </p:nvPr>
        </p:nvSpPr>
        <p:spPr/>
        <p:txBody>
          <a:bodyPr/>
          <a:lstStyle/>
          <a:p>
            <a:fld id="{A476E4E7-C33D-4FCC-8B91-4A332AEC217E}" type="slidenum">
              <a:rPr lang="en-US" smtClean="0"/>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Suggested</a:t>
            </a:r>
            <a:r>
              <a:rPr lang="en-US" baseline="0" dirty="0" smtClean="0"/>
              <a:t> text: When we look carefully at bridges, we can see how structural engineers use different shapes to make the overall design.  We can see triangles and squares.  We can even see parabolas.</a:t>
            </a:r>
            <a:endParaRPr lang="en-US" dirty="0" smtClean="0"/>
          </a:p>
          <a:p>
            <a:r>
              <a:rPr lang="en-US" dirty="0" smtClean="0"/>
              <a:t>Image sources:</a:t>
            </a:r>
          </a:p>
          <a:p>
            <a:r>
              <a:rPr lang="en-US" dirty="0" smtClean="0"/>
              <a:t>Top left: http://upload.wikimedia.org/wikipedia/commons/6/6f/Gov._Harry_W._Nice_Bridge.jpg</a:t>
            </a:r>
          </a:p>
          <a:p>
            <a:r>
              <a:rPr lang="en-US" dirty="0" smtClean="0"/>
              <a:t>Bottom left: http://www.nps.gov/glca/historyculture/images/Navajo_Bridges_1.gif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Right: http://lcweb2.loc.gov/pnp/habshaer/ms/ms0200/ms0205/photos/344693pv.jpg</a:t>
            </a:r>
          </a:p>
        </p:txBody>
      </p:sp>
      <p:sp>
        <p:nvSpPr>
          <p:cNvPr id="4" name="Slide Number Placeholder 3"/>
          <p:cNvSpPr>
            <a:spLocks noGrp="1"/>
          </p:cNvSpPr>
          <p:nvPr>
            <p:ph type="sldNum" sz="quarter" idx="10"/>
          </p:nvPr>
        </p:nvSpPr>
        <p:spPr/>
        <p:txBody>
          <a:bodyPr/>
          <a:lstStyle/>
          <a:p>
            <a:fld id="{A476E4E7-C33D-4FCC-8B91-4A332AEC217E}"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Suggested text: Structural</a:t>
            </a:r>
            <a:r>
              <a:rPr lang="en-US" baseline="0" dirty="0" smtClean="0"/>
              <a:t> engineers use the same types of shapes in buildings.  Many building frames are simply repeating squares, as shown in the top left. The bottom left image shows how a square is reinforced by adding a diagonal cross brace in this scaffolding, which divides the square into two triangles. The image on the right shows an Antarctic </a:t>
            </a:r>
            <a:r>
              <a:rPr lang="en-US" baseline="0" dirty="0" err="1" smtClean="0"/>
              <a:t>goedesic</a:t>
            </a:r>
            <a:r>
              <a:rPr lang="en-US" baseline="0" dirty="0" smtClean="0"/>
              <a:t> under construction. Geodesic domes are like soccer balls and can be viewed as a group of pentagons and hexagons. But, if we break each of those shapes down, we can see that they are fundamentally composed of triangles.</a:t>
            </a:r>
            <a:endParaRPr lang="en-US" dirty="0" smtClean="0"/>
          </a:p>
          <a:p>
            <a:r>
              <a:rPr lang="en-US" dirty="0" smtClean="0"/>
              <a:t>Image </a:t>
            </a:r>
            <a:r>
              <a:rPr lang="en-US" dirty="0" smtClean="0"/>
              <a:t>sources:</a:t>
            </a:r>
          </a:p>
          <a:p>
            <a:r>
              <a:rPr lang="en-US" dirty="0" smtClean="0"/>
              <a:t>Top left:</a:t>
            </a:r>
            <a:r>
              <a:rPr lang="en-US" baseline="0" dirty="0" smtClean="0"/>
              <a:t> </a:t>
            </a:r>
            <a:r>
              <a:rPr lang="en-US" dirty="0" smtClean="0"/>
              <a:t>http://www.osmre.gov/IMAGES/southbldg4.jpg </a:t>
            </a:r>
          </a:p>
          <a:p>
            <a:r>
              <a:rPr lang="en-US" dirty="0" smtClean="0"/>
              <a:t>Bottom left: http://www.presidio.gov/about/Pages/historic-preservation.aspx</a:t>
            </a:r>
          </a:p>
          <a:p>
            <a:r>
              <a:rPr lang="en-US" dirty="0" smtClean="0"/>
              <a:t>Right: http://antarcticsun.usap.gov/AntarcticSun/features/images/dome_demo_jan%207_fisheye.jpg</a:t>
            </a:r>
          </a:p>
        </p:txBody>
      </p:sp>
      <p:sp>
        <p:nvSpPr>
          <p:cNvPr id="4" name="Slide Number Placeholder 3"/>
          <p:cNvSpPr>
            <a:spLocks noGrp="1"/>
          </p:cNvSpPr>
          <p:nvPr>
            <p:ph type="sldNum" sz="quarter" idx="10"/>
          </p:nvPr>
        </p:nvSpPr>
        <p:spPr/>
        <p:txBody>
          <a:bodyPr/>
          <a:lstStyle/>
          <a:p>
            <a:fld id="{A476E4E7-C33D-4FCC-8B91-4A332AEC217E}"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Suggested</a:t>
            </a:r>
            <a:r>
              <a:rPr lang="en-US" baseline="0" dirty="0" smtClean="0"/>
              <a:t> text: Even when we get outside the realm of civil or architectural engineering, we can see how engineers rely on the known strength of shapes. A motorcycle frame uses many triangles to support the wheels and seats. Cranes, designed by mechanical engineers, use triangles and squares in their frames.  Even satellites use these basic geometries.  </a:t>
            </a:r>
          </a:p>
          <a:p>
            <a:r>
              <a:rPr lang="en-US" baseline="0" dirty="0" smtClean="0"/>
              <a:t>So what have we noticed as a common theme?  (Hopefully, students answer that all of these structures use triangles.)</a:t>
            </a:r>
            <a:endParaRPr lang="en-US" dirty="0" smtClean="0"/>
          </a:p>
          <a:p>
            <a:r>
              <a:rPr lang="en-US" dirty="0" smtClean="0"/>
              <a:t>Image 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Top left: http://www.robertreeveslaw.com/blog/wp-content/uploads/2011/09/Roller-Coaster-Accident.jpg</a:t>
            </a:r>
          </a:p>
          <a:p>
            <a:r>
              <a:rPr lang="en-US" dirty="0" smtClean="0"/>
              <a:t>Top right: http://www.executivegov.com/wp-content/uploads/2011/12/Crane.jpg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Bottom left: </a:t>
            </a:r>
            <a:r>
              <a:rPr lang="en-US" dirty="0" smtClean="0"/>
              <a:t>2006</a:t>
            </a:r>
            <a:r>
              <a:rPr lang="en-US" baseline="0" dirty="0" smtClean="0"/>
              <a:t> Rich </a:t>
            </a:r>
            <a:r>
              <a:rPr lang="en-US" baseline="0" dirty="0" err="1" smtClean="0"/>
              <a:t>Niewiroski</a:t>
            </a:r>
            <a:r>
              <a:rPr lang="en-US" baseline="0" dirty="0" smtClean="0"/>
              <a:t> Jr., </a:t>
            </a:r>
            <a:r>
              <a:rPr lang="en-US" dirty="0" smtClean="0"/>
              <a:t>Wikimedia </a:t>
            </a:r>
            <a:r>
              <a:rPr lang="en-US" dirty="0" smtClean="0"/>
              <a:t>Commons </a:t>
            </a:r>
            <a:r>
              <a:rPr lang="en-US" dirty="0" smtClean="0">
                <a:sym typeface="Wingdings" pitchFamily="2" charset="2"/>
              </a:rPr>
              <a:t>http://commons.wikimedia.org/wiki/File:2006HondaCBR600RR-002.jpg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Bottom right: http://www.asc-csa.gc.ca/images/recherche/images/5cba4ffa-7be8-4333-b514-93b76fab4cf6.jpg</a:t>
            </a:r>
          </a:p>
        </p:txBody>
      </p:sp>
      <p:sp>
        <p:nvSpPr>
          <p:cNvPr id="4" name="Slide Number Placeholder 3"/>
          <p:cNvSpPr>
            <a:spLocks noGrp="1"/>
          </p:cNvSpPr>
          <p:nvPr>
            <p:ph type="sldNum" sz="quarter" idx="10"/>
          </p:nvPr>
        </p:nvSpPr>
        <p:spPr/>
        <p:txBody>
          <a:bodyPr/>
          <a:lstStyle/>
          <a:p>
            <a:fld id="{A476E4E7-C33D-4FCC-8B91-4A332AEC217E}"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Suggested text: On your paper,</a:t>
            </a:r>
            <a:r>
              <a:rPr lang="en-US" baseline="0" dirty="0" smtClean="0"/>
              <a:t> sketch each of these regular polygons: square, diamond and triangle. If we push straight down on the shape, putting the whole shape into compression, what will happen to the shape? Draw, using a different pen or pencil or dashed line, how the shape would look if you pushed on it. Assume that the sides of the shape are rigid and won’t change length or bend.</a:t>
            </a:r>
            <a:endParaRPr lang="en-US" dirty="0"/>
          </a:p>
        </p:txBody>
      </p:sp>
      <p:sp>
        <p:nvSpPr>
          <p:cNvPr id="4" name="Slide Number Placeholder 3"/>
          <p:cNvSpPr>
            <a:spLocks noGrp="1"/>
          </p:cNvSpPr>
          <p:nvPr>
            <p:ph type="sldNum" sz="quarter" idx="10"/>
          </p:nvPr>
        </p:nvSpPr>
        <p:spPr/>
        <p:txBody>
          <a:bodyPr/>
          <a:lstStyle/>
          <a:p>
            <a:fld id="{A476E4E7-C33D-4FCC-8B91-4A332AEC217E}"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Suggested text: Take</a:t>
            </a:r>
            <a:r>
              <a:rPr lang="en-US" baseline="0" dirty="0" smtClean="0"/>
              <a:t> a look a this! If you push down on top of the square, it will no longer be a square, but instead take the shape of a rhombus, which is a type of parallelogram. This is called “racking.” If we push down on the top of the diamond, it will collapse down. But what about the triangle?</a:t>
            </a:r>
            <a:endParaRPr lang="en-US" dirty="0"/>
          </a:p>
        </p:txBody>
      </p:sp>
      <p:sp>
        <p:nvSpPr>
          <p:cNvPr id="4" name="Slide Number Placeholder 3"/>
          <p:cNvSpPr>
            <a:spLocks noGrp="1"/>
          </p:cNvSpPr>
          <p:nvPr>
            <p:ph type="sldNum" sz="quarter" idx="10"/>
          </p:nvPr>
        </p:nvSpPr>
        <p:spPr/>
        <p:txBody>
          <a:bodyPr/>
          <a:lstStyle/>
          <a:p>
            <a:fld id="{A476E4E7-C33D-4FCC-8B91-4A332AEC217E}"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Suggested</a:t>
            </a:r>
            <a:r>
              <a:rPr lang="en-US" baseline="0" dirty="0" smtClean="0"/>
              <a:t> text: The reason that the square and diamond collapse is because the angle between the structural members can change without having the length of the members change or bend.  Remember back to geometry when we talked about how polygons are defined? In this case, both quadrilaterals simply require the sum of the angles to equal 360 degrees, but each angle can change.</a:t>
            </a:r>
            <a:endParaRPr lang="en-US" dirty="0"/>
          </a:p>
        </p:txBody>
      </p:sp>
      <p:sp>
        <p:nvSpPr>
          <p:cNvPr id="4" name="Slide Number Placeholder 3"/>
          <p:cNvSpPr>
            <a:spLocks noGrp="1"/>
          </p:cNvSpPr>
          <p:nvPr>
            <p:ph type="sldNum" sz="quarter" idx="10"/>
          </p:nvPr>
        </p:nvSpPr>
        <p:spPr/>
        <p:txBody>
          <a:bodyPr/>
          <a:lstStyle/>
          <a:p>
            <a:fld id="{A476E4E7-C33D-4FCC-8B91-4A332AEC217E}"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Suggested text: Triangles</a:t>
            </a:r>
            <a:r>
              <a:rPr lang="en-US" baseline="0" dirty="0" smtClean="0"/>
              <a:t> are unique in that sense. The angle between two structural members is based on the length of the opposite member. Do you remember this from geometry? The angle “a” is fixed based on the relative length of side “A.” Just like the angle “b” is fixed based on the relative length of “B” and “c” based on “C.” This is why a triangle cannot collapse!</a:t>
            </a:r>
            <a:endParaRPr lang="en-US" dirty="0"/>
          </a:p>
        </p:txBody>
      </p:sp>
      <p:sp>
        <p:nvSpPr>
          <p:cNvPr id="4" name="Slide Number Placeholder 3"/>
          <p:cNvSpPr>
            <a:spLocks noGrp="1"/>
          </p:cNvSpPr>
          <p:nvPr>
            <p:ph type="sldNum" sz="quarter" idx="10"/>
          </p:nvPr>
        </p:nvSpPr>
        <p:spPr/>
        <p:txBody>
          <a:bodyPr/>
          <a:lstStyle/>
          <a:p>
            <a:fld id="{A476E4E7-C33D-4FCC-8B91-4A332AEC217E}"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Suggested text: As</a:t>
            </a:r>
            <a:r>
              <a:rPr lang="en-US" baseline="0" dirty="0" smtClean="0"/>
              <a:t> we showed, other regular polygons can be deformed without changing the length of the sides. A square loses its shape as its right angles collapse, and a pentagon and hexagon can be deformed. But the shapes stay “closed” because the sum of the interior angles is kept constant. For a shape with “n” sides, the sum of the interior angles equals 180*(n-2). So a triangle’s angles sum to 180 degrees, or 180*(3-2) degrees. A square’s angles sum to 360 degrees, or 180*(4-2). So what can we do to the other shapes, the squares, pentagons and hexagons, to keep them from collapsing?  Draw these shapes on your paper and add what would be necessary.</a:t>
            </a:r>
            <a:endParaRPr lang="en-US" dirty="0" smtClean="0"/>
          </a:p>
          <a:p>
            <a:r>
              <a:rPr lang="en-US" dirty="0" smtClean="0"/>
              <a:t>Image</a:t>
            </a:r>
            <a:r>
              <a:rPr lang="en-US" baseline="0" dirty="0" smtClean="0"/>
              <a:t> courtesy of Skyline High School in Longmont, CO</a:t>
            </a:r>
            <a:endParaRPr lang="en-US" dirty="0"/>
          </a:p>
        </p:txBody>
      </p:sp>
      <p:sp>
        <p:nvSpPr>
          <p:cNvPr id="4" name="Slide Number Placeholder 3"/>
          <p:cNvSpPr>
            <a:spLocks noGrp="1"/>
          </p:cNvSpPr>
          <p:nvPr>
            <p:ph type="sldNum" sz="quarter" idx="10"/>
          </p:nvPr>
        </p:nvSpPr>
        <p:spPr/>
        <p:txBody>
          <a:bodyPr/>
          <a:lstStyle/>
          <a:p>
            <a:fld id="{A476E4E7-C33D-4FCC-8B91-4A332AEC217E}"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20A6DEC-F672-40A8-A0CD-C3C3639665D9}"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2267F-90A9-4E72-97EC-0EEC2593DF21}"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0A6DEC-F672-40A8-A0CD-C3C3639665D9}"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2267F-90A9-4E72-97EC-0EEC2593DF2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0A6DEC-F672-40A8-A0CD-C3C3639665D9}" type="datetimeFigureOut">
              <a:rPr lang="en-US" smtClean="0"/>
              <a:t>4/26/2013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982267F-90A9-4E72-97EC-0EEC2593DF2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0A6DEC-F672-40A8-A0CD-C3C3639665D9}"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2267F-90A9-4E72-97EC-0EEC2593DF2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0A6DEC-F672-40A8-A0CD-C3C3639665D9}"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2267F-90A9-4E72-97EC-0EEC2593DF2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0A6DEC-F672-40A8-A0CD-C3C3639665D9}" type="datetimeFigureOut">
              <a:rPr lang="en-US" smtClean="0"/>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2267F-90A9-4E72-97EC-0EEC2593DF2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0A6DEC-F672-40A8-A0CD-C3C3639665D9}" type="datetimeFigureOut">
              <a:rPr lang="en-US" smtClean="0"/>
              <a:t>4/26/2013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82267F-90A9-4E72-97EC-0EEC2593DF2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0A6DEC-F672-40A8-A0CD-C3C3639665D9}" type="datetimeFigureOut">
              <a:rPr lang="en-US" smtClean="0"/>
              <a:t>4/26/2013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82267F-90A9-4E72-97EC-0EEC2593DF2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A6DEC-F672-40A8-A0CD-C3C3639665D9}" type="datetimeFigureOut">
              <a:rPr lang="en-US" smtClean="0"/>
              <a:t>4/26/2013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82267F-90A9-4E72-97EC-0EEC2593DF2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0A6DEC-F672-40A8-A0CD-C3C3639665D9}" type="datetimeFigureOut">
              <a:rPr lang="en-US" smtClean="0"/>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2267F-90A9-4E72-97EC-0EEC2593DF21}"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20A6DEC-F672-40A8-A0CD-C3C3639665D9}" type="datetimeFigureOut">
              <a:rPr lang="en-US" smtClean="0"/>
              <a:t>4/26/2013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0982267F-90A9-4E72-97EC-0EEC2593DF2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20A6DEC-F672-40A8-A0CD-C3C3639665D9}" type="datetimeFigureOut">
              <a:rPr lang="en-US" smtClean="0"/>
              <a:t>4/26/2013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982267F-90A9-4E72-97EC-0EEC2593DF2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Strength of Shapes</a:t>
            </a:r>
            <a:endParaRPr lang="en-US" dirty="0"/>
          </a:p>
        </p:txBody>
      </p:sp>
      <p:sp>
        <p:nvSpPr>
          <p:cNvPr id="3" name="Subtitle 2"/>
          <p:cNvSpPr>
            <a:spLocks noGrp="1"/>
          </p:cNvSpPr>
          <p:nvPr>
            <p:ph type="subTitle" idx="1"/>
          </p:nvPr>
        </p:nvSpPr>
        <p:spPr/>
        <p:txBody>
          <a:bodyPr/>
          <a:lstStyle/>
          <a:p>
            <a:r>
              <a:rPr lang="en-US" dirty="0" smtClean="0"/>
              <a:t>Exploring Structural Engineering Fundamentals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2821"/>
            <a:ext cx="8229600" cy="1332854"/>
          </a:xfrm>
        </p:spPr>
        <p:txBody>
          <a:bodyPr/>
          <a:lstStyle/>
          <a:p>
            <a:r>
              <a:rPr lang="en-US" dirty="0" smtClean="0"/>
              <a:t>Make </a:t>
            </a:r>
            <a:r>
              <a:rPr lang="en-US" b="1" dirty="0" smtClean="0"/>
              <a:t>TRIANGLES!</a:t>
            </a:r>
            <a:endParaRPr lang="en-US" b="1" dirty="0"/>
          </a:p>
        </p:txBody>
      </p:sp>
      <p:sp>
        <p:nvSpPr>
          <p:cNvPr id="23" name="Title 1"/>
          <p:cNvSpPr>
            <a:spLocks noGrp="1"/>
          </p:cNvSpPr>
          <p:nvPr>
            <p:ph type="title"/>
          </p:nvPr>
        </p:nvSpPr>
        <p:spPr>
          <a:xfrm>
            <a:off x="457200" y="155448"/>
            <a:ext cx="8229600" cy="1252728"/>
          </a:xfrm>
        </p:spPr>
        <p:txBody>
          <a:bodyPr/>
          <a:lstStyle/>
          <a:p>
            <a:r>
              <a:rPr lang="en-US" dirty="0" smtClean="0"/>
              <a:t>Relative Strength of Shapes</a:t>
            </a:r>
            <a:endParaRPr lang="en-US" dirty="0"/>
          </a:p>
        </p:txBody>
      </p:sp>
      <p:pic>
        <p:nvPicPr>
          <p:cNvPr id="9" name="Picture 8"/>
          <p:cNvPicPr>
            <a:picLocks/>
          </p:cNvPicPr>
          <p:nvPr/>
        </p:nvPicPr>
        <p:blipFill>
          <a:blip r:embed="rId3" cstate="print"/>
          <a:stretch>
            <a:fillRect/>
          </a:stretch>
        </p:blipFill>
        <p:spPr>
          <a:xfrm>
            <a:off x="1888605" y="2439771"/>
            <a:ext cx="5366791" cy="4250498"/>
          </a:xfrm>
          <a:prstGeom prst="rect">
            <a:avLst/>
          </a:prstGeom>
          <a:ln>
            <a:solidFill>
              <a:schemeClr val="tx1"/>
            </a:solidFill>
          </a:ln>
        </p:spPr>
      </p:pic>
      <p:cxnSp>
        <p:nvCxnSpPr>
          <p:cNvPr id="14" name="Straight Connector 13"/>
          <p:cNvCxnSpPr/>
          <p:nvPr/>
        </p:nvCxnSpPr>
        <p:spPr>
          <a:xfrm>
            <a:off x="5086350" y="2771775"/>
            <a:ext cx="1000125" cy="97155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713703" y="4409768"/>
            <a:ext cx="545691" cy="1666567"/>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288890" y="4365523"/>
            <a:ext cx="530942" cy="1681316"/>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206181" y="4395019"/>
            <a:ext cx="44245" cy="179930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250426" y="4409768"/>
            <a:ext cx="1032387" cy="179930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235677" y="5309419"/>
            <a:ext cx="1563329" cy="91440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Shapes</a:t>
            </a:r>
            <a:endParaRPr lang="en-US" dirty="0"/>
          </a:p>
        </p:txBody>
      </p:sp>
      <p:sp>
        <p:nvSpPr>
          <p:cNvPr id="3" name="Content Placeholder 2"/>
          <p:cNvSpPr>
            <a:spLocks noGrp="1"/>
          </p:cNvSpPr>
          <p:nvPr>
            <p:ph idx="1"/>
          </p:nvPr>
        </p:nvSpPr>
        <p:spPr/>
        <p:txBody>
          <a:bodyPr/>
          <a:lstStyle/>
          <a:p>
            <a:r>
              <a:rPr lang="en-US" dirty="0" smtClean="0"/>
              <a:t>The same thing applies in 3D</a:t>
            </a:r>
            <a:endParaRPr lang="en-US" dirty="0"/>
          </a:p>
        </p:txBody>
      </p:sp>
      <p:grpSp>
        <p:nvGrpSpPr>
          <p:cNvPr id="6" name="Group 5"/>
          <p:cNvGrpSpPr/>
          <p:nvPr/>
        </p:nvGrpSpPr>
        <p:grpSpPr>
          <a:xfrm>
            <a:off x="990600" y="3527268"/>
            <a:ext cx="7162800" cy="2606040"/>
            <a:chOff x="1524000" y="1447800"/>
            <a:chExt cx="7162800" cy="2606040"/>
          </a:xfrm>
        </p:grpSpPr>
        <p:pic>
          <p:nvPicPr>
            <p:cNvPr id="4" name="Picture 3"/>
            <p:cNvPicPr>
              <a:picLocks/>
            </p:cNvPicPr>
            <p:nvPr/>
          </p:nvPicPr>
          <p:blipFill>
            <a:blip r:embed="rId3" cstate="print"/>
            <a:stretch>
              <a:fillRect/>
            </a:stretch>
          </p:blipFill>
          <p:spPr>
            <a:xfrm>
              <a:off x="1524000" y="1447800"/>
              <a:ext cx="3429000" cy="2606040"/>
            </a:xfrm>
            <a:prstGeom prst="rect">
              <a:avLst/>
            </a:prstGeom>
            <a:ln>
              <a:solidFill>
                <a:schemeClr val="tx1"/>
              </a:solidFill>
            </a:ln>
          </p:spPr>
        </p:pic>
        <p:pic>
          <p:nvPicPr>
            <p:cNvPr id="5" name="Picture 4"/>
            <p:cNvPicPr>
              <a:picLocks/>
            </p:cNvPicPr>
            <p:nvPr/>
          </p:nvPicPr>
          <p:blipFill>
            <a:blip r:embed="rId4" cstate="print"/>
            <a:stretch>
              <a:fillRect/>
            </a:stretch>
          </p:blipFill>
          <p:spPr>
            <a:xfrm>
              <a:off x="5257800" y="1447800"/>
              <a:ext cx="3429000" cy="2606040"/>
            </a:xfrm>
            <a:prstGeom prst="rect">
              <a:avLst/>
            </a:prstGeom>
            <a:ln>
              <a:solidFill>
                <a:schemeClr val="tx1"/>
              </a:solidFill>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Trusses</a:t>
            </a:r>
            <a:endParaRPr lang="en-US" dirty="0"/>
          </a:p>
        </p:txBody>
      </p:sp>
      <p:sp>
        <p:nvSpPr>
          <p:cNvPr id="3" name="Content Placeholder 2"/>
          <p:cNvSpPr>
            <a:spLocks noGrp="1"/>
          </p:cNvSpPr>
          <p:nvPr>
            <p:ph idx="1"/>
          </p:nvPr>
        </p:nvSpPr>
        <p:spPr/>
        <p:txBody>
          <a:bodyPr/>
          <a:lstStyle/>
          <a:p>
            <a:r>
              <a:rPr lang="en-US" dirty="0" smtClean="0"/>
              <a:t>The same thing applies in 3D</a:t>
            </a:r>
            <a:endParaRPr lang="en-US" dirty="0"/>
          </a:p>
        </p:txBody>
      </p:sp>
      <p:pic>
        <p:nvPicPr>
          <p:cNvPr id="7" name="Picture 6"/>
          <p:cNvPicPr>
            <a:picLocks noChangeAspect="1"/>
          </p:cNvPicPr>
          <p:nvPr/>
        </p:nvPicPr>
        <p:blipFill>
          <a:blip r:embed="rId3" cstate="print"/>
          <a:stretch>
            <a:fillRect/>
          </a:stretch>
        </p:blipFill>
        <p:spPr>
          <a:xfrm>
            <a:off x="5516880" y="2712720"/>
            <a:ext cx="3352800" cy="2667000"/>
          </a:xfrm>
          <a:prstGeom prst="rect">
            <a:avLst/>
          </a:prstGeom>
          <a:ln>
            <a:solidFill>
              <a:schemeClr val="tx1"/>
            </a:solidFill>
          </a:ln>
        </p:spPr>
      </p:pic>
      <p:pic>
        <p:nvPicPr>
          <p:cNvPr id="8" name="Picture 7"/>
          <p:cNvPicPr>
            <a:picLocks noChangeAspect="1"/>
          </p:cNvPicPr>
          <p:nvPr/>
        </p:nvPicPr>
        <p:blipFill>
          <a:blip r:embed="rId4" cstate="print"/>
          <a:srcRect l="66956" r="3696"/>
          <a:stretch>
            <a:fillRect/>
          </a:stretch>
        </p:blipFill>
        <p:spPr>
          <a:xfrm>
            <a:off x="3642360" y="3782060"/>
            <a:ext cx="2057400" cy="2768600"/>
          </a:xfrm>
          <a:prstGeom prst="rect">
            <a:avLst/>
          </a:prstGeom>
          <a:ln>
            <a:solidFill>
              <a:schemeClr val="tx1"/>
            </a:solidFill>
          </a:ln>
        </p:spPr>
      </p:pic>
      <p:pic>
        <p:nvPicPr>
          <p:cNvPr id="9" name="Picture 8"/>
          <p:cNvPicPr>
            <a:picLocks noChangeAspect="1"/>
          </p:cNvPicPr>
          <p:nvPr/>
        </p:nvPicPr>
        <p:blipFill>
          <a:blip r:embed="rId4" cstate="print"/>
          <a:srcRect r="49565"/>
          <a:stretch>
            <a:fillRect/>
          </a:stretch>
        </p:blipFill>
        <p:spPr>
          <a:xfrm>
            <a:off x="243840" y="3050540"/>
            <a:ext cx="3535680" cy="27686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Strength of Shapes</a:t>
            </a:r>
            <a:endParaRPr lang="en-US" dirty="0"/>
          </a:p>
        </p:txBody>
      </p:sp>
      <p:sp>
        <p:nvSpPr>
          <p:cNvPr id="3" name="Subtitle 2"/>
          <p:cNvSpPr>
            <a:spLocks noGrp="1"/>
          </p:cNvSpPr>
          <p:nvPr>
            <p:ph type="subTitle" idx="1"/>
          </p:nvPr>
        </p:nvSpPr>
        <p:spPr/>
        <p:txBody>
          <a:bodyPr/>
          <a:lstStyle/>
          <a:p>
            <a:r>
              <a:rPr lang="en-US" dirty="0" smtClean="0"/>
              <a:t>Exploring Structural Engineering Fundamentals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Shapes in Bridges</a:t>
            </a:r>
            <a:endParaRPr lang="en-US" dirty="0"/>
          </a:p>
        </p:txBody>
      </p:sp>
      <p:pic>
        <p:nvPicPr>
          <p:cNvPr id="1028" name="Picture 4" descr="http://lcweb2.loc.gov/pnp/habshaer/ms/ms0200/ms0205/photos/344693pv.jpg"/>
          <p:cNvPicPr>
            <a:picLocks noChangeAspect="1" noChangeArrowheads="1"/>
          </p:cNvPicPr>
          <p:nvPr/>
        </p:nvPicPr>
        <p:blipFill>
          <a:blip r:embed="rId3" cstate="print"/>
          <a:srcRect/>
          <a:stretch>
            <a:fillRect/>
          </a:stretch>
        </p:blipFill>
        <p:spPr bwMode="auto">
          <a:xfrm>
            <a:off x="4652921" y="1219200"/>
            <a:ext cx="4491079" cy="5638800"/>
          </a:xfrm>
          <a:prstGeom prst="rect">
            <a:avLst/>
          </a:prstGeom>
          <a:noFill/>
          <a:ln>
            <a:solidFill>
              <a:schemeClr val="tx1"/>
            </a:solidFill>
          </a:ln>
        </p:spPr>
      </p:pic>
      <p:pic>
        <p:nvPicPr>
          <p:cNvPr id="1030" name="Picture 6" descr="https://encrypted-tbn1.gstatic.com/images?q=tbn:ANd9GcTLqAEQc78hnOpDl_KKAgH0AkduU76czyGu55n__ulaJrOV3ie9"/>
          <p:cNvPicPr>
            <a:picLocks noChangeAspect="1" noChangeArrowheads="1"/>
          </p:cNvPicPr>
          <p:nvPr/>
        </p:nvPicPr>
        <p:blipFill>
          <a:blip r:embed="rId4" cstate="print"/>
          <a:srcRect/>
          <a:stretch>
            <a:fillRect/>
          </a:stretch>
        </p:blipFill>
        <p:spPr bwMode="auto">
          <a:xfrm>
            <a:off x="228600" y="1600200"/>
            <a:ext cx="4267200" cy="3202250"/>
          </a:xfrm>
          <a:prstGeom prst="rect">
            <a:avLst/>
          </a:prstGeom>
          <a:noFill/>
          <a:ln>
            <a:solidFill>
              <a:schemeClr val="tx1"/>
            </a:solidFill>
          </a:ln>
        </p:spPr>
      </p:pic>
      <p:pic>
        <p:nvPicPr>
          <p:cNvPr id="1032" name="Picture 8" descr="http://www.nps.gov/glca/historyculture/images/Navajo_Bridges_1.gif"/>
          <p:cNvPicPr>
            <a:picLocks noChangeAspect="1" noChangeArrowheads="1"/>
          </p:cNvPicPr>
          <p:nvPr/>
        </p:nvPicPr>
        <p:blipFill>
          <a:blip r:embed="rId5" cstate="print"/>
          <a:srcRect/>
          <a:stretch>
            <a:fillRect/>
          </a:stretch>
        </p:blipFill>
        <p:spPr bwMode="auto">
          <a:xfrm>
            <a:off x="609600" y="4078550"/>
            <a:ext cx="3505200" cy="2628900"/>
          </a:xfrm>
          <a:prstGeom prst="rect">
            <a:avLst/>
          </a:prstGeom>
          <a:noFill/>
          <a:ln>
            <a:solidFill>
              <a:schemeClr val="tx1"/>
            </a:solidFill>
          </a:ln>
        </p:spPr>
      </p:pic>
      <p:sp>
        <p:nvSpPr>
          <p:cNvPr id="9" name="Freeform 8"/>
          <p:cNvSpPr/>
          <p:nvPr/>
        </p:nvSpPr>
        <p:spPr>
          <a:xfrm>
            <a:off x="964276" y="5070764"/>
            <a:ext cx="814648" cy="1379912"/>
          </a:xfrm>
          <a:custGeom>
            <a:avLst/>
            <a:gdLst>
              <a:gd name="connsiteX0" fmla="*/ 0 w 814648"/>
              <a:gd name="connsiteY0" fmla="*/ 1379912 h 1379912"/>
              <a:gd name="connsiteX1" fmla="*/ 216131 w 814648"/>
              <a:gd name="connsiteY1" fmla="*/ 548640 h 1379912"/>
              <a:gd name="connsiteX2" fmla="*/ 415637 w 814648"/>
              <a:gd name="connsiteY2" fmla="*/ 83127 h 1379912"/>
              <a:gd name="connsiteX3" fmla="*/ 598517 w 814648"/>
              <a:gd name="connsiteY3" fmla="*/ 49876 h 1379912"/>
              <a:gd name="connsiteX4" fmla="*/ 698269 w 814648"/>
              <a:gd name="connsiteY4" fmla="*/ 199505 h 1379912"/>
              <a:gd name="connsiteX5" fmla="*/ 814648 w 814648"/>
              <a:gd name="connsiteY5" fmla="*/ 448887 h 137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648" h="1379912">
                <a:moveTo>
                  <a:pt x="0" y="1379912"/>
                </a:moveTo>
                <a:cubicBezTo>
                  <a:pt x="73429" y="1072341"/>
                  <a:pt x="146858" y="764771"/>
                  <a:pt x="216131" y="548640"/>
                </a:cubicBezTo>
                <a:cubicBezTo>
                  <a:pt x="285404" y="332509"/>
                  <a:pt x="351906" y="166254"/>
                  <a:pt x="415637" y="83127"/>
                </a:cubicBezTo>
                <a:cubicBezTo>
                  <a:pt x="479368" y="0"/>
                  <a:pt x="551412" y="30480"/>
                  <a:pt x="598517" y="49876"/>
                </a:cubicBezTo>
                <a:cubicBezTo>
                  <a:pt x="645622" y="69272"/>
                  <a:pt x="662247" y="133003"/>
                  <a:pt x="698269" y="199505"/>
                </a:cubicBezTo>
                <a:cubicBezTo>
                  <a:pt x="734291" y="266007"/>
                  <a:pt x="774469" y="357447"/>
                  <a:pt x="814648" y="448887"/>
                </a:cubicBezTo>
              </a:path>
            </a:pathLst>
          </a:custGeom>
          <a:ln w="76200">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p:nvPr/>
        </p:nvCxnSpPr>
        <p:spPr>
          <a:xfrm flipH="1" flipV="1">
            <a:off x="6019800" y="2514600"/>
            <a:ext cx="457200" cy="11430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486400" y="2514600"/>
            <a:ext cx="533400" cy="3048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86400" y="2819400"/>
            <a:ext cx="990600" cy="8382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76800" y="3886200"/>
            <a:ext cx="2209800" cy="3810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715000" y="4267200"/>
            <a:ext cx="1371600" cy="1524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4876800" y="3886200"/>
            <a:ext cx="838200" cy="5334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324225" y="1924050"/>
            <a:ext cx="473075" cy="16192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03650" y="1924050"/>
            <a:ext cx="9525" cy="46355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336925" y="2381250"/>
            <a:ext cx="479425" cy="1016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3330575" y="2085975"/>
            <a:ext cx="9525" cy="38735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07281" y="3328988"/>
            <a:ext cx="123825" cy="1143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095375" y="3440906"/>
            <a:ext cx="135731" cy="13335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969169" y="3429000"/>
            <a:ext cx="128587" cy="15001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964406" y="3321844"/>
            <a:ext cx="142875" cy="10477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060575" y="3232150"/>
            <a:ext cx="155575" cy="30162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225675" y="3232150"/>
            <a:ext cx="34925" cy="3048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073275" y="3533775"/>
            <a:ext cx="187325" cy="952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232025" y="3225800"/>
            <a:ext cx="241300" cy="2222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466975" y="3273425"/>
            <a:ext cx="152400" cy="23812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260600" y="3514725"/>
            <a:ext cx="361950" cy="1905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545681" y="5091113"/>
            <a:ext cx="111919" cy="816768"/>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371850" y="5100638"/>
            <a:ext cx="290513" cy="5334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359944" y="5638800"/>
            <a:ext cx="190500" cy="242888"/>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Shapes in Buildings</a:t>
            </a:r>
            <a:endParaRPr lang="en-US" dirty="0"/>
          </a:p>
        </p:txBody>
      </p:sp>
      <p:pic>
        <p:nvPicPr>
          <p:cNvPr id="41988" name="Picture 4" descr="http://antarcticsun.usap.gov/AntarcticSun/features/images/dome_demo_jan%207_fisheye.jpg"/>
          <p:cNvPicPr>
            <a:picLocks noChangeAspect="1" noChangeArrowheads="1"/>
          </p:cNvPicPr>
          <p:nvPr/>
        </p:nvPicPr>
        <p:blipFill>
          <a:blip r:embed="rId3" cstate="print"/>
          <a:srcRect/>
          <a:stretch>
            <a:fillRect/>
          </a:stretch>
        </p:blipFill>
        <p:spPr bwMode="auto">
          <a:xfrm>
            <a:off x="3192222" y="2146300"/>
            <a:ext cx="5786678" cy="3860800"/>
          </a:xfrm>
          <a:prstGeom prst="rect">
            <a:avLst/>
          </a:prstGeom>
          <a:noFill/>
          <a:ln>
            <a:solidFill>
              <a:schemeClr val="tx1"/>
            </a:solidFill>
          </a:ln>
        </p:spPr>
      </p:pic>
      <p:pic>
        <p:nvPicPr>
          <p:cNvPr id="41986" name="Picture 2" descr="http://www.osmre.gov/IMAGES/southbldg4.jpg"/>
          <p:cNvPicPr>
            <a:picLocks noChangeAspect="1" noChangeArrowheads="1"/>
          </p:cNvPicPr>
          <p:nvPr/>
        </p:nvPicPr>
        <p:blipFill>
          <a:blip r:embed="rId4" cstate="print"/>
          <a:srcRect/>
          <a:stretch>
            <a:fillRect/>
          </a:stretch>
        </p:blipFill>
        <p:spPr bwMode="auto">
          <a:xfrm>
            <a:off x="185801" y="1612900"/>
            <a:ext cx="3886200" cy="2875923"/>
          </a:xfrm>
          <a:prstGeom prst="rect">
            <a:avLst/>
          </a:prstGeom>
          <a:noFill/>
          <a:ln>
            <a:solidFill>
              <a:schemeClr val="tx1"/>
            </a:solidFill>
          </a:ln>
        </p:spPr>
      </p:pic>
      <p:cxnSp>
        <p:nvCxnSpPr>
          <p:cNvPr id="10" name="Straight Connector 9"/>
          <p:cNvCxnSpPr/>
          <p:nvPr/>
        </p:nvCxnSpPr>
        <p:spPr>
          <a:xfrm flipH="1">
            <a:off x="5303520" y="4587240"/>
            <a:ext cx="464820" cy="3429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4914900" y="4693920"/>
            <a:ext cx="365760" cy="2667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945380" y="4198620"/>
            <a:ext cx="0" cy="50292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68240" y="3870960"/>
            <a:ext cx="381000" cy="29718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72100" y="3901440"/>
            <a:ext cx="411480" cy="12954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775960" y="4030980"/>
            <a:ext cx="38100" cy="54102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385560" y="4876800"/>
            <a:ext cx="647700" cy="32766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2388" t="30871" r="15022"/>
          <a:stretch/>
        </p:blipFill>
        <p:spPr>
          <a:xfrm>
            <a:off x="292231" y="4587240"/>
            <a:ext cx="3682767" cy="1945539"/>
          </a:xfrm>
          <a:prstGeom prst="rect">
            <a:avLst/>
          </a:prstGeom>
        </p:spPr>
      </p:pic>
      <p:cxnSp>
        <p:nvCxnSpPr>
          <p:cNvPr id="28" name="Straight Connector 27"/>
          <p:cNvCxnSpPr/>
          <p:nvPr/>
        </p:nvCxnSpPr>
        <p:spPr>
          <a:xfrm>
            <a:off x="6385560" y="4892040"/>
            <a:ext cx="38100" cy="66294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416040" y="5204460"/>
            <a:ext cx="624840" cy="3429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128901" y="4906652"/>
            <a:ext cx="879035" cy="23488"/>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128901" y="4926644"/>
            <a:ext cx="879035" cy="343214"/>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128901" y="4968102"/>
            <a:ext cx="9525" cy="301756"/>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07936" y="4918396"/>
            <a:ext cx="0" cy="351462"/>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138426" y="5272077"/>
            <a:ext cx="869510"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546860" y="2948940"/>
            <a:ext cx="7620" cy="44196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546860" y="2941320"/>
            <a:ext cx="1836420" cy="17526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375660" y="3147060"/>
            <a:ext cx="22860" cy="25146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554480" y="3375660"/>
            <a:ext cx="1874520"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0" name="Picture 8" descr="http://www.robertreeveslaw.com/blog/wp-content/uploads/2011/09/Roller-Coaster-Accident.jpg"/>
          <p:cNvPicPr>
            <a:picLocks noChangeAspect="1" noChangeArrowheads="1"/>
          </p:cNvPicPr>
          <p:nvPr/>
        </p:nvPicPr>
        <p:blipFill>
          <a:blip r:embed="rId3" cstate="print"/>
          <a:srcRect/>
          <a:stretch>
            <a:fillRect/>
          </a:stretch>
        </p:blipFill>
        <p:spPr bwMode="auto">
          <a:xfrm>
            <a:off x="221226" y="1220327"/>
            <a:ext cx="4762500" cy="3143250"/>
          </a:xfrm>
          <a:prstGeom prst="rect">
            <a:avLst/>
          </a:prstGeom>
          <a:noFill/>
          <a:ln>
            <a:solidFill>
              <a:schemeClr val="tx1"/>
            </a:solidFill>
          </a:ln>
        </p:spPr>
      </p:pic>
      <p:pic>
        <p:nvPicPr>
          <p:cNvPr id="44034" name="Picture 2" descr="http://www.executivegov.com/wp-content/uploads/2011/12/Crane.jpg"/>
          <p:cNvPicPr>
            <a:picLocks noChangeAspect="1" noChangeArrowheads="1"/>
          </p:cNvPicPr>
          <p:nvPr/>
        </p:nvPicPr>
        <p:blipFill>
          <a:blip r:embed="rId4" cstate="print"/>
          <a:srcRect l="49787" t="46323"/>
          <a:stretch>
            <a:fillRect/>
          </a:stretch>
        </p:blipFill>
        <p:spPr bwMode="auto">
          <a:xfrm>
            <a:off x="5562600" y="1166236"/>
            <a:ext cx="3295650" cy="2643765"/>
          </a:xfrm>
          <a:prstGeom prst="rect">
            <a:avLst/>
          </a:prstGeom>
          <a:noFill/>
          <a:ln>
            <a:solidFill>
              <a:schemeClr val="tx1"/>
            </a:solidFill>
          </a:ln>
        </p:spPr>
      </p:pic>
      <p:pic>
        <p:nvPicPr>
          <p:cNvPr id="44036" name="Picture 4" descr="https://encrypted-tbn3.gstatic.com/images?q=tbn:ANd9GcQ6nit9K1FIe4xR7Cypng09Y5Y83tUy9jf3rlxNN2GBQUXyYJICNA"/>
          <p:cNvPicPr>
            <a:picLocks noChangeAspect="1" noChangeArrowheads="1"/>
          </p:cNvPicPr>
          <p:nvPr/>
        </p:nvPicPr>
        <p:blipFill>
          <a:blip r:embed="rId5" cstate="print"/>
          <a:srcRect/>
          <a:stretch>
            <a:fillRect/>
          </a:stretch>
        </p:blipFill>
        <p:spPr bwMode="auto">
          <a:xfrm>
            <a:off x="4518875" y="3657600"/>
            <a:ext cx="4625125" cy="3057526"/>
          </a:xfrm>
          <a:prstGeom prst="rect">
            <a:avLst/>
          </a:prstGeom>
          <a:noFill/>
          <a:ln>
            <a:solidFill>
              <a:schemeClr val="tx1"/>
            </a:solidFill>
          </a:ln>
        </p:spPr>
      </p:pic>
      <p:sp>
        <p:nvSpPr>
          <p:cNvPr id="2" name="Title 1"/>
          <p:cNvSpPr>
            <a:spLocks noGrp="1"/>
          </p:cNvSpPr>
          <p:nvPr>
            <p:ph type="title"/>
          </p:nvPr>
        </p:nvSpPr>
        <p:spPr/>
        <p:txBody>
          <a:bodyPr/>
          <a:lstStyle/>
          <a:p>
            <a:r>
              <a:rPr lang="en-US" dirty="0" smtClean="0"/>
              <a:t>Shapes in Other Things!</a:t>
            </a:r>
            <a:endParaRPr lang="en-US" dirty="0"/>
          </a:p>
        </p:txBody>
      </p:sp>
      <p:grpSp>
        <p:nvGrpSpPr>
          <p:cNvPr id="42" name="Group 41"/>
          <p:cNvGrpSpPr/>
          <p:nvPr/>
        </p:nvGrpSpPr>
        <p:grpSpPr>
          <a:xfrm>
            <a:off x="1720645" y="3937818"/>
            <a:ext cx="3503561" cy="2627671"/>
            <a:chOff x="304800" y="2362200"/>
            <a:chExt cx="4876800" cy="3657600"/>
          </a:xfrm>
        </p:grpSpPr>
        <p:pic>
          <p:nvPicPr>
            <p:cNvPr id="44038" name="Picture 6" descr="File:2006HondaCBR600RR-002.jpg"/>
            <p:cNvPicPr>
              <a:picLocks noChangeAspect="1" noChangeArrowheads="1"/>
            </p:cNvPicPr>
            <p:nvPr/>
          </p:nvPicPr>
          <p:blipFill>
            <a:blip r:embed="rId6" cstate="print"/>
            <a:srcRect/>
            <a:stretch>
              <a:fillRect/>
            </a:stretch>
          </p:blipFill>
          <p:spPr bwMode="auto">
            <a:xfrm>
              <a:off x="304800" y="2362200"/>
              <a:ext cx="4876800" cy="3657600"/>
            </a:xfrm>
            <a:prstGeom prst="rect">
              <a:avLst/>
            </a:prstGeom>
            <a:noFill/>
            <a:ln>
              <a:solidFill>
                <a:schemeClr val="tx1"/>
              </a:solidFill>
            </a:ln>
          </p:spPr>
        </p:pic>
        <p:cxnSp>
          <p:nvCxnSpPr>
            <p:cNvPr id="8" name="Straight Connector 7"/>
            <p:cNvCxnSpPr/>
            <p:nvPr/>
          </p:nvCxnSpPr>
          <p:spPr>
            <a:xfrm flipV="1">
              <a:off x="1987550" y="4286250"/>
              <a:ext cx="844550" cy="80645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025650" y="4686300"/>
              <a:ext cx="901700" cy="41275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2844800" y="4286250"/>
              <a:ext cx="101600" cy="41275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641600" y="3524250"/>
              <a:ext cx="31750" cy="4699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79700" y="3536950"/>
              <a:ext cx="171450" cy="8255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635250" y="3638550"/>
              <a:ext cx="241300" cy="36195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a:off x="7969250" y="5702300"/>
            <a:ext cx="234950" cy="6096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7645400" y="6273800"/>
            <a:ext cx="558800" cy="5715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626350" y="5715000"/>
            <a:ext cx="349250" cy="5461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832600" y="2825750"/>
            <a:ext cx="285750" cy="23495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870700" y="3054350"/>
            <a:ext cx="266700" cy="889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826250" y="2806700"/>
            <a:ext cx="44450" cy="3429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29350" y="1320800"/>
            <a:ext cx="12700" cy="18415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540500" y="1524000"/>
            <a:ext cx="6350" cy="1778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6235700" y="1308100"/>
            <a:ext cx="311150" cy="20955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6242050" y="1466850"/>
            <a:ext cx="317500" cy="19685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76700" y="2232660"/>
            <a:ext cx="160020" cy="1440180"/>
          </a:xfrm>
          <a:prstGeom prst="line">
            <a:avLst/>
          </a:prstGeom>
          <a:ln w="571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84320" y="2225040"/>
            <a:ext cx="571500" cy="929640"/>
          </a:xfrm>
          <a:prstGeom prst="line">
            <a:avLst/>
          </a:prstGeom>
          <a:ln w="571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206240" y="3169920"/>
            <a:ext cx="441960" cy="563880"/>
          </a:xfrm>
          <a:prstGeom prst="line">
            <a:avLst/>
          </a:prstGeom>
          <a:ln w="57150">
            <a:solidFill>
              <a:srgbClr val="FFC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Strength of Shapes</a:t>
            </a:r>
            <a:endParaRPr lang="en-US" dirty="0"/>
          </a:p>
        </p:txBody>
      </p:sp>
      <p:sp>
        <p:nvSpPr>
          <p:cNvPr id="3" name="Content Placeholder 2"/>
          <p:cNvSpPr>
            <a:spLocks noGrp="1"/>
          </p:cNvSpPr>
          <p:nvPr>
            <p:ph idx="1"/>
          </p:nvPr>
        </p:nvSpPr>
        <p:spPr>
          <a:xfrm>
            <a:off x="457200" y="1775192"/>
            <a:ext cx="8229600" cy="2159500"/>
          </a:xfrm>
        </p:spPr>
        <p:txBody>
          <a:bodyPr/>
          <a:lstStyle/>
          <a:p>
            <a:r>
              <a:rPr lang="en-US" dirty="0" smtClean="0"/>
              <a:t>On your paper, sketch what you think will happen to these shapes if we apply the force shown in </a:t>
            </a:r>
            <a:r>
              <a:rPr lang="en-US" b="1" dirty="0" smtClean="0">
                <a:solidFill>
                  <a:srgbClr val="00B050"/>
                </a:solidFill>
              </a:rPr>
              <a:t>GREEN</a:t>
            </a:r>
            <a:r>
              <a:rPr lang="en-US" dirty="0" smtClean="0"/>
              <a:t> </a:t>
            </a:r>
            <a:r>
              <a:rPr lang="en-US" sz="1800" dirty="0" smtClean="0"/>
              <a:t>(assume the sides are rigid)</a:t>
            </a:r>
            <a:endParaRPr lang="en-US" sz="1800" b="1" dirty="0">
              <a:solidFill>
                <a:srgbClr val="00B050"/>
              </a:solidFill>
            </a:endParaRPr>
          </a:p>
        </p:txBody>
      </p:sp>
      <p:cxnSp>
        <p:nvCxnSpPr>
          <p:cNvPr id="12" name="Straight Connector 11"/>
          <p:cNvCxnSpPr/>
          <p:nvPr/>
        </p:nvCxnSpPr>
        <p:spPr>
          <a:xfrm>
            <a:off x="0" y="6192982"/>
            <a:ext cx="9144000"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901411" y="3657600"/>
            <a:ext cx="5341178" cy="2489189"/>
            <a:chOff x="651147" y="3657600"/>
            <a:chExt cx="5341178" cy="2489189"/>
          </a:xfrm>
        </p:grpSpPr>
        <p:sp>
          <p:nvSpPr>
            <p:cNvPr id="4" name="Isosceles Triangle 3"/>
            <p:cNvSpPr/>
            <p:nvPr/>
          </p:nvSpPr>
          <p:spPr>
            <a:xfrm>
              <a:off x="4641269" y="4982086"/>
              <a:ext cx="1351056" cy="1164703"/>
            </a:xfrm>
            <a:prstGeom prst="triangl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651147" y="4993619"/>
              <a:ext cx="1153170" cy="1153170"/>
            </a:xfrm>
            <a:prstGeom prst="rect">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rot="18900000">
              <a:off x="2790067" y="4754789"/>
              <a:ext cx="1153170" cy="1153170"/>
            </a:xfrm>
            <a:prstGeom prst="rect">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p:cNvCxnSpPr>
              <a:stCxn id="5" idx="0"/>
            </p:cNvCxnSpPr>
            <p:nvPr/>
          </p:nvCxnSpPr>
          <p:spPr>
            <a:xfrm flipH="1" flipV="1">
              <a:off x="1219200" y="4100945"/>
              <a:ext cx="8532" cy="892674"/>
            </a:xfrm>
            <a:prstGeom prst="straightConnector1">
              <a:avLst/>
            </a:prstGeom>
            <a:ln w="57150">
              <a:solidFill>
                <a:srgbClr val="00B050"/>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352799" y="3657600"/>
              <a:ext cx="8532" cy="892674"/>
            </a:xfrm>
            <a:prstGeom prst="straightConnector1">
              <a:avLst/>
            </a:prstGeom>
            <a:ln w="57150">
              <a:solidFill>
                <a:srgbClr val="00B050"/>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320146" y="4073236"/>
              <a:ext cx="8532" cy="892674"/>
            </a:xfrm>
            <a:prstGeom prst="straightConnector1">
              <a:avLst/>
            </a:prstGeom>
            <a:ln w="57150">
              <a:solidFill>
                <a:srgbClr val="00B050"/>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Strength of Shapes</a:t>
            </a:r>
            <a:endParaRPr lang="en-US" dirty="0"/>
          </a:p>
        </p:txBody>
      </p:sp>
      <p:sp>
        <p:nvSpPr>
          <p:cNvPr id="3" name="Content Placeholder 2"/>
          <p:cNvSpPr>
            <a:spLocks noGrp="1"/>
          </p:cNvSpPr>
          <p:nvPr>
            <p:ph idx="1"/>
          </p:nvPr>
        </p:nvSpPr>
        <p:spPr>
          <a:xfrm>
            <a:off x="457200" y="1775192"/>
            <a:ext cx="8229600" cy="2159500"/>
          </a:xfrm>
        </p:spPr>
        <p:txBody>
          <a:bodyPr/>
          <a:lstStyle/>
          <a:p>
            <a:r>
              <a:rPr lang="en-US" dirty="0" smtClean="0"/>
              <a:t>The TRIANGLE is the only shape that won’t collapse!</a:t>
            </a:r>
          </a:p>
          <a:p>
            <a:pPr lvl="1"/>
            <a:r>
              <a:rPr lang="en-US" dirty="0" smtClean="0"/>
              <a:t>WHY?</a:t>
            </a:r>
            <a:endParaRPr lang="en-US" dirty="0"/>
          </a:p>
        </p:txBody>
      </p:sp>
      <p:cxnSp>
        <p:nvCxnSpPr>
          <p:cNvPr id="12" name="Straight Connector 11"/>
          <p:cNvCxnSpPr/>
          <p:nvPr/>
        </p:nvCxnSpPr>
        <p:spPr>
          <a:xfrm>
            <a:off x="0" y="6192982"/>
            <a:ext cx="9144000"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Isosceles Triangle 3"/>
          <p:cNvSpPr/>
          <p:nvPr/>
        </p:nvSpPr>
        <p:spPr>
          <a:xfrm>
            <a:off x="5891533" y="4982086"/>
            <a:ext cx="1351056" cy="1164703"/>
          </a:xfrm>
          <a:prstGeom prst="triangl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1901411" y="4993619"/>
            <a:ext cx="1153170" cy="1153170"/>
          </a:xfrm>
          <a:prstGeom prst="rect">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rot="18900000">
            <a:off x="4040331" y="4754789"/>
            <a:ext cx="1153170" cy="1153170"/>
          </a:xfrm>
          <a:prstGeom prst="rect">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flipH="1" flipV="1">
            <a:off x="2728432" y="4294923"/>
            <a:ext cx="8532" cy="892674"/>
          </a:xfrm>
          <a:prstGeom prst="straightConnector1">
            <a:avLst/>
          </a:prstGeom>
          <a:ln w="57150">
            <a:solidFill>
              <a:srgbClr val="00B050"/>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603063" y="4114800"/>
            <a:ext cx="8532" cy="892674"/>
          </a:xfrm>
          <a:prstGeom prst="straightConnector1">
            <a:avLst/>
          </a:prstGeom>
          <a:ln w="57150">
            <a:solidFill>
              <a:srgbClr val="00B050"/>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570410" y="4073236"/>
            <a:ext cx="8532" cy="892674"/>
          </a:xfrm>
          <a:prstGeom prst="straightConnector1">
            <a:avLst/>
          </a:prstGeom>
          <a:ln w="57150">
            <a:solidFill>
              <a:srgbClr val="00B050"/>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3771791" y="5569527"/>
            <a:ext cx="845128" cy="568037"/>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616941" y="5583377"/>
            <a:ext cx="845128" cy="568037"/>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757931" y="5001467"/>
            <a:ext cx="845128" cy="568037"/>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603081" y="5015317"/>
            <a:ext cx="845128" cy="568037"/>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6" name="Parallelogram 25"/>
          <p:cNvSpPr/>
          <p:nvPr/>
        </p:nvSpPr>
        <p:spPr>
          <a:xfrm>
            <a:off x="1915282" y="5195455"/>
            <a:ext cx="1343891" cy="928254"/>
          </a:xfrm>
          <a:prstGeom prst="parallelogram">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other shapes collapse because the </a:t>
            </a:r>
            <a:r>
              <a:rPr lang="en-US" b="1" dirty="0" smtClean="0"/>
              <a:t>angles</a:t>
            </a:r>
            <a:r>
              <a:rPr lang="en-US" dirty="0" smtClean="0"/>
              <a:t> between the structural members change. </a:t>
            </a:r>
          </a:p>
        </p:txBody>
      </p:sp>
      <p:cxnSp>
        <p:nvCxnSpPr>
          <p:cNvPr id="4" name="Straight Connector 3"/>
          <p:cNvCxnSpPr/>
          <p:nvPr/>
        </p:nvCxnSpPr>
        <p:spPr>
          <a:xfrm>
            <a:off x="0" y="6192982"/>
            <a:ext cx="9144000"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1411" y="4993619"/>
            <a:ext cx="1153170" cy="1153170"/>
          </a:xfrm>
          <a:prstGeom prst="rect">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rot="18900000">
            <a:off x="4040331" y="4754789"/>
            <a:ext cx="1153170" cy="1153170"/>
          </a:xfrm>
          <a:prstGeom prst="rect">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p:nvPr/>
        </p:nvCxnSpPr>
        <p:spPr>
          <a:xfrm flipH="1" flipV="1">
            <a:off x="3771791" y="5569527"/>
            <a:ext cx="845128" cy="568037"/>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616941" y="5583377"/>
            <a:ext cx="845128" cy="568037"/>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757931" y="5001467"/>
            <a:ext cx="845128" cy="568037"/>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03081" y="5015317"/>
            <a:ext cx="845128" cy="568037"/>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5" name="Parallelogram 14"/>
          <p:cNvSpPr/>
          <p:nvPr/>
        </p:nvSpPr>
        <p:spPr>
          <a:xfrm>
            <a:off x="1915282" y="5195455"/>
            <a:ext cx="1343891" cy="928254"/>
          </a:xfrm>
          <a:prstGeom prst="parallelogram">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itle 1"/>
          <p:cNvSpPr>
            <a:spLocks noGrp="1"/>
          </p:cNvSpPr>
          <p:nvPr>
            <p:ph type="title"/>
          </p:nvPr>
        </p:nvSpPr>
        <p:spPr>
          <a:xfrm>
            <a:off x="457200" y="155448"/>
            <a:ext cx="8229600" cy="1252728"/>
          </a:xfrm>
        </p:spPr>
        <p:txBody>
          <a:bodyPr/>
          <a:lstStyle/>
          <a:p>
            <a:r>
              <a:rPr lang="en-US" dirty="0" smtClean="0"/>
              <a:t>Relative Strength of Shapes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Triangles</a:t>
            </a:r>
            <a:endParaRPr lang="en-US" dirty="0"/>
          </a:p>
        </p:txBody>
      </p:sp>
      <p:sp>
        <p:nvSpPr>
          <p:cNvPr id="3" name="Content Placeholder 2"/>
          <p:cNvSpPr>
            <a:spLocks noGrp="1"/>
          </p:cNvSpPr>
          <p:nvPr>
            <p:ph idx="1"/>
          </p:nvPr>
        </p:nvSpPr>
        <p:spPr>
          <a:xfrm>
            <a:off x="309961" y="1728698"/>
            <a:ext cx="8322589" cy="1988040"/>
          </a:xfrm>
        </p:spPr>
        <p:txBody>
          <a:bodyPr/>
          <a:lstStyle/>
          <a:p>
            <a:r>
              <a:rPr lang="en-US" dirty="0" smtClean="0"/>
              <a:t>The </a:t>
            </a:r>
            <a:r>
              <a:rPr lang="en-US" b="1" dirty="0" smtClean="0"/>
              <a:t>TRIANGLE</a:t>
            </a:r>
            <a:r>
              <a:rPr lang="en-US" dirty="0" smtClean="0"/>
              <a:t> cannot collapse because the </a:t>
            </a:r>
            <a:r>
              <a:rPr lang="en-US" b="1" dirty="0" smtClean="0"/>
              <a:t>angles</a:t>
            </a:r>
            <a:r>
              <a:rPr lang="en-US" dirty="0" smtClean="0"/>
              <a:t> are fixed based on the opposite side length.</a:t>
            </a:r>
            <a:endParaRPr lang="en-US" b="1" dirty="0"/>
          </a:p>
        </p:txBody>
      </p:sp>
      <p:cxnSp>
        <p:nvCxnSpPr>
          <p:cNvPr id="4" name="Straight Connector 3"/>
          <p:cNvCxnSpPr/>
          <p:nvPr/>
        </p:nvCxnSpPr>
        <p:spPr>
          <a:xfrm>
            <a:off x="0" y="6192982"/>
            <a:ext cx="9144000"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 name="Isosceles Triangle 4"/>
          <p:cNvSpPr/>
          <p:nvPr/>
        </p:nvSpPr>
        <p:spPr>
          <a:xfrm>
            <a:off x="2827997" y="3139888"/>
            <a:ext cx="3488007" cy="3006901"/>
          </a:xfrm>
          <a:prstGeom prst="triangl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3020292" y="4190999"/>
            <a:ext cx="498764" cy="769441"/>
          </a:xfrm>
          <a:prstGeom prst="rect">
            <a:avLst/>
          </a:prstGeom>
          <a:noFill/>
        </p:spPr>
        <p:txBody>
          <a:bodyPr wrap="square" rtlCol="0">
            <a:spAutoFit/>
          </a:bodyPr>
          <a:lstStyle/>
          <a:p>
            <a:pPr algn="ctr"/>
            <a:r>
              <a:rPr lang="en-US" sz="4400" b="1" dirty="0" smtClean="0">
                <a:solidFill>
                  <a:srgbClr val="0070C0"/>
                </a:solidFill>
              </a:rPr>
              <a:t>A</a:t>
            </a:r>
            <a:endParaRPr lang="en-US" sz="4400" b="1" dirty="0">
              <a:solidFill>
                <a:srgbClr val="0070C0"/>
              </a:solidFill>
            </a:endParaRPr>
          </a:p>
        </p:txBody>
      </p:sp>
      <p:sp>
        <p:nvSpPr>
          <p:cNvPr id="17" name="TextBox 16"/>
          <p:cNvSpPr txBox="1"/>
          <p:nvPr/>
        </p:nvSpPr>
        <p:spPr>
          <a:xfrm>
            <a:off x="4301836" y="6088559"/>
            <a:ext cx="498764" cy="769441"/>
          </a:xfrm>
          <a:prstGeom prst="rect">
            <a:avLst/>
          </a:prstGeom>
          <a:noFill/>
        </p:spPr>
        <p:txBody>
          <a:bodyPr wrap="square" rtlCol="0">
            <a:spAutoFit/>
          </a:bodyPr>
          <a:lstStyle/>
          <a:p>
            <a:pPr algn="ctr"/>
            <a:r>
              <a:rPr lang="en-US" sz="4400" b="1" dirty="0" smtClean="0">
                <a:solidFill>
                  <a:srgbClr val="0070C0"/>
                </a:solidFill>
              </a:rPr>
              <a:t>C</a:t>
            </a:r>
            <a:endParaRPr lang="en-US" sz="4400" b="1" dirty="0">
              <a:solidFill>
                <a:srgbClr val="0070C0"/>
              </a:solidFill>
            </a:endParaRPr>
          </a:p>
        </p:txBody>
      </p:sp>
      <p:sp>
        <p:nvSpPr>
          <p:cNvPr id="18" name="TextBox 17"/>
          <p:cNvSpPr txBox="1"/>
          <p:nvPr/>
        </p:nvSpPr>
        <p:spPr>
          <a:xfrm>
            <a:off x="5680364" y="4190999"/>
            <a:ext cx="498764" cy="769441"/>
          </a:xfrm>
          <a:prstGeom prst="rect">
            <a:avLst/>
          </a:prstGeom>
          <a:noFill/>
        </p:spPr>
        <p:txBody>
          <a:bodyPr wrap="square" rtlCol="0">
            <a:spAutoFit/>
          </a:bodyPr>
          <a:lstStyle/>
          <a:p>
            <a:pPr algn="ctr"/>
            <a:r>
              <a:rPr lang="en-US" sz="4400" b="1" dirty="0" smtClean="0">
                <a:solidFill>
                  <a:srgbClr val="0070C0"/>
                </a:solidFill>
              </a:rPr>
              <a:t>B</a:t>
            </a:r>
            <a:endParaRPr lang="en-US" sz="4400" b="1" dirty="0">
              <a:solidFill>
                <a:srgbClr val="0070C0"/>
              </a:solidFill>
            </a:endParaRPr>
          </a:p>
        </p:txBody>
      </p:sp>
      <p:sp>
        <p:nvSpPr>
          <p:cNvPr id="19" name="TextBox 18"/>
          <p:cNvSpPr txBox="1"/>
          <p:nvPr/>
        </p:nvSpPr>
        <p:spPr>
          <a:xfrm>
            <a:off x="5611092" y="5424054"/>
            <a:ext cx="498764" cy="769441"/>
          </a:xfrm>
          <a:prstGeom prst="rect">
            <a:avLst/>
          </a:prstGeom>
          <a:noFill/>
        </p:spPr>
        <p:txBody>
          <a:bodyPr wrap="square" rtlCol="0">
            <a:spAutoFit/>
          </a:bodyPr>
          <a:lstStyle/>
          <a:p>
            <a:pPr algn="ctr"/>
            <a:r>
              <a:rPr lang="en-US" sz="4400" b="1" dirty="0" smtClean="0">
                <a:solidFill>
                  <a:srgbClr val="0070C0"/>
                </a:solidFill>
              </a:rPr>
              <a:t>a</a:t>
            </a:r>
            <a:endParaRPr lang="en-US" sz="4400" b="1" dirty="0">
              <a:solidFill>
                <a:srgbClr val="0070C0"/>
              </a:solidFill>
            </a:endParaRPr>
          </a:p>
        </p:txBody>
      </p:sp>
      <p:sp>
        <p:nvSpPr>
          <p:cNvPr id="20" name="TextBox 19"/>
          <p:cNvSpPr txBox="1"/>
          <p:nvPr/>
        </p:nvSpPr>
        <p:spPr>
          <a:xfrm>
            <a:off x="3089565" y="5424054"/>
            <a:ext cx="498764" cy="769441"/>
          </a:xfrm>
          <a:prstGeom prst="rect">
            <a:avLst/>
          </a:prstGeom>
          <a:noFill/>
        </p:spPr>
        <p:txBody>
          <a:bodyPr wrap="square" rtlCol="0">
            <a:spAutoFit/>
          </a:bodyPr>
          <a:lstStyle/>
          <a:p>
            <a:pPr algn="ctr"/>
            <a:r>
              <a:rPr lang="en-US" sz="4400" b="1" dirty="0">
                <a:solidFill>
                  <a:srgbClr val="0070C0"/>
                </a:solidFill>
              </a:rPr>
              <a:t>b</a:t>
            </a:r>
          </a:p>
        </p:txBody>
      </p:sp>
      <p:sp>
        <p:nvSpPr>
          <p:cNvPr id="21" name="TextBox 20"/>
          <p:cNvSpPr txBox="1"/>
          <p:nvPr/>
        </p:nvSpPr>
        <p:spPr>
          <a:xfrm>
            <a:off x="4301836" y="3332018"/>
            <a:ext cx="498764" cy="769441"/>
          </a:xfrm>
          <a:prstGeom prst="rect">
            <a:avLst/>
          </a:prstGeom>
          <a:noFill/>
        </p:spPr>
        <p:txBody>
          <a:bodyPr wrap="square" rtlCol="0">
            <a:spAutoFit/>
          </a:bodyPr>
          <a:lstStyle/>
          <a:p>
            <a:pPr algn="ctr"/>
            <a:r>
              <a:rPr lang="en-US" sz="4400" b="1" dirty="0">
                <a:solidFill>
                  <a:srgbClr val="0070C0"/>
                </a:solidFill>
              </a:rPr>
              <a:t>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7323"/>
            <a:ext cx="8229600" cy="2247254"/>
          </a:xfrm>
        </p:spPr>
        <p:txBody>
          <a:bodyPr/>
          <a:lstStyle/>
          <a:p>
            <a:r>
              <a:rPr lang="en-US" dirty="0" smtClean="0"/>
              <a:t>All other shapes can be </a:t>
            </a:r>
            <a:r>
              <a:rPr lang="en-US" b="1" dirty="0" smtClean="0"/>
              <a:t>deformed</a:t>
            </a:r>
            <a:r>
              <a:rPr lang="en-US" dirty="0" smtClean="0"/>
              <a:t> because the angles are not fixed. </a:t>
            </a:r>
            <a:r>
              <a:rPr lang="en-US" b="1" dirty="0" smtClean="0"/>
              <a:t>Draw</a:t>
            </a:r>
            <a:r>
              <a:rPr lang="en-US" dirty="0" smtClean="0"/>
              <a:t> these shapes in a way that will keep them from collapsing.</a:t>
            </a:r>
            <a:endParaRPr lang="en-US" b="1" dirty="0"/>
          </a:p>
        </p:txBody>
      </p:sp>
      <p:grpSp>
        <p:nvGrpSpPr>
          <p:cNvPr id="15" name="Group 14"/>
          <p:cNvGrpSpPr/>
          <p:nvPr/>
        </p:nvGrpSpPr>
        <p:grpSpPr>
          <a:xfrm>
            <a:off x="370332" y="3469638"/>
            <a:ext cx="8403336" cy="3222574"/>
            <a:chOff x="273838" y="2982954"/>
            <a:chExt cx="8403336" cy="3222574"/>
          </a:xfrm>
        </p:grpSpPr>
        <p:pic>
          <p:nvPicPr>
            <p:cNvPr id="12" name="Picture 11"/>
            <p:cNvPicPr>
              <a:picLocks/>
            </p:cNvPicPr>
            <p:nvPr/>
          </p:nvPicPr>
          <p:blipFill>
            <a:blip r:embed="rId3" cstate="print"/>
            <a:stretch>
              <a:fillRect/>
            </a:stretch>
          </p:blipFill>
          <p:spPr>
            <a:xfrm>
              <a:off x="273838" y="2984897"/>
              <a:ext cx="4064000" cy="3218688"/>
            </a:xfrm>
            <a:prstGeom prst="rect">
              <a:avLst/>
            </a:prstGeom>
            <a:ln>
              <a:solidFill>
                <a:schemeClr val="tx1"/>
              </a:solidFill>
            </a:ln>
          </p:spPr>
        </p:pic>
        <p:pic>
          <p:nvPicPr>
            <p:cNvPr id="13" name="Picture 12"/>
            <p:cNvPicPr>
              <a:picLocks noChangeAspect="1"/>
            </p:cNvPicPr>
            <p:nvPr/>
          </p:nvPicPr>
          <p:blipFill>
            <a:blip r:embed="rId4" cstate="print"/>
            <a:stretch>
              <a:fillRect/>
            </a:stretch>
          </p:blipFill>
          <p:spPr>
            <a:xfrm>
              <a:off x="4617238" y="2982954"/>
              <a:ext cx="4059936" cy="3222574"/>
            </a:xfrm>
            <a:prstGeom prst="rect">
              <a:avLst/>
            </a:prstGeom>
            <a:ln>
              <a:solidFill>
                <a:schemeClr val="tx1"/>
              </a:solidFill>
            </a:ln>
          </p:spPr>
        </p:pic>
      </p:grpSp>
      <p:sp>
        <p:nvSpPr>
          <p:cNvPr id="23" name="Title 1"/>
          <p:cNvSpPr>
            <a:spLocks noGrp="1"/>
          </p:cNvSpPr>
          <p:nvPr>
            <p:ph type="title"/>
          </p:nvPr>
        </p:nvSpPr>
        <p:spPr>
          <a:xfrm>
            <a:off x="457200" y="155448"/>
            <a:ext cx="8229600" cy="1252728"/>
          </a:xfrm>
        </p:spPr>
        <p:txBody>
          <a:bodyPr/>
          <a:lstStyle/>
          <a:p>
            <a:r>
              <a:rPr lang="en-US" dirty="0" smtClean="0"/>
              <a:t>Relative Strength of Shapes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57150">
          <a:solidFill>
            <a:srgbClr val="FF0000"/>
          </a:solidFill>
          <a:prstDash val="solid"/>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57150">
          <a:solidFill>
            <a:srgbClr val="FF0000"/>
          </a:solidFill>
          <a:prstDash val="sysDash"/>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8404</TotalTime>
  <Words>1160</Words>
  <Application>Microsoft Office PowerPoint</Application>
  <PresentationFormat>On-screen Show (4:3)</PresentationFormat>
  <Paragraphs>73</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Module</vt:lpstr>
      <vt:lpstr>Strength of Shapes</vt:lpstr>
      <vt:lpstr>Shapes in Bridges</vt:lpstr>
      <vt:lpstr>Shapes in Buildings</vt:lpstr>
      <vt:lpstr>Shapes in Other Things!</vt:lpstr>
      <vt:lpstr>Relative Strength of Shapes</vt:lpstr>
      <vt:lpstr>Relative Strength of Shapes</vt:lpstr>
      <vt:lpstr>Relative Strength of Shapes</vt:lpstr>
      <vt:lpstr>Triangles</vt:lpstr>
      <vt:lpstr>Relative Strength of Shapes</vt:lpstr>
      <vt:lpstr>Relative Strength of Shapes</vt:lpstr>
      <vt:lpstr>3D Shapes</vt:lpstr>
      <vt:lpstr>3D Trusses</vt:lpstr>
      <vt:lpstr>Strength of Shapes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 of Shapes</dc:title>
  <dc:creator>TE Reviewer</dc:creator>
  <cp:lastModifiedBy>denise</cp:lastModifiedBy>
  <cp:revision>14</cp:revision>
  <dcterms:created xsi:type="dcterms:W3CDTF">2013-02-28T21:37:30Z</dcterms:created>
  <dcterms:modified xsi:type="dcterms:W3CDTF">2013-04-26T19:56:13Z</dcterms:modified>
</cp:coreProperties>
</file>