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9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3507" autoAdjust="0"/>
  </p:normalViewPr>
  <p:slideViewPr>
    <p:cSldViewPr snapToGrid="0" snapToObjects="1">
      <p:cViewPr>
        <p:scale>
          <a:sx n="69" d="100"/>
          <a:sy n="69" d="100"/>
        </p:scale>
        <p:origin x="-306" y="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E374D7-93FE-3A4B-A6FE-A52CCABF736D}" type="datetimeFigureOut">
              <a:rPr lang="en-US" smtClean="0"/>
              <a:pPr/>
              <a:t>8/2/2012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338BA8-F706-7940-A951-AFE97BFD503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33373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cnr.nist.gov/programs/sans/equipment/rheometer.html" TargetMode="External"/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://ciks.cbt.nist.gov/~garbocz/SP946/node14.htm" TargetMode="Externa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File:Viscous_regimes_chart.png" TargetMode="External"/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File:Viscous_regimes_chart.png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File:Viscous_regimes_chart.png" TargetMode="External"/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File:Viscous_regimes_chart.png" TargetMode="External"/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Viscous Fluids </a:t>
            </a:r>
            <a:r>
              <a:rPr lang="en-US" dirty="0" smtClean="0"/>
              <a:t>Presentation (</a:t>
            </a:r>
            <a:r>
              <a:rPr lang="en-US" dirty="0" err="1" smtClean="0"/>
              <a:t>pptx</a:t>
            </a:r>
            <a:r>
              <a:rPr lang="en-US" dirty="0" smtClean="0"/>
              <a:t>)</a:t>
            </a:r>
            <a:endParaRPr lang="en-US" dirty="0" smtClean="0"/>
          </a:p>
          <a:p>
            <a:r>
              <a:rPr lang="en-US" dirty="0" smtClean="0"/>
              <a:t>Viscous</a:t>
            </a:r>
            <a:r>
              <a:rPr lang="en-US" baseline="0" dirty="0" smtClean="0"/>
              <a:t> Fluids lesson at TeachEngineering.org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338BA8-F706-7940-A951-AFE97BFD5030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6622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This is similar to measuring</a:t>
            </a:r>
            <a:r>
              <a:rPr lang="en-US" baseline="0" dirty="0" smtClean="0"/>
              <a:t> the force as a function of displacement for solids. Another way to describe stiffness </a:t>
            </a:r>
            <a:r>
              <a:rPr lang="en-US" baseline="0" dirty="0" smtClean="0"/>
              <a:t>is the </a:t>
            </a:r>
            <a:r>
              <a:rPr lang="en-US" baseline="0" dirty="0" smtClean="0"/>
              <a:t>measure of a </a:t>
            </a:r>
            <a:r>
              <a:rPr lang="en-US" baseline="0" dirty="0" smtClean="0"/>
              <a:t>material’s </a:t>
            </a:r>
            <a:r>
              <a:rPr lang="en-US" baseline="0" dirty="0" smtClean="0"/>
              <a:t>resistance to deformation. Less stiff materials move with greater ease. This is </a:t>
            </a:r>
            <a:r>
              <a:rPr lang="en-US" baseline="0" dirty="0" smtClean="0"/>
              <a:t>similar </a:t>
            </a:r>
            <a:r>
              <a:rPr lang="en-US" baseline="0" dirty="0" smtClean="0"/>
              <a:t>to how we define </a:t>
            </a:r>
            <a:r>
              <a:rPr lang="en-US" baseline="0" dirty="0" smtClean="0"/>
              <a:t>the viscosity </a:t>
            </a:r>
            <a:r>
              <a:rPr lang="en-US" baseline="0" dirty="0" smtClean="0"/>
              <a:t>of fluids.</a:t>
            </a:r>
          </a:p>
          <a:p>
            <a:endParaRPr lang="en-US" baseline="0" dirty="0" smtClean="0"/>
          </a:p>
          <a:p>
            <a:r>
              <a:rPr lang="en-US" baseline="0" dirty="0" smtClean="0"/>
              <a:t>Tau </a:t>
            </a:r>
            <a:r>
              <a:rPr lang="en-US" baseline="0" dirty="0" smtClean="0"/>
              <a:t>is </a:t>
            </a:r>
            <a:r>
              <a:rPr lang="en-US" baseline="0" dirty="0" smtClean="0"/>
              <a:t>shear </a:t>
            </a:r>
            <a:r>
              <a:rPr lang="en-US" baseline="0" dirty="0" smtClean="0"/>
              <a:t>stress (also </a:t>
            </a:r>
            <a:r>
              <a:rPr lang="en-US" baseline="0" dirty="0" smtClean="0"/>
              <a:t>defined as </a:t>
            </a:r>
            <a:r>
              <a:rPr lang="en-US" baseline="0" dirty="0" smtClean="0"/>
              <a:t>F/A). </a:t>
            </a:r>
            <a:r>
              <a:rPr lang="en-US" baseline="0" dirty="0" smtClean="0"/>
              <a:t>Nu is the proportionality constant called viscosity. du/</a:t>
            </a:r>
            <a:r>
              <a:rPr lang="en-US" baseline="0" dirty="0" err="1" smtClean="0"/>
              <a:t>dy</a:t>
            </a:r>
            <a:r>
              <a:rPr lang="en-US" baseline="0" dirty="0" smtClean="0"/>
              <a:t> is the shear velocity.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338BA8-F706-7940-A951-AFE97BFD5030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Cone and plate </a:t>
            </a:r>
            <a:r>
              <a:rPr lang="en-US" dirty="0" smtClean="0"/>
              <a:t>(b) and </a:t>
            </a:r>
            <a:r>
              <a:rPr lang="en-US" dirty="0" smtClean="0"/>
              <a:t>parallel plate </a:t>
            </a:r>
            <a:r>
              <a:rPr lang="en-US" dirty="0" smtClean="0"/>
              <a:t>(c)</a:t>
            </a:r>
            <a:r>
              <a:rPr lang="en-US" baseline="0" dirty="0" smtClean="0"/>
              <a:t> </a:t>
            </a:r>
            <a:r>
              <a:rPr lang="en-US" dirty="0" smtClean="0"/>
              <a:t>configurations </a:t>
            </a:r>
            <a:r>
              <a:rPr lang="en-US" dirty="0" smtClean="0"/>
              <a:t>are used for very </a:t>
            </a:r>
            <a:r>
              <a:rPr lang="en-US" dirty="0" smtClean="0"/>
              <a:t>high-viscosity </a:t>
            </a:r>
            <a:r>
              <a:rPr lang="en-US" dirty="0" smtClean="0"/>
              <a:t>fluids</a:t>
            </a:r>
            <a:r>
              <a:rPr lang="en-US" baseline="0" dirty="0" smtClean="0"/>
              <a:t> such as pastes and gels. Cylinder configuration </a:t>
            </a:r>
            <a:r>
              <a:rPr lang="en-US" baseline="0" dirty="0" smtClean="0"/>
              <a:t>(a) is </a:t>
            </a:r>
            <a:r>
              <a:rPr lang="en-US" baseline="0" dirty="0" smtClean="0"/>
              <a:t>used for all other </a:t>
            </a:r>
            <a:r>
              <a:rPr lang="en-US" baseline="0" dirty="0" smtClean="0"/>
              <a:t>fluids, </a:t>
            </a:r>
            <a:r>
              <a:rPr lang="en-US" baseline="0" dirty="0" smtClean="0"/>
              <a:t>especially </a:t>
            </a:r>
            <a:r>
              <a:rPr lang="en-US" baseline="0" dirty="0" smtClean="0"/>
              <a:t>low-viscosity </a:t>
            </a:r>
            <a:r>
              <a:rPr lang="en-US" baseline="0" dirty="0" smtClean="0"/>
              <a:t>fluids</a:t>
            </a:r>
            <a:r>
              <a:rPr lang="en-US" baseline="0" dirty="0" smtClean="0"/>
              <a:t>.</a:t>
            </a:r>
          </a:p>
          <a:p>
            <a:r>
              <a:rPr lang="en-US" baseline="0" dirty="0" smtClean="0"/>
              <a:t>Photo source: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National Institute of Standards and Technology </a:t>
            </a:r>
            <a:r>
              <a:rPr lang="en-US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http://www.ncnr.nist.gov/programs/sans/equipment/rheometer.html</a:t>
            </a:r>
            <a:endParaRPr lang="en-US" baseline="0" dirty="0" smtClean="0"/>
          </a:p>
          <a:p>
            <a:r>
              <a:rPr lang="en-US" baseline="0" dirty="0" smtClean="0"/>
              <a:t>Diagram source: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National Institute of Standards and Technology </a:t>
            </a:r>
            <a:r>
              <a:rPr lang="en-US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/>
              </a:rPr>
              <a:t>http://ciks.cbt.nist.gov/~garbocz/SP946/node14.htm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338BA8-F706-7940-A951-AFE97BFD5030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Diagram source: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Dhollm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Wikipedia {PD} </a:t>
            </a:r>
            <a:r>
              <a:rPr lang="en-US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http://en.wikipedia.org/wiki/File:Viscous_regimes_chart.png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338BA8-F706-7940-A951-AFE97BFD5030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4719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Diagram source: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Dhollm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Wikipedia {PD} </a:t>
            </a:r>
            <a:r>
              <a:rPr lang="en-US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http://en.wikipedia.org/wiki/File:Viscous_regimes_chart.png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338BA8-F706-7940-A951-AFE97BFD5030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073758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At low </a:t>
            </a:r>
            <a:r>
              <a:rPr lang="en-US" dirty="0" smtClean="0"/>
              <a:t>velocities, </a:t>
            </a:r>
            <a:r>
              <a:rPr lang="en-US" dirty="0" smtClean="0"/>
              <a:t>the fluid dominates the behavior. At high </a:t>
            </a:r>
            <a:r>
              <a:rPr lang="en-US" dirty="0" smtClean="0"/>
              <a:t>velocities, </a:t>
            </a:r>
            <a:r>
              <a:rPr lang="en-US" dirty="0" smtClean="0"/>
              <a:t>the fluid </a:t>
            </a:r>
            <a:r>
              <a:rPr lang="en-US" dirty="0" smtClean="0"/>
              <a:t>cannot keep </a:t>
            </a:r>
            <a:r>
              <a:rPr lang="en-US" dirty="0" smtClean="0"/>
              <a:t>up with the particles and </a:t>
            </a:r>
            <a:r>
              <a:rPr lang="en-US" dirty="0" smtClean="0"/>
              <a:t>cannot fill </a:t>
            </a:r>
            <a:r>
              <a:rPr lang="en-US" dirty="0" smtClean="0"/>
              <a:t>the </a:t>
            </a:r>
            <a:r>
              <a:rPr lang="en-US" dirty="0" smtClean="0"/>
              <a:t>spaces </a:t>
            </a:r>
            <a:r>
              <a:rPr lang="en-US" dirty="0" smtClean="0"/>
              <a:t>between </a:t>
            </a:r>
            <a:r>
              <a:rPr lang="en-US" dirty="0" smtClean="0"/>
              <a:t>them, </a:t>
            </a:r>
            <a:r>
              <a:rPr lang="en-US" dirty="0" smtClean="0"/>
              <a:t>which causes friction between</a:t>
            </a:r>
            <a:r>
              <a:rPr lang="en-US" baseline="0" dirty="0" smtClean="0"/>
              <a:t> the particles</a:t>
            </a:r>
            <a:r>
              <a:rPr lang="en-US" baseline="0" dirty="0" smtClean="0"/>
              <a:t>.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Diagram source: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Dhollm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Wikipedia {PD} </a:t>
            </a:r>
            <a:r>
              <a:rPr lang="en-US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http://en.wikipedia.org/wiki/File:Viscous_regimes_chart.png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338BA8-F706-7940-A951-AFE97BFD5030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Toothpaste</a:t>
            </a:r>
            <a:r>
              <a:rPr lang="en-US" baseline="0" dirty="0" smtClean="0"/>
              <a:t> </a:t>
            </a:r>
            <a:r>
              <a:rPr lang="en-US" baseline="0" dirty="0" smtClean="0"/>
              <a:t>will not be </a:t>
            </a:r>
            <a:r>
              <a:rPr lang="en-US" baseline="0" dirty="0" smtClean="0"/>
              <a:t>pushed out of the tube until a certain pressure is applied to it and then it comes out as a solid plug. </a:t>
            </a:r>
            <a:r>
              <a:rPr lang="en-US" baseline="0" dirty="0" smtClean="0"/>
              <a:t>Bingham plastics will not </a:t>
            </a:r>
            <a:r>
              <a:rPr lang="en-US" baseline="0" dirty="0" smtClean="0"/>
              <a:t>flow until yield stress is reached. Slope is the viscosity. Intersection of y-axis is yield stress</a:t>
            </a:r>
            <a:r>
              <a:rPr lang="en-US" baseline="0" dirty="0" smtClean="0"/>
              <a:t>.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Diagram source: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Dhollm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Wikipedia {PD} </a:t>
            </a:r>
            <a:r>
              <a:rPr lang="en-US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http://en.wikipedia.org/wiki/File:Viscous_regimes_chart.png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338BA8-F706-7940-A951-AFE97BFD5030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3124200"/>
            <a:ext cx="6477000" cy="1914144"/>
          </a:xfrm>
        </p:spPr>
        <p:txBody>
          <a:bodyPr vert="horz" lIns="45720" tIns="0" rIns="45720" bIns="0" rtlCol="0" anchor="b" anchorCtr="0">
            <a:noAutofit/>
          </a:bodyPr>
          <a:lstStyle>
            <a:lvl1pPr algn="l" defTabSz="914400" rtl="0" eaLnBrk="1" latinLnBrk="0" hangingPunct="1">
              <a:lnSpc>
                <a:spcPts val="5000"/>
              </a:lnSpc>
              <a:spcBef>
                <a:spcPct val="0"/>
              </a:spcBef>
              <a:buNone/>
              <a:defRPr sz="4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800" y="5056632"/>
            <a:ext cx="6477000" cy="1174088"/>
          </a:xfrm>
        </p:spPr>
        <p:txBody>
          <a:bodyPr vert="horz" lIns="91440" tIns="0" rIns="45720" bIns="0" rtlCol="0">
            <a:normAutofit/>
          </a:bodyPr>
          <a:lstStyle>
            <a:lvl1pPr marL="0" indent="0" algn="l" defTabSz="914400" rtl="0" eaLnBrk="1" latinLnBrk="0" hangingPunct="1">
              <a:lnSpc>
                <a:spcPts val="2600"/>
              </a:lnSpc>
              <a:spcBef>
                <a:spcPts val="0"/>
              </a:spcBef>
              <a:buSzPct val="90000"/>
              <a:buFontTx/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00216"/>
            <a:ext cx="1984248" cy="274320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fld id="{1A729EBE-C0F2-534B-99A8-BBFA8D5BB7E1}" type="datetimeFigureOut">
              <a:rPr lang="en-US" smtClean="0"/>
              <a:pPr/>
              <a:t>8/2/2012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59352" y="6300216"/>
            <a:ext cx="3813048" cy="274320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300216"/>
            <a:ext cx="685800" cy="274320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fld id="{182A44B3-D56F-D74C-8FF1-E719E87806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29EBE-C0F2-534B-99A8-BBFA8D5BB7E1}" type="datetimeFigureOut">
              <a:rPr lang="en-US" smtClean="0"/>
              <a:pPr/>
              <a:t>8/2/2012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A44B3-D56F-D74C-8FF1-E719E878061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645152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645152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0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29EBE-C0F2-534B-99A8-BBFA8D5BB7E1}" type="datetimeFigureOut">
              <a:rPr lang="en-US" smtClean="0"/>
              <a:pPr/>
              <a:t>8/2/2012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A44B3-D56F-D74C-8FF1-E719E878061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914400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645152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645152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29EBE-C0F2-534B-99A8-BBFA8D5BB7E1}" type="datetimeFigureOut">
              <a:rPr lang="en-US" smtClean="0"/>
              <a:pPr/>
              <a:t>8/2/2012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A44B3-D56F-D74C-8FF1-E719E87806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29EBE-C0F2-534B-99A8-BBFA8D5BB7E1}" type="datetimeFigureOut">
              <a:rPr lang="en-US" smtClean="0"/>
              <a:pPr/>
              <a:t>8/2/2012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A44B3-D56F-D74C-8FF1-E719E87806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690048"/>
            <a:ext cx="3563938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67250" y="368490"/>
            <a:ext cx="3566160" cy="5627498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398" y="2866030"/>
            <a:ext cx="3563938" cy="2163171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29EBE-C0F2-534B-99A8-BBFA8D5BB7E1}" type="datetimeFigureOut">
              <a:rPr lang="en-US" smtClean="0"/>
              <a:pPr/>
              <a:t>8/2/2012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A44B3-D56F-D74C-8FF1-E719E87806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7546" y="1524000"/>
            <a:ext cx="356616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17544" y="2699982"/>
            <a:ext cx="3566160" cy="2163171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29EBE-C0F2-534B-99A8-BBFA8D5BB7E1}" type="datetimeFigureOut">
              <a:rPr lang="en-US" smtClean="0"/>
              <a:pPr/>
              <a:t>8/2/2012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A44B3-D56F-D74C-8FF1-E719E8780619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3" name="Group 7"/>
          <p:cNvGrpSpPr/>
          <p:nvPr/>
        </p:nvGrpSpPr>
        <p:grpSpPr>
          <a:xfrm rot="21421631">
            <a:off x="629028" y="505650"/>
            <a:ext cx="3850925" cy="5516274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Picture Placeholder 9"/>
          <p:cNvSpPr>
            <a:spLocks noGrp="1"/>
          </p:cNvSpPr>
          <p:nvPr>
            <p:ph type="pic" sz="quarter" idx="14"/>
          </p:nvPr>
        </p:nvSpPr>
        <p:spPr>
          <a:xfrm rot="21421631">
            <a:off x="808793" y="667560"/>
            <a:ext cx="3468664" cy="512472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13"/>
          <p:cNvGrpSpPr/>
          <p:nvPr/>
        </p:nvGrpSpPr>
        <p:grpSpPr>
          <a:xfrm rot="21214351">
            <a:off x="313409" y="3520798"/>
            <a:ext cx="4088024" cy="3026020"/>
            <a:chOff x="1524000" y="381000"/>
            <a:chExt cx="3657600" cy="4737978"/>
          </a:xfrm>
        </p:grpSpPr>
        <p:sp>
          <p:nvSpPr>
            <p:cNvPr id="15" name="Rectangle 14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7" name="Picture Placeholder 9"/>
          <p:cNvSpPr>
            <a:spLocks noGrp="1"/>
          </p:cNvSpPr>
          <p:nvPr>
            <p:ph type="pic" sz="quarter" idx="16"/>
          </p:nvPr>
        </p:nvSpPr>
        <p:spPr>
          <a:xfrm rot="21214351">
            <a:off x="491057" y="3682579"/>
            <a:ext cx="3704109" cy="269708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grpSp>
        <p:nvGrpSpPr>
          <p:cNvPr id="8" name="Group 9"/>
          <p:cNvGrpSpPr/>
          <p:nvPr/>
        </p:nvGrpSpPr>
        <p:grpSpPr>
          <a:xfrm rot="232774">
            <a:off x="169481" y="241256"/>
            <a:ext cx="4088024" cy="3026020"/>
            <a:chOff x="1524000" y="381000"/>
            <a:chExt cx="3657600" cy="4737978"/>
          </a:xfrm>
        </p:grpSpPr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Picture Placeholder 9"/>
          <p:cNvSpPr>
            <a:spLocks noGrp="1"/>
          </p:cNvSpPr>
          <p:nvPr>
            <p:ph type="pic" sz="quarter" idx="15"/>
          </p:nvPr>
        </p:nvSpPr>
        <p:spPr>
          <a:xfrm rot="232774">
            <a:off x="347129" y="403037"/>
            <a:ext cx="3704109" cy="269708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3434" y="1524000"/>
            <a:ext cx="356616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13432" y="2699982"/>
            <a:ext cx="3566160" cy="2163171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29EBE-C0F2-534B-99A8-BBFA8D5BB7E1}" type="datetimeFigureOut">
              <a:rPr lang="en-US" smtClean="0"/>
              <a:pPr/>
              <a:t>8/2/2012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A44B3-D56F-D74C-8FF1-E719E87806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762374"/>
            <a:ext cx="731520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3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3" name="Group 8"/>
          <p:cNvGrpSpPr/>
          <p:nvPr/>
        </p:nvGrpSpPr>
        <p:grpSpPr>
          <a:xfrm rot="232774">
            <a:off x="2059282" y="379100"/>
            <a:ext cx="5031327" cy="3443312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928736"/>
            <a:ext cx="7315200" cy="987970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29EBE-C0F2-534B-99A8-BBFA8D5BB7E1}" type="datetimeFigureOut">
              <a:rPr lang="en-US" smtClean="0"/>
              <a:pPr/>
              <a:t>8/2/2012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A44B3-D56F-D74C-8FF1-E719E878061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Picture Placeholder 9"/>
          <p:cNvSpPr>
            <a:spLocks noGrp="1"/>
          </p:cNvSpPr>
          <p:nvPr>
            <p:ph type="pic" sz="quarter" idx="15"/>
          </p:nvPr>
        </p:nvSpPr>
        <p:spPr>
          <a:xfrm rot="232774">
            <a:off x="2248157" y="564564"/>
            <a:ext cx="4653577" cy="307238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762374"/>
            <a:ext cx="731520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3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3" name="Group 13"/>
          <p:cNvGrpSpPr/>
          <p:nvPr/>
        </p:nvGrpSpPr>
        <p:grpSpPr>
          <a:xfrm rot="21420000">
            <a:off x="113687" y="116368"/>
            <a:ext cx="3969060" cy="3705360"/>
            <a:chOff x="1524000" y="381000"/>
            <a:chExt cx="3657600" cy="4737978"/>
          </a:xfrm>
        </p:grpSpPr>
        <p:sp>
          <p:nvSpPr>
            <p:cNvPr id="15" name="Rectangle 14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7" name="Picture Placeholder 9"/>
          <p:cNvSpPr>
            <a:spLocks noGrp="1"/>
          </p:cNvSpPr>
          <p:nvPr>
            <p:ph type="pic" sz="quarter" idx="17"/>
          </p:nvPr>
        </p:nvSpPr>
        <p:spPr>
          <a:xfrm rot="21420000">
            <a:off x="299151" y="304998"/>
            <a:ext cx="3598455" cy="3334235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grpSp>
        <p:nvGrpSpPr>
          <p:cNvPr id="8" name="Group 9"/>
          <p:cNvGrpSpPr/>
          <p:nvPr/>
        </p:nvGrpSpPr>
        <p:grpSpPr>
          <a:xfrm rot="360000">
            <a:off x="4165479" y="323141"/>
            <a:ext cx="4792693" cy="3443312"/>
            <a:chOff x="1524000" y="381000"/>
            <a:chExt cx="3657600" cy="4737978"/>
          </a:xfrm>
        </p:grpSpPr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Picture Placeholder 9"/>
          <p:cNvSpPr>
            <a:spLocks noGrp="1"/>
          </p:cNvSpPr>
          <p:nvPr>
            <p:ph type="pic" sz="quarter" idx="16"/>
          </p:nvPr>
        </p:nvSpPr>
        <p:spPr>
          <a:xfrm rot="360000">
            <a:off x="4336486" y="507668"/>
            <a:ext cx="4432860" cy="307238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926106"/>
            <a:ext cx="7315200" cy="990600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29EBE-C0F2-534B-99A8-BBFA8D5BB7E1}" type="datetimeFigureOut">
              <a:rPr lang="en-US" smtClean="0"/>
              <a:pPr/>
              <a:t>8/2/2012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A44B3-D56F-D74C-8FF1-E719E87806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29EBE-C0F2-534B-99A8-BBFA8D5BB7E1}" type="datetimeFigureOut">
              <a:rPr lang="en-US" smtClean="0"/>
              <a:pPr/>
              <a:t>8/2/2012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A44B3-D56F-D74C-8FF1-E719E87806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29EBE-C0F2-534B-99A8-BBFA8D5BB7E1}" type="datetimeFigureOut">
              <a:rPr lang="en-US" smtClean="0"/>
              <a:pPr/>
              <a:t>8/2/2012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A44B3-D56F-D74C-8FF1-E719E87806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51682" y="450851"/>
            <a:ext cx="846083" cy="5357812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450851"/>
            <a:ext cx="5943600" cy="53578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29EBE-C0F2-534B-99A8-BBFA8D5BB7E1}" type="datetimeFigureOut">
              <a:rPr lang="en-US" smtClean="0"/>
              <a:pPr/>
              <a:t>8/2/2012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A44B3-D56F-D74C-8FF1-E719E87806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Watermark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122215" y="3200400"/>
            <a:ext cx="8021782" cy="2209800"/>
          </a:xfrm>
        </p:spPr>
        <p:txBody>
          <a:bodyPr wrap="none" lIns="0" tIns="0" rIns="0" bIns="0" anchor="ctr" anchorCtr="0">
            <a:noAutofit/>
          </a:bodyPr>
          <a:lstStyle>
            <a:lvl1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  <a:lvl2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2pPr>
            <a:lvl3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3pPr>
            <a:lvl4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4pPr>
            <a:lvl5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0813" y="3833095"/>
            <a:ext cx="4724400" cy="1209964"/>
          </a:xfrm>
        </p:spPr>
        <p:txBody>
          <a:bodyPr lIns="45720" tIns="0" rIns="45720" bIns="0" anchor="b" anchorCtr="0">
            <a:noAutofit/>
          </a:bodyPr>
          <a:lstStyle>
            <a:lvl1pPr algn="l">
              <a:lnSpc>
                <a:spcPts val="5000"/>
              </a:lnSpc>
              <a:defRPr sz="4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0813" y="5056909"/>
            <a:ext cx="4724400" cy="1156586"/>
          </a:xfrm>
        </p:spPr>
        <p:txBody>
          <a:bodyPr lIns="91440" tIns="0" rIns="45720" bIns="0">
            <a:normAutofit/>
          </a:bodyPr>
          <a:lstStyle>
            <a:lvl1pPr marL="0" indent="0" algn="l">
              <a:lnSpc>
                <a:spcPts val="2600"/>
              </a:lnSpc>
              <a:spcBef>
                <a:spcPct val="0"/>
              </a:spcBef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98744"/>
            <a:ext cx="1981200" cy="273050"/>
          </a:xfrm>
        </p:spPr>
        <p:txBody>
          <a:bodyPr/>
          <a:lstStyle>
            <a:lvl1pPr algn="l">
              <a:defRPr sz="1100">
                <a:latin typeface="Rockwell" pitchFamily="18" charset="0"/>
              </a:defRPr>
            </a:lvl1pPr>
          </a:lstStyle>
          <a:p>
            <a:fld id="{1A729EBE-C0F2-534B-99A8-BBFA8D5BB7E1}" type="datetimeFigureOut">
              <a:rPr lang="en-US" smtClean="0"/>
              <a:pPr/>
              <a:t>8/2/2012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400" y="6298744"/>
            <a:ext cx="3810000" cy="273050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64856" y="6312392"/>
            <a:ext cx="685800" cy="265089"/>
          </a:xfrm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fld id="{182A44B3-D56F-D74C-8FF1-E719E87806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94560"/>
            <a:ext cx="7772400" cy="1362075"/>
          </a:xfrm>
        </p:spPr>
        <p:txBody>
          <a:bodyPr vert="horz" lIns="45720" tIns="0" rIns="45720" bIns="0" rtlCol="0" anchor="b" anchorCtr="0">
            <a:noAutofit/>
          </a:bodyPr>
          <a:lstStyle>
            <a:lvl1pPr algn="l" defTabSz="914400" rtl="0" eaLnBrk="1" latinLnBrk="0" hangingPunct="1">
              <a:lnSpc>
                <a:spcPts val="5000"/>
              </a:lnSpc>
              <a:spcBef>
                <a:spcPct val="0"/>
              </a:spcBef>
              <a:buNone/>
              <a:defRPr sz="4600" b="1" kern="1200" cap="none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557016"/>
            <a:ext cx="7772400" cy="987552"/>
          </a:xfrm>
        </p:spPr>
        <p:txBody>
          <a:bodyPr vert="horz" lIns="91440" tIns="0" rIns="45720" bIns="0" rtlCol="0" anchor="t" anchorCtr="0">
            <a:normAutofit/>
          </a:bodyPr>
          <a:lstStyle>
            <a:lvl1pPr marL="0" indent="0">
              <a:spcBef>
                <a:spcPct val="0"/>
              </a:spcBef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SzPct val="90000"/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29EBE-C0F2-534B-99A8-BBFA8D5BB7E1}" type="datetimeFigureOut">
              <a:rPr lang="en-US" smtClean="0"/>
              <a:pPr/>
              <a:t>8/2/2012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A44B3-D56F-D74C-8FF1-E719E87806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Watermar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712693" y="1689847"/>
            <a:ext cx="8431303" cy="2209800"/>
          </a:xfrm>
        </p:spPr>
        <p:txBody>
          <a:bodyPr wrap="none" lIns="0" tIns="0" rIns="0" bIns="0" anchor="ctr" anchorCtr="0">
            <a:noAutofit/>
          </a:bodyPr>
          <a:lstStyle>
            <a:lvl1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  <a:lvl2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2pPr>
            <a:lvl3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3pPr>
            <a:lvl4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4pPr>
            <a:lvl5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196353"/>
            <a:ext cx="5334000" cy="1362075"/>
          </a:xfrm>
        </p:spPr>
        <p:txBody>
          <a:bodyPr lIns="45720" tIns="0" rIns="45720" bIns="0" anchor="b" anchorCtr="0"/>
          <a:lstStyle>
            <a:lvl1pPr algn="l">
              <a:lnSpc>
                <a:spcPts val="5000"/>
              </a:lnSpc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560618"/>
            <a:ext cx="5334000" cy="983087"/>
          </a:xfrm>
        </p:spPr>
        <p:txBody>
          <a:bodyPr tIns="0" rIns="45720" bIns="0" anchor="t" anchorCtr="0"/>
          <a:lstStyle>
            <a:lvl1pPr marL="0" indent="0">
              <a:spcBef>
                <a:spcPct val="0"/>
              </a:spcBef>
              <a:buNone/>
              <a:defRPr sz="22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29EBE-C0F2-534B-99A8-BBFA8D5BB7E1}" type="datetimeFigureOut">
              <a:rPr lang="en-US" smtClean="0"/>
              <a:pPr/>
              <a:t>8/2/2012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A44B3-D56F-D74C-8FF1-E719E87806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Picture">
    <p:bg>
      <p:bgPr>
        <a:blipFill dpi="0" rotWithShape="1">
          <a:blip r:embed="rId2">
            <a:lum/>
          </a:blip>
          <a:srcRect/>
          <a:stretch>
            <a:fillRect t="-4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52775" y="4069804"/>
            <a:ext cx="5538788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3" name="Group 8"/>
          <p:cNvGrpSpPr/>
          <p:nvPr/>
        </p:nvGrpSpPr>
        <p:grpSpPr>
          <a:xfrm rot="21240000">
            <a:off x="654352" y="445180"/>
            <a:ext cx="5416247" cy="3630168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Picture Placeholder 9"/>
          <p:cNvSpPr>
            <a:spLocks noGrp="1"/>
          </p:cNvSpPr>
          <p:nvPr>
            <p:ph type="pic" sz="quarter" idx="15"/>
          </p:nvPr>
        </p:nvSpPr>
        <p:spPr>
          <a:xfrm rot="21240000">
            <a:off x="857677" y="632632"/>
            <a:ext cx="5009597" cy="325526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58117" y="5230906"/>
            <a:ext cx="5532958" cy="865093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29EBE-C0F2-534B-99A8-BBFA8D5BB7E1}" type="datetimeFigureOut">
              <a:rPr lang="en-US" smtClean="0"/>
              <a:pPr/>
              <a:t>8/2/2012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A44B3-D56F-D74C-8FF1-E719E87806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29EBE-C0F2-534B-99A8-BBFA8D5BB7E1}" type="datetimeFigureOut">
              <a:rPr lang="en-US" smtClean="0"/>
              <a:pPr/>
              <a:t>8/2/2012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A44B3-D56F-D74C-8FF1-E719E87806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1326" y="1419366"/>
            <a:ext cx="3200400" cy="584035"/>
          </a:xfrm>
        </p:spPr>
        <p:txBody>
          <a:bodyPr anchor="b"/>
          <a:lstStyle>
            <a:lvl1pPr marL="0" indent="0" algn="ctr">
              <a:spcBef>
                <a:spcPct val="0"/>
              </a:spcBef>
              <a:buNone/>
              <a:defRPr sz="2200" b="0">
                <a:solidFill>
                  <a:schemeClr val="tx2">
                    <a:lumMod val="60000"/>
                    <a:lumOff val="40000"/>
                  </a:schemeClr>
                </a:solidFill>
                <a:latin typeface="Impact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97367" y="2174875"/>
            <a:ext cx="3566160" cy="36163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30247" y="1419366"/>
            <a:ext cx="3200400" cy="584035"/>
          </a:xfrm>
        </p:spPr>
        <p:txBody>
          <a:bodyPr anchor="b"/>
          <a:lstStyle>
            <a:lvl1pPr marL="0" indent="0" algn="ctr">
              <a:spcBef>
                <a:spcPct val="0"/>
              </a:spcBef>
              <a:buNone/>
              <a:defRPr sz="2200" b="0">
                <a:solidFill>
                  <a:schemeClr val="tx2">
                    <a:lumMod val="60000"/>
                    <a:lumOff val="40000"/>
                  </a:schemeClr>
                </a:solidFill>
                <a:latin typeface="Impact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6514" y="2174875"/>
            <a:ext cx="3566160" cy="36163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29EBE-C0F2-534B-99A8-BBFA8D5BB7E1}" type="datetimeFigureOut">
              <a:rPr lang="en-US" smtClean="0"/>
              <a:pPr/>
              <a:t>8/2/2012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A44B3-D56F-D74C-8FF1-E719E8780619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1" name="Picture 10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7039" y="1897040"/>
            <a:ext cx="3228975" cy="142875"/>
          </a:xfrm>
          <a:prstGeom prst="rect">
            <a:avLst/>
          </a:prstGeom>
        </p:spPr>
      </p:pic>
      <p:pic>
        <p:nvPicPr>
          <p:cNvPr id="13" name="Picture 12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5960" y="1897040"/>
            <a:ext cx="3228975" cy="142875"/>
          </a:xfrm>
          <a:prstGeom prst="rect">
            <a:avLst/>
          </a:prstGeom>
        </p:spPr>
      </p:pic>
      <p:pic>
        <p:nvPicPr>
          <p:cNvPr id="12" name="Picture 11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7039" y="1897040"/>
            <a:ext cx="3228975" cy="142875"/>
          </a:xfrm>
          <a:prstGeom prst="rect">
            <a:avLst/>
          </a:prstGeom>
        </p:spPr>
      </p:pic>
      <p:pic>
        <p:nvPicPr>
          <p:cNvPr id="14" name="Picture 13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5960" y="1897040"/>
            <a:ext cx="3228975" cy="14287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8"/>
            <a:ext cx="731520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29EBE-C0F2-534B-99A8-BBFA8D5BB7E1}" type="datetimeFigureOut">
              <a:rPr lang="en-US" smtClean="0"/>
              <a:pPr/>
              <a:t>8/2/2012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A44B3-D56F-D74C-8FF1-E719E878061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914400" y="3870960"/>
            <a:ext cx="731520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image" Target="../media/image8.pn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7.pn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6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503238"/>
            <a:ext cx="7313613" cy="868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735138"/>
            <a:ext cx="7313613" cy="40560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63438" y="6314461"/>
            <a:ext cx="1295400" cy="2650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fld id="{1A729EBE-C0F2-534B-99A8-BBFA8D5BB7E1}" type="datetimeFigureOut">
              <a:rPr lang="en-US" smtClean="0"/>
              <a:pPr/>
              <a:t>8/2/2012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2607" y="6305797"/>
            <a:ext cx="3717967" cy="2592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21388" y="5476097"/>
            <a:ext cx="1483056" cy="8518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</a:lstStyle>
          <a:p>
            <a:fld id="{182A44B3-D56F-D74C-8FF1-E719E878061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63550" indent="-463550" algn="l" defTabSz="914400" rtl="0" eaLnBrk="1" latinLnBrk="0" hangingPunct="1">
        <a:spcBef>
          <a:spcPts val="2000"/>
        </a:spcBef>
        <a:buSzPct val="90000"/>
        <a:buFontTx/>
        <a:buBlip>
          <a:blip r:embed="rId22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600"/>
        </a:spcBef>
        <a:buSzPct val="90000"/>
        <a:buFontTx/>
        <a:buBlip>
          <a:blip r:embed="rId23"/>
        </a:buBlip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255713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97025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938338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1673" y="3124200"/>
            <a:ext cx="8465127" cy="1914144"/>
          </a:xfrm>
        </p:spPr>
        <p:txBody>
          <a:bodyPr/>
          <a:lstStyle/>
          <a:p>
            <a:pPr algn="ctr"/>
            <a:r>
              <a:rPr lang="en-US" b="1" dirty="0" smtClean="0"/>
              <a:t>Viscous Fluids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764" y="503238"/>
            <a:ext cx="7729249" cy="868362"/>
          </a:xfrm>
        </p:spPr>
        <p:txBody>
          <a:bodyPr/>
          <a:lstStyle/>
          <a:p>
            <a:pPr algn="l"/>
            <a:r>
              <a:rPr lang="en-US" b="1" dirty="0" smtClean="0"/>
              <a:t>Viscous Fluids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764" y="1565563"/>
            <a:ext cx="8077199" cy="5015345"/>
          </a:xfrm>
        </p:spPr>
        <p:txBody>
          <a:bodyPr>
            <a:normAutofit/>
          </a:bodyPr>
          <a:lstStyle/>
          <a:p>
            <a:r>
              <a:rPr lang="en-US" dirty="0" smtClean="0"/>
              <a:t>Viscosity is how engineers measure the resistance of fluids when being </a:t>
            </a:r>
            <a:r>
              <a:rPr lang="en-US" dirty="0" smtClean="0"/>
              <a:t>deformed:</a:t>
            </a:r>
            <a:endParaRPr lang="en-US" dirty="0" smtClean="0"/>
          </a:p>
          <a:p>
            <a:pPr algn="ctr">
              <a:buNone/>
            </a:pPr>
            <a:r>
              <a:rPr lang="en-US" dirty="0" err="1" smtClean="0"/>
              <a:t>τ</a:t>
            </a:r>
            <a:r>
              <a:rPr lang="en-US" dirty="0" smtClean="0"/>
              <a:t>= </a:t>
            </a:r>
            <a:r>
              <a:rPr lang="en-US" i="1" dirty="0" err="1" smtClean="0"/>
              <a:t>μ</a:t>
            </a:r>
            <a:r>
              <a:rPr lang="en-US" dirty="0" err="1" smtClean="0"/>
              <a:t>(du/dy</a:t>
            </a:r>
            <a:r>
              <a:rPr lang="en-US" dirty="0" smtClean="0"/>
              <a:t>)</a:t>
            </a:r>
          </a:p>
          <a:p>
            <a:r>
              <a:rPr lang="en-US" dirty="0" smtClean="0"/>
              <a:t>The less viscous the fluid, the greater its ease of </a:t>
            </a:r>
            <a:r>
              <a:rPr lang="en-US" dirty="0" smtClean="0"/>
              <a:t>movement.</a:t>
            </a:r>
            <a:endParaRPr lang="en-US" dirty="0" smtClean="0"/>
          </a:p>
          <a:p>
            <a:r>
              <a:rPr lang="en-US" dirty="0" smtClean="0"/>
              <a:t>Viscosity is useful for calculating the force needed to move a fluid. For example, in these industries: </a:t>
            </a:r>
          </a:p>
          <a:p>
            <a:pPr lvl="1"/>
            <a:r>
              <a:rPr lang="en-US" dirty="0" smtClean="0"/>
              <a:t>petroleum</a:t>
            </a:r>
          </a:p>
          <a:p>
            <a:pPr lvl="1"/>
            <a:r>
              <a:rPr lang="en-US" dirty="0" smtClean="0"/>
              <a:t>printing</a:t>
            </a:r>
          </a:p>
          <a:p>
            <a:pPr lvl="1"/>
            <a:r>
              <a:rPr lang="en-US" dirty="0" smtClean="0"/>
              <a:t>food and beverages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503238"/>
            <a:ext cx="8451273" cy="868362"/>
          </a:xfrm>
        </p:spPr>
        <p:txBody>
          <a:bodyPr/>
          <a:lstStyle/>
          <a:p>
            <a:pPr algn="l"/>
            <a:r>
              <a:rPr lang="en-US" b="1" dirty="0" smtClean="0"/>
              <a:t>Measuring Viscosity: </a:t>
            </a:r>
            <a:r>
              <a:rPr lang="en-US" b="1" dirty="0" err="1">
                <a:solidFill>
                  <a:srgbClr val="FF0000"/>
                </a:solidFill>
              </a:rPr>
              <a:t>R</a:t>
            </a:r>
            <a:r>
              <a:rPr lang="en-US" b="1" dirty="0" err="1" smtClean="0">
                <a:solidFill>
                  <a:srgbClr val="FF0000"/>
                </a:solidFill>
              </a:rPr>
              <a:t>heometer</a:t>
            </a:r>
            <a:endParaRPr lang="en-US" b="1" dirty="0">
              <a:solidFill>
                <a:srgbClr val="FF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/>
          <a:srcRect l="10114"/>
          <a:stretch/>
        </p:blipFill>
        <p:spPr>
          <a:xfrm>
            <a:off x="180105" y="2023079"/>
            <a:ext cx="2900630" cy="436078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87009" y="2671308"/>
            <a:ext cx="5612221" cy="315458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874" y="503238"/>
            <a:ext cx="8066184" cy="868362"/>
          </a:xfrm>
        </p:spPr>
        <p:txBody>
          <a:bodyPr/>
          <a:lstStyle/>
          <a:p>
            <a:pPr algn="l"/>
            <a:r>
              <a:rPr lang="en-US" b="1" dirty="0" smtClean="0"/>
              <a:t>Fluid </a:t>
            </a:r>
            <a:r>
              <a:rPr lang="en-US" b="1" dirty="0" smtClean="0"/>
              <a:t>Behavior: </a:t>
            </a:r>
            <a:r>
              <a:rPr lang="en-US" b="1" dirty="0" smtClean="0">
                <a:solidFill>
                  <a:srgbClr val="FF0000"/>
                </a:solidFill>
              </a:rPr>
              <a:t>Newtonian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541874" y="1735138"/>
            <a:ext cx="3566160" cy="4776497"/>
          </a:xfrm>
        </p:spPr>
        <p:txBody>
          <a:bodyPr>
            <a:normAutofit/>
          </a:bodyPr>
          <a:lstStyle/>
          <a:p>
            <a:r>
              <a:rPr lang="en-US" dirty="0" smtClean="0"/>
              <a:t>Newtonian </a:t>
            </a:r>
            <a:r>
              <a:rPr lang="en-US" dirty="0" smtClean="0"/>
              <a:t>identified by </a:t>
            </a:r>
            <a:endParaRPr lang="en-US" dirty="0" smtClean="0"/>
          </a:p>
          <a:p>
            <a:pPr lvl="1"/>
            <a:r>
              <a:rPr lang="en-US" dirty="0"/>
              <a:t>l</a:t>
            </a:r>
            <a:r>
              <a:rPr lang="en-US" dirty="0" smtClean="0"/>
              <a:t>inear </a:t>
            </a:r>
            <a:r>
              <a:rPr lang="en-US" dirty="0" smtClean="0"/>
              <a:t>behavior</a:t>
            </a:r>
          </a:p>
          <a:p>
            <a:pPr lvl="1"/>
            <a:r>
              <a:rPr lang="en-US" dirty="0"/>
              <a:t>c</a:t>
            </a:r>
            <a:r>
              <a:rPr lang="en-US" dirty="0" smtClean="0"/>
              <a:t>onstant </a:t>
            </a:r>
            <a:r>
              <a:rPr lang="en-US" dirty="0" smtClean="0"/>
              <a:t>viscosity that is independent of velocity</a:t>
            </a:r>
          </a:p>
          <a:p>
            <a:r>
              <a:rPr lang="en-US" dirty="0" smtClean="0"/>
              <a:t>Slope is defined as the viscosity</a:t>
            </a:r>
          </a:p>
          <a:p>
            <a:r>
              <a:rPr lang="en-US" dirty="0" smtClean="0"/>
              <a:t>Examples:</a:t>
            </a:r>
          </a:p>
          <a:p>
            <a:pPr lvl="1"/>
            <a:r>
              <a:rPr lang="en-US" dirty="0" smtClean="0"/>
              <a:t>water</a:t>
            </a:r>
          </a:p>
          <a:p>
            <a:pPr lvl="1"/>
            <a:r>
              <a:rPr lang="en-US" dirty="0" smtClean="0"/>
              <a:t>gasoline</a:t>
            </a:r>
          </a:p>
          <a:p>
            <a:pPr lvl="1"/>
            <a:r>
              <a:rPr lang="en-US" dirty="0" smtClean="0"/>
              <a:t>most </a:t>
            </a:r>
            <a:r>
              <a:rPr lang="en-US" dirty="0" smtClean="0"/>
              <a:t>gases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29730" y="1473198"/>
            <a:ext cx="4708430" cy="4792135"/>
          </a:xfrm>
          <a:prstGeom prst="rect">
            <a:avLst/>
          </a:prstGeom>
        </p:spPr>
      </p:pic>
      <p:sp>
        <p:nvSpPr>
          <p:cNvPr id="3" name="Rounded Rectangle 2"/>
          <p:cNvSpPr/>
          <p:nvPr/>
        </p:nvSpPr>
        <p:spPr>
          <a:xfrm>
            <a:off x="7654402" y="2078181"/>
            <a:ext cx="953656" cy="337126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1782" y="503238"/>
            <a:ext cx="7826231" cy="868362"/>
          </a:xfrm>
        </p:spPr>
        <p:txBody>
          <a:bodyPr/>
          <a:lstStyle/>
          <a:p>
            <a:pPr algn="l"/>
            <a:r>
              <a:rPr lang="en-US" b="1" dirty="0" smtClean="0"/>
              <a:t>Fluid </a:t>
            </a:r>
            <a:r>
              <a:rPr lang="en-US" b="1" dirty="0" smtClean="0"/>
              <a:t>Behavior: </a:t>
            </a:r>
            <a:r>
              <a:rPr lang="en-US" b="1" dirty="0" smtClean="0">
                <a:solidFill>
                  <a:srgbClr val="FF0000"/>
                </a:solidFill>
              </a:rPr>
              <a:t>shear thinning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541874" y="1721284"/>
            <a:ext cx="3566160" cy="4845771"/>
          </a:xfrm>
        </p:spPr>
        <p:txBody>
          <a:bodyPr>
            <a:normAutofit/>
          </a:bodyPr>
          <a:lstStyle/>
          <a:p>
            <a:r>
              <a:rPr lang="en-US" dirty="0" smtClean="0"/>
              <a:t>Shear </a:t>
            </a:r>
            <a:r>
              <a:rPr lang="en-US" dirty="0" smtClean="0"/>
              <a:t>thinning identified by: viscosity </a:t>
            </a:r>
            <a:r>
              <a:rPr lang="en-US" dirty="0" smtClean="0"/>
              <a:t>decreases as velocity increases</a:t>
            </a:r>
          </a:p>
          <a:p>
            <a:r>
              <a:rPr lang="en-US" dirty="0" smtClean="0"/>
              <a:t>Scientists </a:t>
            </a:r>
            <a:r>
              <a:rPr lang="en-US" dirty="0" smtClean="0"/>
              <a:t>do not fully </a:t>
            </a:r>
            <a:r>
              <a:rPr lang="en-US" dirty="0" smtClean="0"/>
              <a:t>understand what causes this phenomenon</a:t>
            </a:r>
          </a:p>
          <a:p>
            <a:r>
              <a:rPr lang="en-US" dirty="0" smtClean="0"/>
              <a:t>Examples:</a:t>
            </a:r>
          </a:p>
          <a:p>
            <a:pPr lvl="1"/>
            <a:r>
              <a:rPr lang="en-US" dirty="0" smtClean="0"/>
              <a:t>ketchup</a:t>
            </a:r>
          </a:p>
          <a:p>
            <a:pPr lvl="1"/>
            <a:r>
              <a:rPr lang="en-US" dirty="0" smtClean="0"/>
              <a:t>whipped cream</a:t>
            </a:r>
          </a:p>
          <a:p>
            <a:pPr lvl="1"/>
            <a:r>
              <a:rPr lang="en-US" dirty="0" smtClean="0"/>
              <a:t>paint</a:t>
            </a:r>
          </a:p>
          <a:p>
            <a:pPr lvl="1"/>
            <a:r>
              <a:rPr lang="en-US" dirty="0" smtClean="0"/>
              <a:t>motor oil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29730" y="1473198"/>
            <a:ext cx="4708430" cy="4792135"/>
          </a:xfrm>
          <a:prstGeom prst="rect">
            <a:avLst/>
          </a:prstGeom>
        </p:spPr>
      </p:pic>
      <p:sp>
        <p:nvSpPr>
          <p:cNvPr id="8" name="Rounded Rectangle 7"/>
          <p:cNvSpPr/>
          <p:nvPr/>
        </p:nvSpPr>
        <p:spPr>
          <a:xfrm>
            <a:off x="7177573" y="1552721"/>
            <a:ext cx="1135153" cy="337126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0218" y="503238"/>
            <a:ext cx="8395855" cy="868362"/>
          </a:xfrm>
        </p:spPr>
        <p:txBody>
          <a:bodyPr/>
          <a:lstStyle/>
          <a:p>
            <a:pPr algn="l"/>
            <a:r>
              <a:rPr lang="en-US" b="1" dirty="0" smtClean="0"/>
              <a:t>Fluid </a:t>
            </a:r>
            <a:r>
              <a:rPr lang="en-US" b="1" dirty="0" smtClean="0"/>
              <a:t>Behavior: </a:t>
            </a:r>
            <a:r>
              <a:rPr lang="en-US" b="1" dirty="0" smtClean="0">
                <a:solidFill>
                  <a:srgbClr val="FF0000"/>
                </a:solidFill>
              </a:rPr>
              <a:t>shear thickening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541874" y="1636618"/>
            <a:ext cx="3566160" cy="5122861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Shear </a:t>
            </a:r>
            <a:r>
              <a:rPr lang="en-US" dirty="0" smtClean="0"/>
              <a:t>thickening identified by: viscosity </a:t>
            </a:r>
            <a:r>
              <a:rPr lang="en-US" dirty="0" smtClean="0"/>
              <a:t>increases as velocity increases</a:t>
            </a:r>
          </a:p>
          <a:p>
            <a:r>
              <a:rPr lang="en-US" dirty="0" smtClean="0"/>
              <a:t>Due to closely packed particles that are combined with enough fluid to fill the space between them</a:t>
            </a:r>
          </a:p>
          <a:p>
            <a:r>
              <a:rPr lang="en-US" dirty="0" smtClean="0"/>
              <a:t>Examples:</a:t>
            </a:r>
          </a:p>
          <a:p>
            <a:pPr lvl="1"/>
            <a:r>
              <a:rPr lang="en-US" dirty="0" smtClean="0"/>
              <a:t>body armor</a:t>
            </a:r>
          </a:p>
          <a:p>
            <a:pPr lvl="1"/>
            <a:r>
              <a:rPr lang="en-US" dirty="0" smtClean="0"/>
              <a:t>viscous coupling unit (traction control)</a:t>
            </a:r>
          </a:p>
          <a:p>
            <a:pPr lvl="1"/>
            <a:r>
              <a:rPr lang="en-US" dirty="0" smtClean="0"/>
              <a:t>cornstarch</a:t>
            </a:r>
            <a:endParaRPr lang="en-US" dirty="0" smtClean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29730" y="1473198"/>
            <a:ext cx="4708430" cy="4792135"/>
          </a:xfrm>
          <a:prstGeom prst="rect">
            <a:avLst/>
          </a:prstGeom>
        </p:spPr>
      </p:pic>
      <p:sp>
        <p:nvSpPr>
          <p:cNvPr id="8" name="Rounded Rectangle 7"/>
          <p:cNvSpPr/>
          <p:nvPr/>
        </p:nvSpPr>
        <p:spPr>
          <a:xfrm>
            <a:off x="7089010" y="4786746"/>
            <a:ext cx="1334553" cy="337126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874" y="503238"/>
            <a:ext cx="8228053" cy="868362"/>
          </a:xfrm>
        </p:spPr>
        <p:txBody>
          <a:bodyPr/>
          <a:lstStyle/>
          <a:p>
            <a:pPr algn="l"/>
            <a:r>
              <a:rPr lang="en-US" b="1" dirty="0" smtClean="0"/>
              <a:t>Fluid </a:t>
            </a:r>
            <a:r>
              <a:rPr lang="en-US" b="1" dirty="0" smtClean="0"/>
              <a:t>Behavior: </a:t>
            </a:r>
            <a:r>
              <a:rPr lang="en-US" b="1" dirty="0" smtClean="0">
                <a:solidFill>
                  <a:srgbClr val="FF0000"/>
                </a:solidFill>
              </a:rPr>
              <a:t>Bingham plastic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541874" y="1490372"/>
            <a:ext cx="3566160" cy="5122861"/>
          </a:xfrm>
        </p:spPr>
        <p:txBody>
          <a:bodyPr>
            <a:normAutofit/>
          </a:bodyPr>
          <a:lstStyle/>
          <a:p>
            <a:r>
              <a:rPr lang="en-US" dirty="0" smtClean="0"/>
              <a:t>Bingham </a:t>
            </a:r>
            <a:r>
              <a:rPr lang="en-US" dirty="0" smtClean="0"/>
              <a:t>plastic behaves </a:t>
            </a:r>
            <a:r>
              <a:rPr lang="en-US" dirty="0" smtClean="0"/>
              <a:t>as a solid at low stresses, but flows as a viscous fluid at high stresses</a:t>
            </a:r>
          </a:p>
          <a:p>
            <a:r>
              <a:rPr lang="en-US" dirty="0" smtClean="0"/>
              <a:t>Due to particles in material having </a:t>
            </a:r>
            <a:r>
              <a:rPr lang="en-US" dirty="0" smtClean="0"/>
              <a:t>weak bonds </a:t>
            </a:r>
            <a:r>
              <a:rPr lang="en-US" dirty="0" smtClean="0"/>
              <a:t>that can be broken, allowing material to flow. </a:t>
            </a:r>
            <a:r>
              <a:rPr lang="en-US" dirty="0" smtClean="0"/>
              <a:t>Yet, when </a:t>
            </a:r>
            <a:r>
              <a:rPr lang="en-US" dirty="0" smtClean="0"/>
              <a:t>stress is </a:t>
            </a:r>
            <a:r>
              <a:rPr lang="en-US" dirty="0" smtClean="0"/>
              <a:t>gone, </a:t>
            </a:r>
            <a:r>
              <a:rPr lang="en-US" dirty="0" smtClean="0"/>
              <a:t>the bonds form again.</a:t>
            </a:r>
          </a:p>
          <a:p>
            <a:r>
              <a:rPr lang="en-US" dirty="0" smtClean="0"/>
              <a:t>Example:</a:t>
            </a:r>
          </a:p>
          <a:p>
            <a:pPr lvl="1"/>
            <a:r>
              <a:rPr lang="en-US" dirty="0"/>
              <a:t>t</a:t>
            </a:r>
            <a:r>
              <a:rPr lang="en-US" dirty="0" smtClean="0"/>
              <a:t>oothpaste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29730" y="1473198"/>
            <a:ext cx="4708430" cy="4792135"/>
          </a:xfrm>
          <a:prstGeom prst="rect">
            <a:avLst/>
          </a:prstGeom>
        </p:spPr>
      </p:pic>
      <p:sp>
        <p:nvSpPr>
          <p:cNvPr id="8" name="Rounded Rectangle 7"/>
          <p:cNvSpPr/>
          <p:nvPr/>
        </p:nvSpPr>
        <p:spPr>
          <a:xfrm>
            <a:off x="5098521" y="1847268"/>
            <a:ext cx="1274569" cy="337126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theme/theme1.xml><?xml version="1.0" encoding="utf-8"?>
<a:theme xmlns:a="http://schemas.openxmlformats.org/drawingml/2006/main" name="Inkwell">
  <a:themeElements>
    <a:clrScheme name="Inkwell">
      <a:dk1>
        <a:sysClr val="windowText" lastClr="000000"/>
      </a:dk1>
      <a:lt1>
        <a:sysClr val="window" lastClr="FFFFFF"/>
      </a:lt1>
      <a:dk2>
        <a:srgbClr val="584D2E"/>
      </a:dk2>
      <a:lt2>
        <a:srgbClr val="EFE7C3"/>
      </a:lt2>
      <a:accent1>
        <a:srgbClr val="860908"/>
      </a:accent1>
      <a:accent2>
        <a:srgbClr val="4A0505"/>
      </a:accent2>
      <a:accent3>
        <a:srgbClr val="7A500A"/>
      </a:accent3>
      <a:accent4>
        <a:srgbClr val="C47810"/>
      </a:accent4>
      <a:accent5>
        <a:srgbClr val="827752"/>
      </a:accent5>
      <a:accent6>
        <a:srgbClr val="B5BB83"/>
      </a:accent6>
      <a:hlink>
        <a:srgbClr val="C47810"/>
      </a:hlink>
      <a:folHlink>
        <a:srgbClr val="F0A43A"/>
      </a:folHlink>
    </a:clrScheme>
    <a:fontScheme name="Inkwell">
      <a:majorFont>
        <a:latin typeface="Goudy Old Style"/>
        <a:ea typeface=""/>
        <a:cs typeface=""/>
        <a:font script="Jpan" typeface="ＭＳ Ｐ明朝"/>
      </a:majorFont>
      <a:minorFont>
        <a:latin typeface="Goudy Old Style"/>
        <a:ea typeface=""/>
        <a:cs typeface=""/>
        <a:font script="Jpan" typeface="ＭＳ Ｐ明朝"/>
      </a:minorFont>
    </a:fontScheme>
    <a:fmtScheme name="Inkwell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30000"/>
              </a:schemeClr>
              <a:schemeClr val="phClr">
                <a:alpha val="10000"/>
                <a:satMod val="12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shade val="30000"/>
                <a:satMod val="150000"/>
              </a:schemeClr>
              <a:schemeClr val="phClr">
                <a:alpha val="10000"/>
                <a:satMod val="12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101600" dist="38100" dir="5400000" rotWithShape="0">
              <a:srgbClr val="000000">
                <a:alpha val="7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  <a:softEdge rad="63500"/>
          </a:effectLst>
        </a:effectStyle>
      </a:effectStyleLst>
      <a:bgFillStyleLst>
        <a:blipFill rotWithShape="1">
          <a:blip xmlns:r="http://schemas.openxmlformats.org/officeDocument/2006/relationships" r:embed="rId3"/>
          <a:stretch/>
        </a:blipFill>
        <a:blipFill rotWithShape="1">
          <a:blip xmlns:r="http://schemas.openxmlformats.org/officeDocument/2006/relationships" r:embed="rId4"/>
          <a:stretch/>
        </a:blipFill>
        <a:blipFill rotWithShape="1">
          <a:blip xmlns:r="http://schemas.openxmlformats.org/officeDocument/2006/relationships" r:embed="rId5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Inkwell.thmx</Template>
  <TotalTime>3851</TotalTime>
  <Words>518</Words>
  <Application>Microsoft Office PowerPoint</Application>
  <PresentationFormat>On-screen Show (4:3)</PresentationFormat>
  <Paragraphs>60</Paragraphs>
  <Slides>7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Inkwell</vt:lpstr>
      <vt:lpstr>Viscous Fluids</vt:lpstr>
      <vt:lpstr>Viscous Fluids</vt:lpstr>
      <vt:lpstr>Measuring Viscosity: Rheometer</vt:lpstr>
      <vt:lpstr>Fluid Behavior: Newtonian</vt:lpstr>
      <vt:lpstr>Fluid Behavior: shear thinning</vt:lpstr>
      <vt:lpstr>Fluid Behavior: shear thickening</vt:lpstr>
      <vt:lpstr>Fluid Behavior: Bingham plastic</vt:lpstr>
    </vt:vector>
  </TitlesOfParts>
  <Company>University of Colorado at Boulder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Viscous Fluids vs. Elastic Solids</dc:title>
  <dc:creator>Brandi Jackson</dc:creator>
  <cp:lastModifiedBy>denise</cp:lastModifiedBy>
  <cp:revision>12</cp:revision>
  <dcterms:created xsi:type="dcterms:W3CDTF">2012-04-23T22:21:42Z</dcterms:created>
  <dcterms:modified xsi:type="dcterms:W3CDTF">2012-08-03T00:24:32Z</dcterms:modified>
</cp:coreProperties>
</file>