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9"/>
  </p:notesMasterIdLst>
  <p:sldIdLst>
    <p:sldId id="273" r:id="rId3"/>
    <p:sldId id="256" r:id="rId4"/>
    <p:sldId id="272" r:id="rId5"/>
    <p:sldId id="257" r:id="rId6"/>
    <p:sldId id="266" r:id="rId7"/>
    <p:sldId id="258" r:id="rId8"/>
    <p:sldId id="259" r:id="rId9"/>
    <p:sldId id="260" r:id="rId10"/>
    <p:sldId id="267" r:id="rId11"/>
    <p:sldId id="263" r:id="rId12"/>
    <p:sldId id="264" r:id="rId13"/>
    <p:sldId id="268" r:id="rId14"/>
    <p:sldId id="261" r:id="rId15"/>
    <p:sldId id="265"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90" autoAdjust="0"/>
    <p:restoredTop sz="84569" autoAdjust="0"/>
  </p:normalViewPr>
  <p:slideViewPr>
    <p:cSldViewPr>
      <p:cViewPr varScale="1">
        <p:scale>
          <a:sx n="110" d="100"/>
          <a:sy n="110" d="100"/>
        </p:scale>
        <p:origin x="124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CF2F5-3E32-4C0A-96CD-A2AFE9B79494}" type="datetimeFigureOut">
              <a:rPr lang="en-US" smtClean="0"/>
              <a:t>5/12/2021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FD017-1A23-4EAA-A525-8C5621C78450}" type="slidenum">
              <a:rPr lang="en-US" smtClean="0"/>
              <a:t>‹#›</a:t>
            </a:fld>
            <a:endParaRPr lang="en-US"/>
          </a:p>
        </p:txBody>
      </p:sp>
    </p:spTree>
    <p:extLst>
      <p:ext uri="{BB962C8B-B14F-4D97-AF65-F5344CB8AC3E}">
        <p14:creationId xmlns:p14="http://schemas.microsoft.com/office/powerpoint/2010/main" val="257358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Top left-bananas</a:t>
            </a:r>
            <a:r>
              <a:rPr lang="en-US" baseline="0" dirty="0"/>
              <a:t>: http://pixabay.com/en/bananas-fruit-bunch-banana-tree-241018/ (public domain)</a:t>
            </a:r>
          </a:p>
          <a:p>
            <a:r>
              <a:rPr lang="en-US" baseline="0" dirty="0"/>
              <a:t>Lower right-cabbage: http://pixabay.com/en/kohl-cabbage-green-vegetables-190821/ (public domain)</a:t>
            </a:r>
            <a:endParaRPr lang="en-US" dirty="0"/>
          </a:p>
        </p:txBody>
      </p:sp>
      <p:sp>
        <p:nvSpPr>
          <p:cNvPr id="4" name="Slide Number Placeholder 3"/>
          <p:cNvSpPr>
            <a:spLocks noGrp="1"/>
          </p:cNvSpPr>
          <p:nvPr>
            <p:ph type="sldNum" sz="quarter" idx="10"/>
          </p:nvPr>
        </p:nvSpPr>
        <p:spPr/>
        <p:txBody>
          <a:bodyPr/>
          <a:lstStyle/>
          <a:p>
            <a:fld id="{D37FD017-1A23-4EAA-A525-8C5621C78450}" type="slidenum">
              <a:rPr lang="en-US" smtClean="0"/>
              <a:t>10</a:t>
            </a:fld>
            <a:endParaRPr lang="en-US"/>
          </a:p>
        </p:txBody>
      </p:sp>
    </p:spTree>
    <p:extLst>
      <p:ext uri="{BB962C8B-B14F-4D97-AF65-F5344CB8AC3E}">
        <p14:creationId xmlns:p14="http://schemas.microsoft.com/office/powerpoint/2010/main" val="42239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Golden rice was designed to biosynthesize beta-carotene, a precursor of vitamin A, as a fortified food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Top-golden rice and white rice grains: 2011 (cc-by-2.0),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http://commons.wikimedia.org/wiki/File:Golden_Rice.jpg </a:t>
            </a:r>
          </a:p>
          <a:p>
            <a:r>
              <a:rPr lang="en-US" dirty="0"/>
              <a:t>Lower-GMO</a:t>
            </a:r>
            <a:r>
              <a:rPr lang="en-US" baseline="0" dirty="0"/>
              <a:t> corn</a:t>
            </a:r>
            <a:r>
              <a:rPr lang="en-US" dirty="0"/>
              <a:t>: 2013 Keith Weller, USDA, Wikimedia Commons</a:t>
            </a:r>
            <a:r>
              <a:rPr lang="en-US" baseline="0" dirty="0"/>
              <a:t> </a:t>
            </a:r>
            <a:endParaRPr lang="en-US" dirty="0"/>
          </a:p>
          <a:p>
            <a:r>
              <a:rPr lang="en-US" baseline="0" dirty="0"/>
              <a:t>http://commons.wikimedia.org/wiki/File:Genetically_modified_corn.jpg</a:t>
            </a:r>
          </a:p>
        </p:txBody>
      </p:sp>
      <p:sp>
        <p:nvSpPr>
          <p:cNvPr id="4" name="Slide Number Placeholder 3"/>
          <p:cNvSpPr>
            <a:spLocks noGrp="1"/>
          </p:cNvSpPr>
          <p:nvPr>
            <p:ph type="sldNum" sz="quarter" idx="10"/>
          </p:nvPr>
        </p:nvSpPr>
        <p:spPr/>
        <p:txBody>
          <a:bodyPr/>
          <a:lstStyle/>
          <a:p>
            <a:fld id="{D37FD017-1A23-4EAA-A525-8C5621C78450}" type="slidenum">
              <a:rPr lang="en-US" smtClean="0"/>
              <a:t>11</a:t>
            </a:fld>
            <a:endParaRPr lang="en-US"/>
          </a:p>
        </p:txBody>
      </p:sp>
    </p:spTree>
    <p:extLst>
      <p:ext uri="{BB962C8B-B14F-4D97-AF65-F5344CB8AC3E}">
        <p14:creationId xmlns:p14="http://schemas.microsoft.com/office/powerpoint/2010/main" val="358189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Upper left-</a:t>
            </a:r>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fungus </a:t>
            </a:r>
            <a:r>
              <a:rPr lang="en-US" sz="1200" b="0" i="0" kern="1200" dirty="0">
                <a:solidFill>
                  <a:schemeClr val="tx1"/>
                </a:solidFill>
                <a:effectLst/>
                <a:latin typeface="+mn-lt"/>
                <a:ea typeface="+mn-ea"/>
                <a:cs typeface="+mn-cs"/>
              </a:rPr>
              <a:t>displaying bioluminescence</a:t>
            </a:r>
            <a:r>
              <a:rPr lang="en-US" dirty="0"/>
              <a:t>: 2009, Ylem, Wikimedia Commons </a:t>
            </a:r>
          </a:p>
          <a:p>
            <a:r>
              <a:rPr lang="en-US" dirty="0"/>
              <a:t>http://commons.wikimedia.org/wiki/File:PanellusStipticusAug12_2009.jpg</a:t>
            </a:r>
          </a:p>
          <a:p>
            <a:r>
              <a:rPr lang="en-US" dirty="0"/>
              <a:t>Upper right-common</a:t>
            </a:r>
            <a:r>
              <a:rPr lang="en-US" baseline="0" dirty="0"/>
              <a:t> house mouse</a:t>
            </a:r>
            <a:r>
              <a:rPr lang="en-US" dirty="0"/>
              <a:t>: 2004 NIH, Wikimedia Commons http://commons.wikimedia.org/wiki/File:House_mouse.jpg</a:t>
            </a:r>
          </a:p>
          <a:p>
            <a:r>
              <a:rPr lang="en-US" dirty="0"/>
              <a:t>Lower-2 mice expressing enhanced green fluorescent protein: 2012 Ingrid</a:t>
            </a:r>
            <a:r>
              <a:rPr lang="en-US" baseline="0" dirty="0"/>
              <a:t> Moen et al., Wikimedia Commons http://commons.wikimedia.org/wiki/File:GFP_Mice_01.jpg</a:t>
            </a:r>
          </a:p>
          <a:p>
            <a:endParaRPr lang="en-US" dirty="0"/>
          </a:p>
        </p:txBody>
      </p:sp>
      <p:sp>
        <p:nvSpPr>
          <p:cNvPr id="4" name="Slide Number Placeholder 3"/>
          <p:cNvSpPr>
            <a:spLocks noGrp="1"/>
          </p:cNvSpPr>
          <p:nvPr>
            <p:ph type="sldNum" sz="quarter" idx="10"/>
          </p:nvPr>
        </p:nvSpPr>
        <p:spPr/>
        <p:txBody>
          <a:bodyPr/>
          <a:lstStyle/>
          <a:p>
            <a:fld id="{D37FD017-1A23-4EAA-A525-8C5621C78450}" type="slidenum">
              <a:rPr lang="en-US" smtClean="0"/>
              <a:t>13</a:t>
            </a:fld>
            <a:endParaRPr lang="en-US"/>
          </a:p>
        </p:txBody>
      </p:sp>
    </p:spTree>
    <p:extLst>
      <p:ext uri="{BB962C8B-B14F-4D97-AF65-F5344CB8AC3E}">
        <p14:creationId xmlns:p14="http://schemas.microsoft.com/office/powerpoint/2010/main" val="116987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Upper left: http://www.bloggernews.net/126936/26937 (under Google’s “labeled for </a:t>
            </a:r>
            <a:r>
              <a:rPr lang="en-US" dirty="0" err="1"/>
              <a:t>resuse</a:t>
            </a:r>
            <a:r>
              <a:rPr lang="en-US" dirty="0"/>
              <a:t>”)</a:t>
            </a:r>
          </a:p>
          <a:p>
            <a:r>
              <a:rPr lang="en-US" dirty="0"/>
              <a:t>Lower right</a:t>
            </a:r>
            <a:r>
              <a:rPr lang="en-US" baseline="0" dirty="0"/>
              <a:t>: 2002 Keith Weller, USDA, Wikimedia Commons http://commons.wikimedia.org/wiki/File:Cow_female_black_white.jpg</a:t>
            </a:r>
          </a:p>
        </p:txBody>
      </p:sp>
      <p:sp>
        <p:nvSpPr>
          <p:cNvPr id="4" name="Slide Number Placeholder 3"/>
          <p:cNvSpPr>
            <a:spLocks noGrp="1"/>
          </p:cNvSpPr>
          <p:nvPr>
            <p:ph type="sldNum" sz="quarter" idx="10"/>
          </p:nvPr>
        </p:nvSpPr>
        <p:spPr/>
        <p:txBody>
          <a:bodyPr/>
          <a:lstStyle/>
          <a:p>
            <a:fld id="{D37FD017-1A23-4EAA-A525-8C5621C78450}" type="slidenum">
              <a:rPr lang="en-US" smtClean="0"/>
              <a:t>14</a:t>
            </a:fld>
            <a:endParaRPr lang="en-US"/>
          </a:p>
        </p:txBody>
      </p:sp>
    </p:spTree>
    <p:extLst>
      <p:ext uri="{BB962C8B-B14F-4D97-AF65-F5344CB8AC3E}">
        <p14:creationId xmlns:p14="http://schemas.microsoft.com/office/powerpoint/2010/main" val="108683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Top left-spider:</a:t>
            </a:r>
            <a:r>
              <a:rPr lang="en-US" baseline="0" dirty="0"/>
              <a:t> 2012 Patrick Edwin Moran, Wikimedia Commons http://commons.wikimedia.org/wiki/File:Hogna_lenta_18.jpg </a:t>
            </a:r>
          </a:p>
          <a:p>
            <a:r>
              <a:rPr lang="en-US" dirty="0"/>
              <a:t>Top center</a:t>
            </a:r>
            <a:r>
              <a:rPr lang="en-US" baseline="0" dirty="0"/>
              <a:t>: http://pixabay.com/en/black-icon-simple-outline-people-37742/ (public domain)</a:t>
            </a:r>
          </a:p>
          <a:p>
            <a:r>
              <a:rPr lang="en-US" baseline="0" dirty="0"/>
              <a:t>Top right-</a:t>
            </a:r>
            <a:r>
              <a:rPr lang="en-US" baseline="0" dirty="0" err="1"/>
              <a:t>spiderman</a:t>
            </a:r>
            <a:r>
              <a:rPr lang="en-US" baseline="0" dirty="0"/>
              <a:t>: 2008 Christian </a:t>
            </a:r>
            <a:r>
              <a:rPr lang="en-US" baseline="0" dirty="0" err="1"/>
              <a:t>Bortes</a:t>
            </a:r>
            <a:r>
              <a:rPr lang="en-US" baseline="0" dirty="0"/>
              <a:t>, Wikimedia Commons http://commons.wikimedia.org/wiki/File:Spiderman.JPG </a:t>
            </a:r>
          </a:p>
          <a:p>
            <a:r>
              <a:rPr lang="en-US" baseline="0" dirty="0"/>
              <a:t>Lower right-goat: 2008 Fir0002/</a:t>
            </a:r>
            <a:r>
              <a:rPr lang="en-US" baseline="0" dirty="0" err="1"/>
              <a:t>Flagstaffotos</a:t>
            </a:r>
            <a:r>
              <a:rPr lang="en-US" baseline="0" dirty="0"/>
              <a:t>, Wikimedia Commons http://commons.wikimedia.org/wiki/File:Domestic_goat_kid_in_capeweed.jpg </a:t>
            </a:r>
          </a:p>
        </p:txBody>
      </p:sp>
      <p:sp>
        <p:nvSpPr>
          <p:cNvPr id="4" name="Slide Number Placeholder 3"/>
          <p:cNvSpPr>
            <a:spLocks noGrp="1"/>
          </p:cNvSpPr>
          <p:nvPr>
            <p:ph type="sldNum" sz="quarter" idx="10"/>
          </p:nvPr>
        </p:nvSpPr>
        <p:spPr/>
        <p:txBody>
          <a:bodyPr/>
          <a:lstStyle/>
          <a:p>
            <a:fld id="{D37FD017-1A23-4EAA-A525-8C5621C78450}" type="slidenum">
              <a:rPr lang="en-US" smtClean="0"/>
              <a:t>15</a:t>
            </a:fld>
            <a:endParaRPr lang="en-US"/>
          </a:p>
        </p:txBody>
      </p:sp>
    </p:spTree>
    <p:extLst>
      <p:ext uri="{BB962C8B-B14F-4D97-AF65-F5344CB8AC3E}">
        <p14:creationId xmlns:p14="http://schemas.microsoft.com/office/powerpoint/2010/main" val="239972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r>
              <a:rPr lang="en-US" baseline="0" dirty="0"/>
              <a:t> s</a:t>
            </a:r>
            <a:r>
              <a:rPr lang="en-US" dirty="0"/>
              <a:t>ource: Lancaster Online (August 29, 2014) http://lancasteronline.com/opinion/gmo-food-concerns/article_3c5092ba-2ed0-11e4-ab00-001a4bcf6878.html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a:t>
            </a:r>
            <a:r>
              <a:rPr lang="en-US" baseline="0" dirty="0"/>
              <a:t>mage source (genetically modified peach and apple trees grown in a lab): 2004 Scott Bauer, USDA ARS, Wikimedia Commons</a:t>
            </a:r>
          </a:p>
          <a:p>
            <a:r>
              <a:rPr lang="en-US" baseline="0" dirty="0"/>
              <a:t>http://commons.wikimedia.org/wiki/File:Apfe-auf-Naehrboden.jpg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37FD017-1A23-4EAA-A525-8C5621C78450}" type="slidenum">
              <a:rPr lang="en-US" smtClean="0"/>
              <a:t>16</a:t>
            </a:fld>
            <a:endParaRPr lang="en-US"/>
          </a:p>
        </p:txBody>
      </p:sp>
    </p:spTree>
    <p:extLst>
      <p:ext uri="{BB962C8B-B14F-4D97-AF65-F5344CB8AC3E}">
        <p14:creationId xmlns:p14="http://schemas.microsoft.com/office/powerpoint/2010/main" val="61272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Engineering Presentation</a:t>
            </a:r>
            <a:endParaRPr lang="en-US" baseline="0" dirty="0"/>
          </a:p>
          <a:p>
            <a:r>
              <a:rPr lang="en-US" baseline="0" dirty="0"/>
              <a:t>Introduction to Genetic Engineering and Its Applications lesson &gt; TeachEngineering.org</a:t>
            </a:r>
          </a:p>
          <a:p>
            <a:r>
              <a:rPr lang="en-US" baseline="0" dirty="0"/>
              <a:t>Image sources:</a:t>
            </a:r>
          </a:p>
          <a:p>
            <a:r>
              <a:rPr lang="en-US" dirty="0"/>
              <a:t>Left</a:t>
            </a:r>
            <a:r>
              <a:rPr lang="en-US" baseline="0" dirty="0"/>
              <a:t>-genetically modified peach and apple trees grown in a lab: 2004 Scott Bauer, USDA ARS, Wikimedia Commons</a:t>
            </a:r>
          </a:p>
          <a:p>
            <a:r>
              <a:rPr lang="en-US" baseline="0" dirty="0"/>
              <a:t>http://commons.wikimedia.org/wiki/File:Apfe-auf-Naehrboden.jpg</a:t>
            </a:r>
          </a:p>
          <a:p>
            <a:r>
              <a:rPr lang="en-US" baseline="0" dirty="0"/>
              <a:t>Right-wheat seeds treated with bacteria to make them immune to a fungal disease: 2001 Jack </a:t>
            </a:r>
            <a:r>
              <a:rPr lang="en-US" baseline="0" dirty="0" err="1"/>
              <a:t>Dykinga</a:t>
            </a:r>
            <a:r>
              <a:rPr lang="en-US" baseline="0" dirty="0"/>
              <a:t>, USDS, Wikimedia Commons http://commons.wikimedia.org/wiki/File:Bacteria_used_to_make_wheat_seeds_nearly_immune_to_wheat_take-all.jpg</a:t>
            </a:r>
            <a:endParaRPr lang="en-US" dirty="0"/>
          </a:p>
        </p:txBody>
      </p:sp>
      <p:sp>
        <p:nvSpPr>
          <p:cNvPr id="4" name="Slide Number Placeholder 3"/>
          <p:cNvSpPr>
            <a:spLocks noGrp="1"/>
          </p:cNvSpPr>
          <p:nvPr>
            <p:ph type="sldNum" sz="quarter" idx="10"/>
          </p:nvPr>
        </p:nvSpPr>
        <p:spPr/>
        <p:txBody>
          <a:bodyPr/>
          <a:lstStyle/>
          <a:p>
            <a:fld id="{D37FD017-1A23-4EAA-A525-8C5621C78450}" type="slidenum">
              <a:rPr lang="en-US" smtClean="0"/>
              <a:t>2</a:t>
            </a:fld>
            <a:endParaRPr lang="en-US"/>
          </a:p>
        </p:txBody>
      </p:sp>
    </p:spTree>
    <p:extLst>
      <p:ext uri="{BB962C8B-B14F-4D97-AF65-F5344CB8AC3E}">
        <p14:creationId xmlns:p14="http://schemas.microsoft.com/office/powerpoint/2010/main" val="263636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(left-purple hands) The mouse on the left is</a:t>
            </a:r>
            <a:r>
              <a:rPr lang="en-US" baseline="0" dirty="0"/>
              <a:t> genetically modified so that a gene affecting hair growth has been “knocked out.” The mouse on the right is a normal mouse.</a:t>
            </a:r>
          </a:p>
          <a:p>
            <a:r>
              <a:rPr lang="en-US" baseline="0" dirty="0"/>
              <a:t>(right-three mice) The middle mouse is a normal mouse, and the other two are genetically modified to express enhanced green fluorescent protein.</a:t>
            </a:r>
          </a:p>
          <a:p>
            <a:r>
              <a:rPr lang="en-US" baseline="0" dirty="0"/>
              <a:t>Image sources:</a:t>
            </a:r>
            <a:endParaRPr lang="en-US" dirty="0"/>
          </a:p>
          <a:p>
            <a:r>
              <a:rPr lang="en-US" dirty="0"/>
              <a:t>Left: 2012 Maggie Bartlett, NHGRI, </a:t>
            </a:r>
            <a:r>
              <a:rPr lang="en-US" baseline="0" dirty="0"/>
              <a:t>Wikimedia Commons </a:t>
            </a:r>
            <a:r>
              <a:rPr lang="en-US" dirty="0"/>
              <a:t>http://commons.wikimedia.org/wiki/File:Knockout_Mice5006-300.jpg</a:t>
            </a:r>
          </a:p>
          <a:p>
            <a:r>
              <a:rPr lang="en-US" dirty="0"/>
              <a:t>Right:</a:t>
            </a:r>
            <a:r>
              <a:rPr lang="en-US" baseline="0" dirty="0"/>
              <a:t> 2012 Ingrid Moen et al., Wikimedia Commons http://commons.wikimedia.org/wiki/File:GFP_Mice_01.jpg</a:t>
            </a:r>
            <a:endParaRPr lang="en-US" dirty="0"/>
          </a:p>
        </p:txBody>
      </p:sp>
      <p:sp>
        <p:nvSpPr>
          <p:cNvPr id="4" name="Slide Number Placeholder 3"/>
          <p:cNvSpPr>
            <a:spLocks noGrp="1"/>
          </p:cNvSpPr>
          <p:nvPr>
            <p:ph type="sldNum" sz="quarter" idx="10"/>
          </p:nvPr>
        </p:nvSpPr>
        <p:spPr/>
        <p:txBody>
          <a:bodyPr/>
          <a:lstStyle/>
          <a:p>
            <a:fld id="{D37FD017-1A23-4EAA-A525-8C5621C78450}" type="slidenum">
              <a:rPr lang="en-US" smtClean="0"/>
              <a:t>3</a:t>
            </a:fld>
            <a:endParaRPr lang="en-US"/>
          </a:p>
        </p:txBody>
      </p:sp>
    </p:spTree>
    <p:extLst>
      <p:ext uri="{BB962C8B-B14F-4D97-AF65-F5344CB8AC3E}">
        <p14:creationId xmlns:p14="http://schemas.microsoft.com/office/powerpoint/2010/main" val="84504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 2013 http://pixabay.com/en/dna-biology-medicine-gene-163466/ (public domain)</a:t>
            </a:r>
            <a:endParaRPr lang="en-US" dirty="0"/>
          </a:p>
        </p:txBody>
      </p:sp>
      <p:sp>
        <p:nvSpPr>
          <p:cNvPr id="4" name="Slide Number Placeholder 3"/>
          <p:cNvSpPr>
            <a:spLocks noGrp="1"/>
          </p:cNvSpPr>
          <p:nvPr>
            <p:ph type="sldNum" sz="quarter" idx="10"/>
          </p:nvPr>
        </p:nvSpPr>
        <p:spPr/>
        <p:txBody>
          <a:bodyPr/>
          <a:lstStyle/>
          <a:p>
            <a:fld id="{D37FD017-1A23-4EAA-A525-8C5621C78450}" type="slidenum">
              <a:rPr lang="en-US" smtClean="0"/>
              <a:t>4</a:t>
            </a:fld>
            <a:endParaRPr lang="en-US"/>
          </a:p>
        </p:txBody>
      </p:sp>
    </p:spTree>
    <p:extLst>
      <p:ext uri="{BB962C8B-B14F-4D97-AF65-F5344CB8AC3E}">
        <p14:creationId xmlns:p14="http://schemas.microsoft.com/office/powerpoint/2010/main" val="4639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2007 </a:t>
            </a:r>
            <a:r>
              <a:rPr lang="en-US" dirty="0" err="1"/>
              <a:t>Hoffmeier</a:t>
            </a:r>
            <a:r>
              <a:rPr lang="en-US" dirty="0"/>
              <a:t>,</a:t>
            </a:r>
            <a:r>
              <a:rPr lang="en-US" baseline="0" dirty="0"/>
              <a:t> </a:t>
            </a:r>
            <a:r>
              <a:rPr lang="en-US" dirty="0"/>
              <a:t>Wikimedia</a:t>
            </a:r>
            <a:r>
              <a:rPr lang="en-US" baseline="0" dirty="0"/>
              <a:t> Commons http://commons.wikimedia.org/wiki/File:GloFish.jpg</a:t>
            </a:r>
            <a:endParaRPr lang="en-US" dirty="0"/>
          </a:p>
        </p:txBody>
      </p:sp>
      <p:sp>
        <p:nvSpPr>
          <p:cNvPr id="4" name="Slide Number Placeholder 3"/>
          <p:cNvSpPr>
            <a:spLocks noGrp="1"/>
          </p:cNvSpPr>
          <p:nvPr>
            <p:ph type="sldNum" sz="quarter" idx="10"/>
          </p:nvPr>
        </p:nvSpPr>
        <p:spPr/>
        <p:txBody>
          <a:bodyPr/>
          <a:lstStyle/>
          <a:p>
            <a:fld id="{D37FD017-1A23-4EAA-A525-8C5621C78450}" type="slidenum">
              <a:rPr lang="en-US" smtClean="0"/>
              <a:t>5</a:t>
            </a:fld>
            <a:endParaRPr lang="en-US"/>
          </a:p>
        </p:txBody>
      </p:sp>
    </p:spTree>
    <p:extLst>
      <p:ext uri="{BB962C8B-B14F-4D97-AF65-F5344CB8AC3E}">
        <p14:creationId xmlns:p14="http://schemas.microsoft.com/office/powerpoint/2010/main" val="319426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2012 Radio89, Wikimedia Commons http://commons.wikimedia.org/wiki/File:Eukaryote_DNA-en.svg</a:t>
            </a:r>
          </a:p>
        </p:txBody>
      </p:sp>
      <p:sp>
        <p:nvSpPr>
          <p:cNvPr id="4" name="Slide Number Placeholder 3"/>
          <p:cNvSpPr>
            <a:spLocks noGrp="1"/>
          </p:cNvSpPr>
          <p:nvPr>
            <p:ph type="sldNum" sz="quarter" idx="10"/>
          </p:nvPr>
        </p:nvSpPr>
        <p:spPr/>
        <p:txBody>
          <a:bodyPr/>
          <a:lstStyle/>
          <a:p>
            <a:fld id="{D37FD017-1A23-4EAA-A525-8C5621C78450}" type="slidenum">
              <a:rPr lang="en-US" smtClean="0"/>
              <a:t>6</a:t>
            </a:fld>
            <a:endParaRPr lang="en-US"/>
          </a:p>
        </p:txBody>
      </p:sp>
    </p:spTree>
    <p:extLst>
      <p:ext uri="{BB962C8B-B14F-4D97-AF65-F5344CB8AC3E}">
        <p14:creationId xmlns:p14="http://schemas.microsoft.com/office/powerpoint/2010/main" val="236604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Top left-</a:t>
            </a:r>
            <a:r>
              <a:rPr lang="en-US" dirty="0" err="1"/>
              <a:t>bluegreen</a:t>
            </a:r>
            <a:r>
              <a:rPr lang="en-US" dirty="0"/>
              <a:t> algae</a:t>
            </a:r>
            <a:r>
              <a:rPr lang="en-US" baseline="0" dirty="0"/>
              <a:t>:  2006 Tim Vickers, Wikimedia Commons http://commons.wikimedia.org/wiki/File:Bluegreen_algae.jpg </a:t>
            </a:r>
          </a:p>
          <a:p>
            <a:r>
              <a:rPr lang="en-US" baseline="0" dirty="0"/>
              <a:t>Lower left: 2005 Rocky Mountain Laboratories, NIAID, NIH, Wikimedia Commons http://commons.wikimedia.org/wiki/File:EscherichiaColi_NIAID.jpg</a:t>
            </a:r>
          </a:p>
          <a:p>
            <a:r>
              <a:rPr lang="en-US" baseline="0" dirty="0"/>
              <a:t>Top right: 2012 http://pixabay.com/en/bottles-plastic-bottle-bottle-60474/ (public domain)</a:t>
            </a:r>
          </a:p>
          <a:p>
            <a:r>
              <a:rPr lang="en-US" baseline="0" dirty="0"/>
              <a:t>Lower right: Wisconsin Department of Natural Resources https://www.flickr.com/photos/widnr/6588204605/ (creative commons license)</a:t>
            </a:r>
            <a:endParaRPr lang="en-US" dirty="0"/>
          </a:p>
        </p:txBody>
      </p:sp>
      <p:sp>
        <p:nvSpPr>
          <p:cNvPr id="4" name="Slide Number Placeholder 3"/>
          <p:cNvSpPr>
            <a:spLocks noGrp="1"/>
          </p:cNvSpPr>
          <p:nvPr>
            <p:ph type="sldNum" sz="quarter" idx="10"/>
          </p:nvPr>
        </p:nvSpPr>
        <p:spPr/>
        <p:txBody>
          <a:bodyPr/>
          <a:lstStyle/>
          <a:p>
            <a:fld id="{D37FD017-1A23-4EAA-A525-8C5621C78450}" type="slidenum">
              <a:rPr lang="en-US" smtClean="0"/>
              <a:t>7</a:t>
            </a:fld>
            <a:endParaRPr lang="en-US"/>
          </a:p>
        </p:txBody>
      </p:sp>
    </p:spTree>
    <p:extLst>
      <p:ext uri="{BB962C8B-B14F-4D97-AF65-F5344CB8AC3E}">
        <p14:creationId xmlns:p14="http://schemas.microsoft.com/office/powerpoint/2010/main" val="257354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Left-</a:t>
            </a:r>
            <a:r>
              <a:rPr lang="en-US" baseline="0" dirty="0"/>
              <a:t>GMO corn: 2013 Lindsay </a:t>
            </a:r>
            <a:r>
              <a:rPr lang="en-US" baseline="0" dirty="0" err="1"/>
              <a:t>Eyink</a:t>
            </a:r>
            <a:r>
              <a:rPr lang="en-US" baseline="0" dirty="0"/>
              <a:t>, Wikimedia Commons </a:t>
            </a:r>
          </a:p>
          <a:p>
            <a:r>
              <a:rPr lang="en-US" baseline="0" dirty="0"/>
              <a:t>http://commons.wikimedia.org/wiki/File:GMO_corn_Yellow_Springs,_Ohio.jpg</a:t>
            </a:r>
          </a:p>
          <a:p>
            <a:r>
              <a:rPr lang="en-US" dirty="0"/>
              <a:t>Right-GMO cotton: 2004 </a:t>
            </a:r>
            <a:r>
              <a:rPr lang="en-US" sz="1200" b="0" i="0" kern="1200" dirty="0">
                <a:solidFill>
                  <a:schemeClr val="tx1"/>
                </a:solidFill>
                <a:effectLst/>
                <a:latin typeface="+mn-lt"/>
                <a:ea typeface="+mn-ea"/>
                <a:cs typeface="+mn-cs"/>
              </a:rPr>
              <a:t>von David Nance,</a:t>
            </a:r>
            <a:r>
              <a:rPr lang="en-US" sz="1200" b="0" i="0" kern="1200" baseline="0" dirty="0">
                <a:solidFill>
                  <a:schemeClr val="tx1"/>
                </a:solidFill>
                <a:effectLst/>
                <a:latin typeface="+mn-lt"/>
                <a:ea typeface="+mn-ea"/>
                <a:cs typeface="+mn-cs"/>
              </a:rPr>
              <a:t> U.S. Department of Agriculture </a:t>
            </a:r>
            <a:r>
              <a:rPr lang="en-US" dirty="0"/>
              <a:t>http://commons.wikimedia.org/wiki/File:Feld_mit_reifer_Baumwolle.jpeg</a:t>
            </a:r>
          </a:p>
        </p:txBody>
      </p:sp>
      <p:sp>
        <p:nvSpPr>
          <p:cNvPr id="4" name="Slide Number Placeholder 3"/>
          <p:cNvSpPr>
            <a:spLocks noGrp="1"/>
          </p:cNvSpPr>
          <p:nvPr>
            <p:ph type="sldNum" sz="quarter" idx="10"/>
          </p:nvPr>
        </p:nvSpPr>
        <p:spPr/>
        <p:txBody>
          <a:bodyPr/>
          <a:lstStyle/>
          <a:p>
            <a:fld id="{D37FD017-1A23-4EAA-A525-8C5621C78450}" type="slidenum">
              <a:rPr lang="en-US" smtClean="0"/>
              <a:t>8</a:t>
            </a:fld>
            <a:endParaRPr lang="en-US"/>
          </a:p>
        </p:txBody>
      </p:sp>
    </p:spTree>
    <p:extLst>
      <p:ext uri="{BB962C8B-B14F-4D97-AF65-F5344CB8AC3E}">
        <p14:creationId xmlns:p14="http://schemas.microsoft.com/office/powerpoint/2010/main" val="32469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dirty="0" err="1"/>
              <a:t>photofarmer</a:t>
            </a:r>
            <a:r>
              <a:rPr lang="en-US" dirty="0"/>
              <a:t> http://brickcruz.blogspot.com/2014/05/lately-there-has-been-lot-of-talk-about.html (creative commons license) </a:t>
            </a:r>
          </a:p>
        </p:txBody>
      </p:sp>
      <p:sp>
        <p:nvSpPr>
          <p:cNvPr id="4" name="Slide Number Placeholder 3"/>
          <p:cNvSpPr>
            <a:spLocks noGrp="1"/>
          </p:cNvSpPr>
          <p:nvPr>
            <p:ph type="sldNum" sz="quarter" idx="10"/>
          </p:nvPr>
        </p:nvSpPr>
        <p:spPr/>
        <p:txBody>
          <a:bodyPr/>
          <a:lstStyle/>
          <a:p>
            <a:fld id="{D37FD017-1A23-4EAA-A525-8C5621C78450}" type="slidenum">
              <a:rPr lang="en-US" smtClean="0"/>
              <a:t>9</a:t>
            </a:fld>
            <a:endParaRPr lang="en-US"/>
          </a:p>
        </p:txBody>
      </p:sp>
    </p:spTree>
    <p:extLst>
      <p:ext uri="{BB962C8B-B14F-4D97-AF65-F5344CB8AC3E}">
        <p14:creationId xmlns:p14="http://schemas.microsoft.com/office/powerpoint/2010/main" val="103920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442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781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114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BE2B-89E0-475F-9653-D8994F327AA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843964-BBC1-49C6-BF1E-95CFD98797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131EDF0-C473-483A-838B-3A8F619DDC01}"/>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5" name="Footer Placeholder 4">
            <a:extLst>
              <a:ext uri="{FF2B5EF4-FFF2-40B4-BE49-F238E27FC236}">
                <a16:creationId xmlns:a16="http://schemas.microsoft.com/office/drawing/2014/main" id="{343DEF41-2160-40F8-9273-236468DB1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B23A7-A0FB-45F6-A802-F1B2B4F9C974}"/>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50546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F0E4-BA81-4753-B25E-EF7A87EFE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2C4D3-6188-4929-A375-6469A65CC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99BAF-DAB8-469D-9B8C-D8D239469795}"/>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5" name="Footer Placeholder 4">
            <a:extLst>
              <a:ext uri="{FF2B5EF4-FFF2-40B4-BE49-F238E27FC236}">
                <a16:creationId xmlns:a16="http://schemas.microsoft.com/office/drawing/2014/main" id="{33094386-63E0-4B1A-BCAD-343B52929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092D6-6710-46AD-83D9-698C18CE5309}"/>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425472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D16A-3145-4A15-8877-3467BF9922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A1B237B-EAD1-4389-9305-3BEB5EF10D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FA370-9637-4641-8862-8E51FCC8F2FF}"/>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5" name="Footer Placeholder 4">
            <a:extLst>
              <a:ext uri="{FF2B5EF4-FFF2-40B4-BE49-F238E27FC236}">
                <a16:creationId xmlns:a16="http://schemas.microsoft.com/office/drawing/2014/main" id="{E6B49CAE-51DE-4952-817A-C9CA98C75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544D0-015A-43E7-9385-CEF65C6D7003}"/>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1594057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8109-70AE-4745-9CA4-09F7C49C78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2FF5E-15D7-4C66-B938-495DFC8A3BD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5874A-30D9-425C-AC35-5CC465DF6E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5D852E-A502-4E87-84CB-91850E7230C8}"/>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6" name="Footer Placeholder 5">
            <a:extLst>
              <a:ext uri="{FF2B5EF4-FFF2-40B4-BE49-F238E27FC236}">
                <a16:creationId xmlns:a16="http://schemas.microsoft.com/office/drawing/2014/main" id="{BF0C03C6-C229-4E3C-9461-C5F1E19C1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FEAE5-2BC0-4B05-81F4-0AB57F6127DB}"/>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373901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5150-A344-4A80-B1EF-E89D2398C8F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50E634-79AC-4147-B82D-531A58B2B12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B5F388-C828-4EF4-A795-69DB9D19687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D8CB74-1BAB-43DC-98D7-E76C562851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11904-3DC8-4F68-835F-C4C0D5C9AE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952A3-8BDB-4451-9556-B3296CF7470E}"/>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8" name="Footer Placeholder 7">
            <a:extLst>
              <a:ext uri="{FF2B5EF4-FFF2-40B4-BE49-F238E27FC236}">
                <a16:creationId xmlns:a16="http://schemas.microsoft.com/office/drawing/2014/main" id="{AC65F5A7-CF67-47CA-A8F5-1949D9C70D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85BDF2-91EC-4EAE-B752-68BAF276913A}"/>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34081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5DC2-53DB-4294-B0F0-8D27C6F15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0872E-1BEE-4901-8EB9-1314A34DC6B4}"/>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4" name="Footer Placeholder 3">
            <a:extLst>
              <a:ext uri="{FF2B5EF4-FFF2-40B4-BE49-F238E27FC236}">
                <a16:creationId xmlns:a16="http://schemas.microsoft.com/office/drawing/2014/main" id="{EECBDADB-6B30-4B47-B8E8-7BED489030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84E98-7898-44F1-BCC7-2B54A507DFA9}"/>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295185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23DA6-80D8-48CF-A310-55F3D51F77CD}"/>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3" name="Footer Placeholder 2">
            <a:extLst>
              <a:ext uri="{FF2B5EF4-FFF2-40B4-BE49-F238E27FC236}">
                <a16:creationId xmlns:a16="http://schemas.microsoft.com/office/drawing/2014/main" id="{185FA521-EB71-498C-8D68-BB3ED9B3DE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093510-21B2-43E0-8DE8-30310766265F}"/>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55095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3192-F78E-4326-ACB6-AD14075A28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D8FC63-FFAE-4A98-8C94-84C653EC769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04D935-E817-487A-9BCF-945C52B3B3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BFD64E-AA6D-4FC1-9919-B8D6B163FE21}"/>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6" name="Footer Placeholder 5">
            <a:extLst>
              <a:ext uri="{FF2B5EF4-FFF2-40B4-BE49-F238E27FC236}">
                <a16:creationId xmlns:a16="http://schemas.microsoft.com/office/drawing/2014/main" id="{D656D654-3E74-4EDF-A474-B7846AEDB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ECB8F-D2FE-4406-95BC-D060683CE94C}"/>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3422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4767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4233-4BBC-4835-9418-6B926168BC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A63A14E-3E33-4AB1-A148-E1EA6874EE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9C395B1-7D5D-4416-A83B-7E23809FCE8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5276F9F-C4A3-47BC-9E90-65C096BE097C}"/>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6" name="Footer Placeholder 5">
            <a:extLst>
              <a:ext uri="{FF2B5EF4-FFF2-40B4-BE49-F238E27FC236}">
                <a16:creationId xmlns:a16="http://schemas.microsoft.com/office/drawing/2014/main" id="{DB483D84-BE29-4872-BF61-F2516961C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AF960-5DE5-419E-AB67-0C749FFFA8A5}"/>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129956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2579-1889-4E35-A4D4-73B1B05F7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02D97-9F05-4671-B161-C0B1B7B6B0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78B1E-FD6F-43B3-A608-33AB5F1C95CB}"/>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5" name="Footer Placeholder 4">
            <a:extLst>
              <a:ext uri="{FF2B5EF4-FFF2-40B4-BE49-F238E27FC236}">
                <a16:creationId xmlns:a16="http://schemas.microsoft.com/office/drawing/2014/main" id="{0122EA2A-D63A-4476-A42B-A57EB93CA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D48F-47E9-4B7C-87C1-DE66AB1F483D}"/>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3981992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5DA4D-A5E0-4CB1-AEF6-69C943B4000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CCDF7-DD9F-4CD6-A186-56665A0D59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7B3CC-C1DF-46AC-9651-6901D1F2454E}"/>
              </a:ext>
            </a:extLst>
          </p:cNvPr>
          <p:cNvSpPr>
            <a:spLocks noGrp="1"/>
          </p:cNvSpPr>
          <p:nvPr>
            <p:ph type="dt" sz="half" idx="10"/>
          </p:nvPr>
        </p:nvSpPr>
        <p:spPr/>
        <p:txBody>
          <a:bodyPr/>
          <a:lstStyle/>
          <a:p>
            <a:fld id="{646A1483-74E4-45F2-9490-C718B9EFF0F5}" type="datetimeFigureOut">
              <a:rPr lang="en-US" smtClean="0"/>
              <a:t>5/12/2021</a:t>
            </a:fld>
            <a:endParaRPr lang="en-US"/>
          </a:p>
        </p:txBody>
      </p:sp>
      <p:sp>
        <p:nvSpPr>
          <p:cNvPr id="5" name="Footer Placeholder 4">
            <a:extLst>
              <a:ext uri="{FF2B5EF4-FFF2-40B4-BE49-F238E27FC236}">
                <a16:creationId xmlns:a16="http://schemas.microsoft.com/office/drawing/2014/main" id="{A3EE5521-B90A-41FE-A113-15E39ABB0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54533-550C-4EFC-BCE2-3FDED96B5905}"/>
              </a:ext>
            </a:extLst>
          </p:cNvPr>
          <p:cNvSpPr>
            <a:spLocks noGrp="1"/>
          </p:cNvSpPr>
          <p:nvPr>
            <p:ph type="sldNum" sz="quarter" idx="12"/>
          </p:nvPr>
        </p:nvSpPr>
        <p:spPr/>
        <p:txBody>
          <a:bodyPr/>
          <a:lstStyle/>
          <a:p>
            <a:fld id="{A673A01C-B934-4A7C-A0C7-D5C3C8F95D49}" type="slidenum">
              <a:rPr lang="en-US" smtClean="0"/>
              <a:t>‹#›</a:t>
            </a:fld>
            <a:endParaRPr lang="en-US"/>
          </a:p>
        </p:txBody>
      </p:sp>
    </p:spTree>
    <p:extLst>
      <p:ext uri="{BB962C8B-B14F-4D97-AF65-F5344CB8AC3E}">
        <p14:creationId xmlns:p14="http://schemas.microsoft.com/office/powerpoint/2010/main" val="35888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10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472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739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574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287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647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118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656420"/>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F0BE9-F32C-433C-A3CE-FC9D25EB555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7CF5C4-B21F-47AD-95C5-CB8DC24A9F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06223-4283-4114-9B4C-2D0C86DE8A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6A1483-74E4-45F2-9490-C718B9EFF0F5}" type="datetimeFigureOut">
              <a:rPr lang="en-US" smtClean="0"/>
              <a:t>5/12/2021</a:t>
            </a:fld>
            <a:endParaRPr lang="en-US"/>
          </a:p>
        </p:txBody>
      </p:sp>
      <p:sp>
        <p:nvSpPr>
          <p:cNvPr id="5" name="Footer Placeholder 4">
            <a:extLst>
              <a:ext uri="{FF2B5EF4-FFF2-40B4-BE49-F238E27FC236}">
                <a16:creationId xmlns:a16="http://schemas.microsoft.com/office/drawing/2014/main" id="{08B3589C-2C4A-4234-B68E-361B5917D6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86C967-C74F-41B7-83ED-AE079867A8C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73A01C-B934-4A7C-A0C7-D5C3C8F95D49}" type="slidenum">
              <a:rPr lang="en-US" smtClean="0"/>
              <a:t>‹#›</a:t>
            </a:fld>
            <a:endParaRPr lang="en-US"/>
          </a:p>
        </p:txBody>
      </p:sp>
    </p:spTree>
    <p:extLst>
      <p:ext uri="{BB962C8B-B14F-4D97-AF65-F5344CB8AC3E}">
        <p14:creationId xmlns:p14="http://schemas.microsoft.com/office/powerpoint/2010/main" val="1101168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857251"/>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93603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5520926"/>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4" y="3527451"/>
            <a:ext cx="8175075" cy="813975"/>
          </a:xfrm>
          <a:prstGeom prst="rect">
            <a:avLst/>
          </a:prstGeom>
          <a:noFill/>
          <a:ln>
            <a:noFill/>
          </a:ln>
        </p:spPr>
      </p:pic>
      <p:sp>
        <p:nvSpPr>
          <p:cNvPr id="58" name="Google Shape;58;p13"/>
          <p:cNvSpPr txBox="1"/>
          <p:nvPr/>
        </p:nvSpPr>
        <p:spPr>
          <a:xfrm>
            <a:off x="862625" y="3735000"/>
            <a:ext cx="7417800" cy="305700"/>
          </a:xfrm>
          <a:prstGeom prst="rect">
            <a:avLst/>
          </a:prstGeom>
          <a:noFill/>
          <a:ln>
            <a:noFill/>
          </a:ln>
        </p:spPr>
        <p:txBody>
          <a:bodyPr spcFirstLastPara="1" wrap="square" lIns="91425" tIns="91425" rIns="91425" bIns="91425" anchor="t" anchorCtr="0">
            <a:noAutofit/>
          </a:bodyPr>
          <a:lstStyle/>
          <a:p>
            <a:pPr algn="ctr">
              <a:buClr>
                <a:srgbClr val="000000"/>
              </a:buClr>
            </a:pPr>
            <a:r>
              <a:rPr lang="en" sz="1600" b="1" kern="0" dirty="0">
                <a:solidFill>
                  <a:srgbClr val="FFFFFF"/>
                </a:solidFill>
                <a:latin typeface="Open Sans"/>
                <a:ea typeface="Open Sans"/>
                <a:cs typeface="Open Sans"/>
                <a:sym typeface="Open Sans"/>
              </a:rPr>
              <a:t>Genetic Engineering</a:t>
            </a:r>
            <a:endParaRPr sz="1600" b="1" kern="0"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62000"/>
            <a:ext cx="3810000" cy="2239963"/>
          </a:xfrm>
        </p:spPr>
        <p:txBody>
          <a:bodyPr>
            <a:normAutofit/>
          </a:bodyPr>
          <a:lstStyle/>
          <a:p>
            <a:pPr marL="0" indent="0" algn="ctr">
              <a:spcBef>
                <a:spcPts val="0"/>
              </a:spcBef>
              <a:buNone/>
            </a:pPr>
            <a:r>
              <a:rPr lang="en-US" sz="3600" b="1" dirty="0">
                <a:solidFill>
                  <a:srgbClr val="6091BA"/>
                </a:solidFill>
                <a:latin typeface="Calibri" panose="020F0502020204030204" pitchFamily="34" charset="0"/>
                <a:ea typeface="+mj-ea"/>
                <a:cs typeface="+mj-cs"/>
              </a:rPr>
              <a:t>Banana Vaccines </a:t>
            </a:r>
          </a:p>
          <a:p>
            <a:pPr marL="0" indent="0" algn="ctr">
              <a:spcBef>
                <a:spcPts val="0"/>
              </a:spcBef>
              <a:buNone/>
            </a:pPr>
            <a:r>
              <a:rPr lang="en-US" sz="2400" b="1" dirty="0">
                <a:latin typeface="Calibri" panose="020F0502020204030204" pitchFamily="34" charset="0"/>
              </a:rPr>
              <a:t>Modified virus injected in sapling tree causes the bananas to contain virus proteins</a:t>
            </a:r>
          </a:p>
        </p:txBody>
      </p:sp>
      <p:sp>
        <p:nvSpPr>
          <p:cNvPr id="6" name="Content Placeholder 2"/>
          <p:cNvSpPr txBox="1">
            <a:spLocks/>
          </p:cNvSpPr>
          <p:nvPr/>
        </p:nvSpPr>
        <p:spPr>
          <a:xfrm>
            <a:off x="381000" y="4038600"/>
            <a:ext cx="3810000" cy="2209800"/>
          </a:xfrm>
          <a:prstGeom prst="rect">
            <a:avLst/>
          </a:prstGeom>
        </p:spPr>
        <p:txBody>
          <a:bodyPr vert="horz" lIns="91440" tIns="45720" rIns="91440" bIns="45720" rtlCol="0">
            <a:normAutofit fontScale="92500" lnSpcReduction="20000"/>
          </a:bodyPr>
          <a:lstStyle/>
          <a:p>
            <a:pPr marR="0" lvl="0" algn="ctr" defTabSz="914400" rtl="0" eaLnBrk="1" fontAlgn="auto" latinLnBrk="0" hangingPunct="1">
              <a:lnSpc>
                <a:spcPct val="110000"/>
              </a:lnSpc>
              <a:spcAft>
                <a:spcPts val="0"/>
              </a:spcAft>
              <a:buClrTx/>
              <a:buSzTx/>
              <a:buFont typeface="Arial" pitchFamily="34" charset="0"/>
              <a:buNone/>
              <a:tabLst/>
              <a:defRPr/>
            </a:pPr>
            <a:r>
              <a:rPr lang="en-US" sz="3900" b="1" dirty="0">
                <a:solidFill>
                  <a:srgbClr val="6091BA"/>
                </a:solidFill>
                <a:latin typeface="Calibri" panose="020F0502020204030204" pitchFamily="34" charset="0"/>
                <a:ea typeface="+mj-ea"/>
                <a:cs typeface="+mj-cs"/>
              </a:rPr>
              <a:t>Venomous Cabbage</a:t>
            </a:r>
          </a:p>
          <a:p>
            <a:pPr marR="0" lvl="0" algn="ctr" defTabSz="914400" rtl="0" eaLnBrk="1" fontAlgn="auto" latinLnBrk="0" hangingPunct="1">
              <a:lnSpc>
                <a:spcPct val="110000"/>
              </a:lnSpc>
              <a:spcAft>
                <a:spcPts val="0"/>
              </a:spcAft>
              <a:buClrTx/>
              <a:buSzTx/>
              <a:buFont typeface="Arial" pitchFamily="34" charset="0"/>
              <a:buNone/>
              <a:tabLst/>
              <a:defRPr/>
            </a:pPr>
            <a:r>
              <a:rPr lang="en-US" sz="2600" b="1" dirty="0">
                <a:latin typeface="Calibri" panose="020F0502020204030204" pitchFamily="34" charset="0"/>
              </a:rPr>
              <a:t>S</a:t>
            </a:r>
            <a:r>
              <a:rPr kumimoji="0" lang="en-US" sz="2600" b="1" i="0" u="none" strike="noStrike" kern="1200" cap="none" spc="0" normalizeH="0" noProof="0" dirty="0" err="1">
                <a:ln>
                  <a:noFill/>
                </a:ln>
                <a:solidFill>
                  <a:schemeClr val="tx1"/>
                </a:solidFill>
                <a:effectLst/>
                <a:uLnTx/>
                <a:uFillTx/>
                <a:latin typeface="Calibri" panose="020F0502020204030204" pitchFamily="34" charset="0"/>
              </a:rPr>
              <a:t>corpion</a:t>
            </a:r>
            <a:r>
              <a:rPr kumimoji="0" lang="en-US" sz="2600" b="1" i="0" u="none" strike="noStrike" kern="1200" cap="none" spc="0" normalizeH="0" noProof="0" dirty="0">
                <a:ln>
                  <a:noFill/>
                </a:ln>
                <a:solidFill>
                  <a:schemeClr val="tx1"/>
                </a:solidFill>
                <a:effectLst/>
                <a:uLnTx/>
                <a:uFillTx/>
                <a:latin typeface="Calibri" panose="020F0502020204030204" pitchFamily="34" charset="0"/>
              </a:rPr>
              <a:t> genes added to the cabbage prevent insects from eating it</a:t>
            </a:r>
            <a:endParaRPr kumimoji="0" lang="en-US" sz="2600" b="1" i="0"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7172" name="Picture 4" descr="Bananas, Fruit, Bunch, Banana Tree, Green, Unr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4117471" cy="308167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ohl, Cabbage, Green, Vegetables, Vegetable Patch, F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139" y="3615070"/>
            <a:ext cx="4303001" cy="2864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57200"/>
            <a:ext cx="8763000" cy="648797"/>
          </a:xfrm>
        </p:spPr>
        <p:txBody>
          <a:bodyPr>
            <a:noAutofit/>
          </a:bodyPr>
          <a:lstStyle/>
          <a:p>
            <a:pPr algn="ctr"/>
            <a:r>
              <a:rPr lang="en-US" sz="3600" b="1" dirty="0">
                <a:solidFill>
                  <a:srgbClr val="6091BA"/>
                </a:solidFill>
                <a:latin typeface="Calibri" panose="020F0502020204030204" pitchFamily="34" charset="0"/>
              </a:rPr>
              <a:t>Other Reasons to Genetically Modify Crops</a:t>
            </a:r>
          </a:p>
        </p:txBody>
      </p:sp>
      <p:sp>
        <p:nvSpPr>
          <p:cNvPr id="3" name="Content Placeholder 2"/>
          <p:cNvSpPr>
            <a:spLocks noGrp="1"/>
          </p:cNvSpPr>
          <p:nvPr>
            <p:ph idx="1"/>
          </p:nvPr>
        </p:nvSpPr>
        <p:spPr>
          <a:xfrm>
            <a:off x="457200" y="1447800"/>
            <a:ext cx="8229600" cy="5029200"/>
          </a:xfrm>
        </p:spPr>
        <p:txBody>
          <a:bodyPr>
            <a:normAutofit/>
          </a:bodyPr>
          <a:lstStyle/>
          <a:p>
            <a:r>
              <a:rPr lang="en-US" sz="2800" b="1" dirty="0">
                <a:latin typeface="Calibri" panose="020F0502020204030204" pitchFamily="34" charset="0"/>
              </a:rPr>
              <a:t>Insect resistant</a:t>
            </a:r>
          </a:p>
          <a:p>
            <a:r>
              <a:rPr lang="en-US" sz="2800" b="1" dirty="0">
                <a:latin typeface="Calibri" panose="020F0502020204030204" pitchFamily="34" charset="0"/>
              </a:rPr>
              <a:t>Herbicide resistant</a:t>
            </a:r>
          </a:p>
          <a:p>
            <a:r>
              <a:rPr lang="en-US" sz="2800" b="1" dirty="0">
                <a:latin typeface="Calibri" panose="020F0502020204030204" pitchFamily="34" charset="0"/>
              </a:rPr>
              <a:t>Drought/freeze resistant</a:t>
            </a:r>
          </a:p>
          <a:p>
            <a:r>
              <a:rPr lang="en-US" sz="2800" b="1" dirty="0">
                <a:latin typeface="Calibri" panose="020F0502020204030204" pitchFamily="34" charset="0"/>
              </a:rPr>
              <a:t>Disease resistant</a:t>
            </a:r>
          </a:p>
          <a:p>
            <a:r>
              <a:rPr lang="en-US" sz="2800" b="1" dirty="0">
                <a:latin typeface="Calibri" panose="020F0502020204030204" pitchFamily="34" charset="0"/>
              </a:rPr>
              <a:t>Higher yield</a:t>
            </a:r>
          </a:p>
          <a:p>
            <a:r>
              <a:rPr lang="en-US" sz="2800" b="1" dirty="0">
                <a:latin typeface="Calibri" panose="020F0502020204030204" pitchFamily="34" charset="0"/>
              </a:rPr>
              <a:t>Faster growth</a:t>
            </a:r>
          </a:p>
          <a:p>
            <a:r>
              <a:rPr lang="en-US" sz="2800" b="1" dirty="0">
                <a:latin typeface="Calibri" panose="020F0502020204030204" pitchFamily="34" charset="0"/>
              </a:rPr>
              <a:t>Improved nutrition</a:t>
            </a:r>
          </a:p>
          <a:p>
            <a:r>
              <a:rPr lang="en-US" sz="2800" b="1" dirty="0">
                <a:latin typeface="Calibri" panose="020F0502020204030204" pitchFamily="34" charset="0"/>
              </a:rPr>
              <a:t>Longer shelf life</a:t>
            </a:r>
          </a:p>
        </p:txBody>
      </p:sp>
      <p:pic>
        <p:nvPicPr>
          <p:cNvPr id="8196" name="Picture 4" descr="C:\Users\samsoncc.ITLL\Desktop\TE submissions\570 Introduction to Genetic Engineering\PPT images\399px-Genetically_modified_c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702571" y="3178571"/>
            <a:ext cx="2638742" cy="395811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samsoncc.ITLL\Desktop\TE submissions\570 Introduction to Genetic Engineering\PPT images\Golden_R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76898"/>
            <a:ext cx="3597677" cy="2390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53400" cy="1143000"/>
          </a:xfrm>
        </p:spPr>
        <p:txBody>
          <a:bodyPr>
            <a:normAutofit/>
          </a:bodyPr>
          <a:lstStyle/>
          <a:p>
            <a:pPr algn="ctr"/>
            <a:r>
              <a:rPr lang="en-US" sz="4400" b="1" dirty="0">
                <a:solidFill>
                  <a:srgbClr val="6091BA"/>
                </a:solidFill>
                <a:latin typeface="Calibri" panose="020F0502020204030204" pitchFamily="34" charset="0"/>
              </a:rPr>
              <a:t>Engineering Animals</a:t>
            </a:r>
          </a:p>
        </p:txBody>
      </p:sp>
      <p:sp>
        <p:nvSpPr>
          <p:cNvPr id="3" name="Content Placeholder 2"/>
          <p:cNvSpPr>
            <a:spLocks noGrp="1"/>
          </p:cNvSpPr>
          <p:nvPr>
            <p:ph idx="1"/>
          </p:nvPr>
        </p:nvSpPr>
        <p:spPr>
          <a:xfrm>
            <a:off x="609600" y="2057400"/>
            <a:ext cx="8077200" cy="3962400"/>
          </a:xfrm>
        </p:spPr>
        <p:txBody>
          <a:bodyPr>
            <a:normAutofit/>
          </a:bodyPr>
          <a:lstStyle/>
          <a:p>
            <a:pPr algn="ctr">
              <a:buNone/>
            </a:pPr>
            <a:r>
              <a:rPr lang="en-US" sz="4000" b="1" dirty="0">
                <a:latin typeface="Calibri" panose="020F0502020204030204" pitchFamily="34" charset="0"/>
              </a:rPr>
              <a:t>Could genetic engineering be used to modify any animals to solve problems?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sz="4400" b="1" dirty="0">
                <a:solidFill>
                  <a:srgbClr val="6091BA"/>
                </a:solidFill>
                <a:latin typeface="Calibri" panose="020F0502020204030204" pitchFamily="34" charset="0"/>
              </a:rPr>
              <a:t>Bioluminescent Animals</a:t>
            </a:r>
          </a:p>
        </p:txBody>
      </p:sp>
      <p:sp>
        <p:nvSpPr>
          <p:cNvPr id="3" name="Content Placeholder 2"/>
          <p:cNvSpPr>
            <a:spLocks noGrp="1"/>
          </p:cNvSpPr>
          <p:nvPr>
            <p:ph idx="1"/>
          </p:nvPr>
        </p:nvSpPr>
        <p:spPr>
          <a:xfrm>
            <a:off x="457200" y="3429001"/>
            <a:ext cx="5410200" cy="2971799"/>
          </a:xfrm>
        </p:spPr>
        <p:txBody>
          <a:bodyPr>
            <a:normAutofit/>
          </a:bodyPr>
          <a:lstStyle/>
          <a:p>
            <a:pPr>
              <a:buNone/>
            </a:pPr>
            <a:r>
              <a:rPr lang="en-US" b="1" dirty="0">
                <a:latin typeface="Calibri" panose="020F0502020204030204" pitchFamily="34" charset="0"/>
              </a:rPr>
              <a:t>Uses:</a:t>
            </a:r>
          </a:p>
          <a:p>
            <a:r>
              <a:rPr lang="en-US" b="1" dirty="0">
                <a:latin typeface="Calibri" panose="020F0502020204030204" pitchFamily="34" charset="0"/>
              </a:rPr>
              <a:t>Protein tracking</a:t>
            </a:r>
          </a:p>
          <a:p>
            <a:r>
              <a:rPr lang="en-US" b="1" dirty="0">
                <a:latin typeface="Calibri" panose="020F0502020204030204" pitchFamily="34" charset="0"/>
              </a:rPr>
              <a:t>Disease detection using bioluminescent imaging (BLI) to identify different types of cells</a:t>
            </a:r>
          </a:p>
          <a:p>
            <a:r>
              <a:rPr lang="en-US" b="1" dirty="0">
                <a:latin typeface="Calibri" panose="020F0502020204030204" pitchFamily="34" charset="0"/>
              </a:rPr>
              <a:t>Novelty pets </a:t>
            </a:r>
            <a:r>
              <a:rPr lang="en-US" sz="2000" b="1" dirty="0">
                <a:latin typeface="Calibri" panose="020F0502020204030204" pitchFamily="34" charset="0"/>
              </a:rPr>
              <a:t>(</a:t>
            </a:r>
            <a:r>
              <a:rPr lang="en-US" sz="2000" b="1" dirty="0" err="1">
                <a:latin typeface="Calibri" panose="020F0502020204030204" pitchFamily="34" charset="0"/>
              </a:rPr>
              <a:t>Glofish</a:t>
            </a:r>
            <a:r>
              <a:rPr lang="en-US" sz="2000" b="1" dirty="0">
                <a:latin typeface="Calibri" panose="020F0502020204030204" pitchFamily="34" charset="0"/>
              </a:rPr>
              <a:t> are available now)</a:t>
            </a:r>
            <a:endParaRPr lang="en-US" b="1" dirty="0">
              <a:latin typeface="Calibri" panose="020F0502020204030204" pitchFamily="34" charset="0"/>
            </a:endParaRPr>
          </a:p>
        </p:txBody>
      </p:sp>
      <p:sp>
        <p:nvSpPr>
          <p:cNvPr id="7" name="Plus 6"/>
          <p:cNvSpPr/>
          <p:nvPr/>
        </p:nvSpPr>
        <p:spPr>
          <a:xfrm>
            <a:off x="3505200" y="1847537"/>
            <a:ext cx="6858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Equal 7"/>
          <p:cNvSpPr/>
          <p:nvPr/>
        </p:nvSpPr>
        <p:spPr>
          <a:xfrm>
            <a:off x="5057869" y="4107452"/>
            <a:ext cx="9906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218" name="Picture 2" descr="C:\Users\samsoncc.ITLL\Desktop\TE submissions\570 Introduction to Genetic Engineering\PPT images\GFP_Mic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09638"/>
            <a:ext cx="2667000" cy="208142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amsoncc.ITLL\Desktop\TE submissions\570 Introduction to Genetic Engineering\PPT images\PanellusStipticusAug12_2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66" y="1219201"/>
            <a:ext cx="2971800" cy="1981199"/>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upload.wikimedia.org/wikipedia/commons/a/ab/House_m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99836"/>
            <a:ext cx="2857500" cy="1981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609600"/>
            <a:ext cx="3352800" cy="2743200"/>
          </a:xfrm>
        </p:spPr>
        <p:txBody>
          <a:bodyPr>
            <a:normAutofit/>
          </a:bodyPr>
          <a:lstStyle/>
          <a:p>
            <a:pPr marL="0" indent="0" algn="ctr">
              <a:spcBef>
                <a:spcPts val="0"/>
              </a:spcBef>
              <a:buNone/>
            </a:pPr>
            <a:r>
              <a:rPr lang="en-US" sz="3600" b="1" dirty="0">
                <a:solidFill>
                  <a:srgbClr val="6091BA"/>
                </a:solidFill>
                <a:latin typeface="Calibri" panose="020F0502020204030204" pitchFamily="34" charset="0"/>
                <a:ea typeface="+mj-ea"/>
                <a:cs typeface="+mj-cs"/>
              </a:rPr>
              <a:t>Fast-Growing Salmon</a:t>
            </a:r>
          </a:p>
          <a:p>
            <a:pPr marL="0" indent="0" algn="ctr">
              <a:spcBef>
                <a:spcPts val="0"/>
              </a:spcBef>
              <a:buNone/>
            </a:pPr>
            <a:r>
              <a:rPr lang="en-US" sz="2400" b="1" dirty="0">
                <a:latin typeface="Calibri" panose="020F0502020204030204" pitchFamily="34" charset="0"/>
              </a:rPr>
              <a:t>Genes from two other fish cause this salmon to continually produce growth hormones</a:t>
            </a:r>
          </a:p>
        </p:txBody>
      </p:sp>
      <p:sp>
        <p:nvSpPr>
          <p:cNvPr id="6" name="Content Placeholder 2"/>
          <p:cNvSpPr txBox="1">
            <a:spLocks/>
          </p:cNvSpPr>
          <p:nvPr/>
        </p:nvSpPr>
        <p:spPr>
          <a:xfrm>
            <a:off x="228600" y="4191000"/>
            <a:ext cx="3733800" cy="22860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buFont typeface="Arial" pitchFamily="34" charset="0"/>
              <a:buNone/>
              <a:tabLst/>
              <a:defRPr/>
            </a:pPr>
            <a:r>
              <a:rPr lang="en-US" sz="3600" b="1" dirty="0">
                <a:solidFill>
                  <a:srgbClr val="6091BA"/>
                </a:solidFill>
                <a:latin typeface="Calibri" panose="020F0502020204030204" pitchFamily="34" charset="0"/>
                <a:ea typeface="+mj-ea"/>
                <a:cs typeface="+mj-cs"/>
              </a:rPr>
              <a:t>Less Smelly Cows</a:t>
            </a:r>
          </a:p>
          <a:p>
            <a:pPr marR="0" lvl="0" algn="ctr" defTabSz="914400" rtl="0" eaLnBrk="1" fontAlgn="auto" latinLnBrk="0" hangingPunct="1">
              <a:lnSpc>
                <a:spcPct val="100000"/>
              </a:lnSpc>
              <a:spcAft>
                <a:spcPts val="0"/>
              </a:spcAft>
              <a:buClrTx/>
              <a:buSzTx/>
              <a:buFont typeface="Arial" pitchFamily="34" charset="0"/>
              <a:buNone/>
              <a:tabLst/>
              <a:defRPr/>
            </a:pPr>
            <a:r>
              <a:rPr kumimoji="0" lang="en-US" sz="2400" b="1" i="0" u="none" strike="noStrike" kern="1200" cap="none" spc="0" normalizeH="0" noProof="0" dirty="0">
                <a:ln>
                  <a:noFill/>
                </a:ln>
                <a:solidFill>
                  <a:schemeClr val="tx1"/>
                </a:solidFill>
                <a:effectLst/>
                <a:uLnTx/>
                <a:uFillTx/>
                <a:latin typeface="Calibri" panose="020F0502020204030204" pitchFamily="34" charset="0"/>
              </a:rPr>
              <a:t>Modifying bacteria responsible for methane production in cattle results in 25% less-flatulent cows</a:t>
            </a: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10242" name="Picture 2" descr="C:\Users\samsoncc.ITLL\Desktop\TE submissions\570 Introduction to Genetic Engineering\PPT images\Cow_female_black_white.jpg"/>
          <p:cNvPicPr>
            <a:picLocks noChangeAspect="1" noChangeArrowheads="1"/>
          </p:cNvPicPr>
          <p:nvPr/>
        </p:nvPicPr>
        <p:blipFill rotWithShape="1">
          <a:blip r:embed="rId3">
            <a:extLst>
              <a:ext uri="{28A0092B-C50C-407E-A947-70E740481C1C}">
                <a14:useLocalDpi xmlns:a14="http://schemas.microsoft.com/office/drawing/2010/main" val="0"/>
              </a:ext>
            </a:extLst>
          </a:blip>
          <a:srcRect b="14695"/>
          <a:stretch/>
        </p:blipFill>
        <p:spPr bwMode="auto">
          <a:xfrm>
            <a:off x="3962400" y="3822852"/>
            <a:ext cx="4651880" cy="26541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mo_salmon_comp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04" y="457200"/>
            <a:ext cx="5037696"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53400" cy="944562"/>
          </a:xfrm>
        </p:spPr>
        <p:txBody>
          <a:bodyPr>
            <a:normAutofit/>
          </a:bodyPr>
          <a:lstStyle/>
          <a:p>
            <a:pPr algn="ctr"/>
            <a:r>
              <a:rPr lang="en-US" sz="4400" b="1" dirty="0">
                <a:solidFill>
                  <a:srgbClr val="6091BA"/>
                </a:solidFill>
                <a:latin typeface="Calibri" panose="020F0502020204030204" pitchFamily="34" charset="0"/>
              </a:rPr>
              <a:t>Could Spiderman Be Real?</a:t>
            </a:r>
          </a:p>
        </p:txBody>
      </p:sp>
      <p:sp>
        <p:nvSpPr>
          <p:cNvPr id="3" name="Content Placeholder 2"/>
          <p:cNvSpPr>
            <a:spLocks noGrp="1"/>
          </p:cNvSpPr>
          <p:nvPr>
            <p:ph idx="1"/>
          </p:nvPr>
        </p:nvSpPr>
        <p:spPr>
          <a:xfrm>
            <a:off x="457200" y="4502351"/>
            <a:ext cx="4343400" cy="2004812"/>
          </a:xfrm>
        </p:spPr>
        <p:txBody>
          <a:bodyPr>
            <a:normAutofit lnSpcReduction="10000"/>
          </a:bodyPr>
          <a:lstStyle/>
          <a:p>
            <a:pPr algn="ctr">
              <a:buNone/>
            </a:pPr>
            <a:r>
              <a:rPr lang="en-US" sz="3900" b="1" dirty="0">
                <a:solidFill>
                  <a:srgbClr val="6091BA"/>
                </a:solidFill>
                <a:latin typeface="Calibri" panose="020F0502020204030204" pitchFamily="34" charset="0"/>
                <a:ea typeface="+mj-ea"/>
                <a:cs typeface="+mj-cs"/>
              </a:rPr>
              <a:t>Web-Producing Goats</a:t>
            </a:r>
            <a:endParaRPr lang="en-US" sz="3900" dirty="0">
              <a:solidFill>
                <a:srgbClr val="6091BA"/>
              </a:solidFill>
              <a:latin typeface="Calibri" panose="020F0502020204030204" pitchFamily="34" charset="0"/>
            </a:endParaRPr>
          </a:p>
          <a:p>
            <a:pPr algn="ctr">
              <a:buNone/>
            </a:pPr>
            <a:r>
              <a:rPr lang="en-US" b="1" dirty="0">
                <a:latin typeface="Calibri" panose="020F0502020204030204" pitchFamily="34" charset="0"/>
              </a:rPr>
              <a:t>Spider genes in goats enable the production of spider silk in goat milk</a:t>
            </a:r>
          </a:p>
        </p:txBody>
      </p:sp>
      <p:grpSp>
        <p:nvGrpSpPr>
          <p:cNvPr id="11" name="Group 10"/>
          <p:cNvGrpSpPr/>
          <p:nvPr/>
        </p:nvGrpSpPr>
        <p:grpSpPr>
          <a:xfrm>
            <a:off x="365134" y="1447798"/>
            <a:ext cx="8432117" cy="2107997"/>
            <a:chOff x="609600" y="1447800"/>
            <a:chExt cx="8432117" cy="2107997"/>
          </a:xfrm>
        </p:grpSpPr>
        <p:pic>
          <p:nvPicPr>
            <p:cNvPr id="26630" name="Picture 6" descr="http://upload.wikimedia.org/wikipedia/commons/2/25/Hogna_lenta_18.jpg"/>
            <p:cNvPicPr>
              <a:picLocks noChangeAspect="1" noChangeArrowheads="1"/>
            </p:cNvPicPr>
            <p:nvPr/>
          </p:nvPicPr>
          <p:blipFill>
            <a:blip r:embed="rId3" cstate="print"/>
            <a:srcRect/>
            <a:stretch>
              <a:fillRect/>
            </a:stretch>
          </p:blipFill>
          <p:spPr bwMode="auto">
            <a:xfrm>
              <a:off x="609600" y="1447800"/>
              <a:ext cx="1996210" cy="2107997"/>
            </a:xfrm>
            <a:prstGeom prst="rect">
              <a:avLst/>
            </a:prstGeom>
            <a:noFill/>
          </p:spPr>
        </p:pic>
        <p:sp>
          <p:nvSpPr>
            <p:cNvPr id="8" name="Plus 7"/>
            <p:cNvSpPr/>
            <p:nvPr/>
          </p:nvSpPr>
          <p:spPr>
            <a:xfrm>
              <a:off x="2819400" y="1981200"/>
              <a:ext cx="838200" cy="838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 8"/>
            <p:cNvSpPr/>
            <p:nvPr/>
          </p:nvSpPr>
          <p:spPr>
            <a:xfrm>
              <a:off x="4885993" y="2057400"/>
              <a:ext cx="8382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8027083" y="1615470"/>
              <a:ext cx="1014634" cy="1569660"/>
            </a:xfrm>
            <a:prstGeom prst="rect">
              <a:avLst/>
            </a:prstGeom>
            <a:noFill/>
          </p:spPr>
          <p:txBody>
            <a:bodyPr wrap="square" lIns="91440" tIns="45720" rIns="91440" bIns="45720">
              <a:spAutoFit/>
            </a:bodyPr>
            <a:lstStyle/>
            <a:p>
              <a:pPr algn="ct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p>
          </p:txBody>
        </p:sp>
      </p:grpSp>
      <p:pic>
        <p:nvPicPr>
          <p:cNvPr id="11266" name="Picture 2" descr="Black, Icon, Simple, Outline, People, Ma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3284" y="1427667"/>
            <a:ext cx="1118243" cy="223648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samsoncc.ITLL\Desktop\TE submissions\570 Introduction to Genetic Engineering\PPT images\1280px-Spider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444" y="1644281"/>
            <a:ext cx="2286711" cy="17150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samsoncc.ITLL\Desktop\TE submissions\570 Introduction to Genetic Engineering\PPT images\1280px-Domestic_goat_kid_in_capewe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5131" y="4114800"/>
            <a:ext cx="3532262"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868362"/>
          </a:xfrm>
        </p:spPr>
        <p:txBody>
          <a:bodyPr>
            <a:normAutofit/>
          </a:bodyPr>
          <a:lstStyle/>
          <a:p>
            <a:pPr algn="ctr"/>
            <a:r>
              <a:rPr lang="en-US" sz="4400" b="1" dirty="0">
                <a:solidFill>
                  <a:srgbClr val="6091BA"/>
                </a:solidFill>
                <a:latin typeface="Calibri" panose="020F0502020204030204" pitchFamily="34" charset="0"/>
              </a:rPr>
              <a:t>GMO Concerns</a:t>
            </a:r>
          </a:p>
        </p:txBody>
      </p:sp>
      <p:sp>
        <p:nvSpPr>
          <p:cNvPr id="3" name="Content Placeholder 2"/>
          <p:cNvSpPr>
            <a:spLocks noGrp="1"/>
          </p:cNvSpPr>
          <p:nvPr>
            <p:ph idx="1"/>
          </p:nvPr>
        </p:nvSpPr>
        <p:spPr>
          <a:xfrm>
            <a:off x="457200" y="1219200"/>
            <a:ext cx="8382000" cy="5410200"/>
          </a:xfrm>
        </p:spPr>
        <p:txBody>
          <a:bodyPr>
            <a:noAutofit/>
          </a:bodyPr>
          <a:lstStyle/>
          <a:p>
            <a:pPr algn="ctr">
              <a:buNone/>
            </a:pPr>
            <a:r>
              <a:rPr lang="en-US" sz="3200" b="1" dirty="0">
                <a:solidFill>
                  <a:srgbClr val="6091BA"/>
                </a:solidFill>
                <a:latin typeface="Calibri" panose="020F0502020204030204" pitchFamily="34" charset="0"/>
              </a:rPr>
              <a:t>What are some concerns regarding genetically modified foods and animals?</a:t>
            </a:r>
          </a:p>
          <a:p>
            <a:r>
              <a:rPr lang="en-US" sz="2400" b="1" dirty="0">
                <a:latin typeface="Calibri" panose="020F0502020204030204" pitchFamily="34" charset="0"/>
              </a:rPr>
              <a:t>Risk to human health; unsafe to eat</a:t>
            </a:r>
          </a:p>
          <a:p>
            <a:r>
              <a:rPr lang="en-US" sz="2400" b="1" dirty="0">
                <a:latin typeface="Calibri" panose="020F0502020204030204" pitchFamily="34" charset="0"/>
              </a:rPr>
              <a:t>Harm to the environment and wildlife</a:t>
            </a:r>
          </a:p>
          <a:p>
            <a:r>
              <a:rPr lang="en-US" sz="2400" b="1" dirty="0">
                <a:latin typeface="Calibri" panose="020F0502020204030204" pitchFamily="34" charset="0"/>
              </a:rPr>
              <a:t>Increased pesticide and herbicide use</a:t>
            </a:r>
          </a:p>
          <a:p>
            <a:r>
              <a:rPr lang="en-US" sz="2400" b="1" dirty="0">
                <a:latin typeface="Calibri" panose="020F0502020204030204" pitchFamily="34" charset="0"/>
              </a:rPr>
              <a:t>Farmers’ health</a:t>
            </a:r>
          </a:p>
          <a:p>
            <a:r>
              <a:rPr lang="en-US" sz="2400" b="1" dirty="0">
                <a:latin typeface="Calibri" panose="020F0502020204030204" pitchFamily="34" charset="0"/>
              </a:rPr>
              <a:t>Seed and pollen drift</a:t>
            </a:r>
          </a:p>
          <a:p>
            <a:r>
              <a:rPr lang="en-US" sz="2400" b="1" dirty="0">
                <a:latin typeface="Calibri" panose="020F0502020204030204" pitchFamily="34" charset="0"/>
              </a:rPr>
              <a:t>Creation of herbicide-resistant super weeds</a:t>
            </a:r>
          </a:p>
          <a:p>
            <a:r>
              <a:rPr lang="en-US" sz="2400" b="1" dirty="0">
                <a:latin typeface="Calibri" panose="020F0502020204030204" pitchFamily="34" charset="0"/>
              </a:rPr>
              <a:t>What about genetic engineering in humans?</a:t>
            </a:r>
          </a:p>
          <a:p>
            <a:pPr marL="0" indent="0">
              <a:buNone/>
            </a:pPr>
            <a:r>
              <a:rPr lang="en-US" sz="1800" b="1" dirty="0">
                <a:latin typeface="Calibri" panose="020F0502020204030204" pitchFamily="34" charset="0"/>
              </a:rPr>
              <a:t>Nearly 50 countries around the world, including Australia, Japan and all of the countries in the European Union, have enacted significant restrictions or full bans on the production and sale of genetically modified organism food products, and 64 countries now have GMO labeling requirements.</a:t>
            </a:r>
          </a:p>
        </p:txBody>
      </p:sp>
      <p:pic>
        <p:nvPicPr>
          <p:cNvPr id="4" name="Picture 3" descr="C:\Users\samsoncc.ITLL\Desktop\TE submissions\570 Introduction to Genetic Engineering\PPT images\300px-Apfe-auf-Naehrboden.jpg"/>
          <p:cNvPicPr>
            <a:picLocks noChangeAspect="1" noChangeArrowheads="1"/>
          </p:cNvPicPr>
          <p:nvPr/>
        </p:nvPicPr>
        <p:blipFill rotWithShape="1">
          <a:blip r:embed="rId3">
            <a:extLst>
              <a:ext uri="{28A0092B-C50C-407E-A947-70E740481C1C}">
                <a14:useLocalDpi xmlns:a14="http://schemas.microsoft.com/office/drawing/2010/main" val="0"/>
              </a:ext>
            </a:extLst>
          </a:blip>
          <a:srcRect b="52402"/>
          <a:stretch/>
        </p:blipFill>
        <p:spPr bwMode="auto">
          <a:xfrm>
            <a:off x="5897580" y="2316480"/>
            <a:ext cx="2945631"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838200"/>
            <a:ext cx="6858000" cy="965452"/>
          </a:xfrm>
        </p:spPr>
        <p:txBody>
          <a:bodyPr>
            <a:normAutofit/>
          </a:bodyPr>
          <a:lstStyle/>
          <a:p>
            <a:r>
              <a:rPr lang="en-US" sz="4800" dirty="0">
                <a:solidFill>
                  <a:srgbClr val="6091BA"/>
                </a:solidFill>
                <a:latin typeface="Open Sans" panose="020B0806030504020204" pitchFamily="34" charset="0"/>
                <a:ea typeface="Open Sans" panose="020B0806030504020204" pitchFamily="34" charset="0"/>
                <a:cs typeface="Open Sans" panose="020B0806030504020204" pitchFamily="34" charset="0"/>
              </a:rPr>
              <a:t>Genetic Engineering</a:t>
            </a:r>
          </a:p>
        </p:txBody>
      </p:sp>
      <p:pic>
        <p:nvPicPr>
          <p:cNvPr id="1026" name="Picture 2" descr="C:\Users\samsoncc.ITLL\Desktop\TE submissions\570 Introduction to Genetic Engineering\PPT image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231544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msoncc.ITLL\Desktop\TE submissions\570 Introduction to Genetic Engineering\PPT images\300px-Apfe-auf-Naehrbod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160" y="2286000"/>
            <a:ext cx="21336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477962"/>
          </a:xfrm>
        </p:spPr>
        <p:txBody>
          <a:bodyPr>
            <a:noAutofit/>
          </a:bodyPr>
          <a:lstStyle/>
          <a:p>
            <a:pPr algn="ctr"/>
            <a:r>
              <a:rPr lang="en-US" sz="4400" b="1" dirty="0">
                <a:solidFill>
                  <a:srgbClr val="6091BA"/>
                </a:solidFill>
                <a:latin typeface="Calibri" panose="020F0502020204030204" pitchFamily="34" charset="0"/>
              </a:rPr>
              <a:t>What is the difference between </a:t>
            </a:r>
            <a:br>
              <a:rPr lang="en-US" sz="4400" b="1" dirty="0">
                <a:solidFill>
                  <a:srgbClr val="6091BA"/>
                </a:solidFill>
                <a:latin typeface="Calibri" panose="020F0502020204030204" pitchFamily="34" charset="0"/>
              </a:rPr>
            </a:br>
            <a:r>
              <a:rPr lang="en-US" sz="4400" b="1" dirty="0">
                <a:solidFill>
                  <a:srgbClr val="6091BA"/>
                </a:solidFill>
                <a:latin typeface="Calibri" panose="020F0502020204030204" pitchFamily="34" charset="0"/>
              </a:rPr>
              <a:t>the mice in these two groups?</a:t>
            </a:r>
          </a:p>
        </p:txBody>
      </p:sp>
      <p:pic>
        <p:nvPicPr>
          <p:cNvPr id="1027" name="Picture 3" descr="C:\Users\samsoncc.ITLL\Desktop\TE submissions\570 Introduction to Genetic Engineering\PPT images\GFP_Mic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3921770" cy="306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msoncc.ITLL\Desktop\TE submissions\570 Introduction to Genetic Engineering\PPT images\1280px-Knockout_Mice5006-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74" y="2362200"/>
            <a:ext cx="396144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7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868362"/>
          </a:xfrm>
        </p:spPr>
        <p:txBody>
          <a:bodyPr>
            <a:normAutofit/>
          </a:bodyPr>
          <a:lstStyle/>
          <a:p>
            <a:pPr algn="ctr"/>
            <a:r>
              <a:rPr lang="en-US" sz="4400" b="1" dirty="0">
                <a:solidFill>
                  <a:schemeClr val="accent1"/>
                </a:solidFill>
                <a:latin typeface="Calibri" panose="020F0502020204030204" pitchFamily="34" charset="0"/>
              </a:rPr>
              <a:t>What is genetic engineering?</a:t>
            </a:r>
          </a:p>
        </p:txBody>
      </p:sp>
      <p:sp>
        <p:nvSpPr>
          <p:cNvPr id="3" name="Content Placeholder 2"/>
          <p:cNvSpPr>
            <a:spLocks noGrp="1"/>
          </p:cNvSpPr>
          <p:nvPr>
            <p:ph idx="1"/>
          </p:nvPr>
        </p:nvSpPr>
        <p:spPr>
          <a:xfrm>
            <a:off x="457200" y="1676400"/>
            <a:ext cx="8229600" cy="4800600"/>
          </a:xfrm>
        </p:spPr>
        <p:txBody>
          <a:bodyPr>
            <a:normAutofit/>
          </a:bodyPr>
          <a:lstStyle/>
          <a:p>
            <a:pPr>
              <a:spcBef>
                <a:spcPts val="0"/>
              </a:spcBef>
              <a:spcAft>
                <a:spcPts val="1200"/>
              </a:spcAft>
              <a:buNone/>
            </a:pPr>
            <a:r>
              <a:rPr lang="en-US" b="1" dirty="0">
                <a:latin typeface="Calibri" panose="020F0502020204030204" pitchFamily="34" charset="0"/>
              </a:rPr>
              <a:t>Genetic engineering is the </a:t>
            </a:r>
            <a:r>
              <a:rPr lang="en-US" b="1" dirty="0">
                <a:solidFill>
                  <a:srgbClr val="6091BA"/>
                </a:solidFill>
                <a:latin typeface="Calibri" panose="020F0502020204030204" pitchFamily="34" charset="0"/>
              </a:rPr>
              <a:t>direct modification of an organism’s genome</a:t>
            </a:r>
            <a:r>
              <a:rPr lang="en-US" b="1" dirty="0">
                <a:latin typeface="Calibri" panose="020F0502020204030204" pitchFamily="34" charset="0"/>
              </a:rPr>
              <a:t>, which is the list of specific traits (genes) stored in the DNA. </a:t>
            </a:r>
          </a:p>
          <a:p>
            <a:pPr>
              <a:spcBef>
                <a:spcPts val="0"/>
              </a:spcBef>
              <a:spcAft>
                <a:spcPts val="1200"/>
              </a:spcAft>
              <a:buNone/>
            </a:pPr>
            <a:endParaRPr lang="en-US" b="1" dirty="0">
              <a:latin typeface="Calibri" panose="020F0502020204030204" pitchFamily="34" charset="0"/>
            </a:endParaRPr>
          </a:p>
          <a:p>
            <a:pPr>
              <a:spcBef>
                <a:spcPts val="0"/>
              </a:spcBef>
              <a:spcAft>
                <a:spcPts val="1200"/>
              </a:spcAft>
              <a:buNone/>
            </a:pPr>
            <a:r>
              <a:rPr lang="en-US" b="1" dirty="0">
                <a:latin typeface="Calibri" panose="020F0502020204030204" pitchFamily="34" charset="0"/>
              </a:rPr>
              <a:t>Changing the genome </a:t>
            </a:r>
            <a:br>
              <a:rPr lang="en-US" b="1" dirty="0">
                <a:latin typeface="Calibri" panose="020F0502020204030204" pitchFamily="34" charset="0"/>
              </a:rPr>
            </a:br>
            <a:r>
              <a:rPr lang="en-US" b="1" dirty="0">
                <a:latin typeface="Calibri" panose="020F0502020204030204" pitchFamily="34" charset="0"/>
              </a:rPr>
              <a:t>enables engineers to give </a:t>
            </a:r>
            <a:br>
              <a:rPr lang="en-US" b="1" dirty="0">
                <a:latin typeface="Calibri" panose="020F0502020204030204" pitchFamily="34" charset="0"/>
              </a:rPr>
            </a:br>
            <a:r>
              <a:rPr lang="en-US" b="1" dirty="0">
                <a:latin typeface="Calibri" panose="020F0502020204030204" pitchFamily="34" charset="0"/>
              </a:rPr>
              <a:t>desirable </a:t>
            </a:r>
            <a:r>
              <a:rPr lang="en-US" b="1" dirty="0">
                <a:solidFill>
                  <a:srgbClr val="6091BA"/>
                </a:solidFill>
                <a:latin typeface="Calibri" panose="020F0502020204030204" pitchFamily="34" charset="0"/>
              </a:rPr>
              <a:t>properties</a:t>
            </a:r>
            <a:r>
              <a:rPr lang="en-US" b="1" dirty="0">
                <a:latin typeface="Calibri" panose="020F0502020204030204" pitchFamily="34" charset="0"/>
              </a:rPr>
              <a:t> to</a:t>
            </a:r>
            <a:br>
              <a:rPr lang="en-US" b="1" dirty="0">
                <a:latin typeface="Calibri" panose="020F0502020204030204" pitchFamily="34" charset="0"/>
              </a:rPr>
            </a:br>
            <a:r>
              <a:rPr lang="en-US" b="1" dirty="0">
                <a:latin typeface="Calibri" panose="020F0502020204030204" pitchFamily="34" charset="0"/>
              </a:rPr>
              <a:t>different organisms.</a:t>
            </a:r>
          </a:p>
          <a:p>
            <a:pPr>
              <a:spcBef>
                <a:spcPts val="0"/>
              </a:spcBef>
              <a:spcAft>
                <a:spcPts val="1200"/>
              </a:spcAft>
              <a:buNone/>
            </a:pPr>
            <a:endParaRPr lang="en-US" b="1" dirty="0">
              <a:latin typeface="Calibri" panose="020F0502020204030204" pitchFamily="34" charset="0"/>
            </a:endParaRPr>
          </a:p>
          <a:p>
            <a:pPr>
              <a:spcBef>
                <a:spcPts val="0"/>
              </a:spcBef>
              <a:spcAft>
                <a:spcPts val="1200"/>
              </a:spcAft>
              <a:buNone/>
            </a:pPr>
            <a:r>
              <a:rPr lang="en-US" b="1" dirty="0">
                <a:latin typeface="Calibri" panose="020F0502020204030204" pitchFamily="34" charset="0"/>
              </a:rPr>
              <a:t>Organisms created by </a:t>
            </a:r>
            <a:br>
              <a:rPr lang="en-US" b="1" dirty="0">
                <a:latin typeface="Calibri" panose="020F0502020204030204" pitchFamily="34" charset="0"/>
              </a:rPr>
            </a:br>
            <a:r>
              <a:rPr lang="en-US" b="1" dirty="0">
                <a:latin typeface="Calibri" panose="020F0502020204030204" pitchFamily="34" charset="0"/>
              </a:rPr>
              <a:t>genetic engineering </a:t>
            </a:r>
            <a:br>
              <a:rPr lang="en-US" b="1" dirty="0">
                <a:latin typeface="Calibri" panose="020F0502020204030204" pitchFamily="34" charset="0"/>
              </a:rPr>
            </a:br>
            <a:r>
              <a:rPr lang="en-US" b="1" dirty="0">
                <a:latin typeface="Calibri" panose="020F0502020204030204" pitchFamily="34" charset="0"/>
              </a:rPr>
              <a:t>are called </a:t>
            </a:r>
            <a:r>
              <a:rPr lang="en-US" b="1" dirty="0">
                <a:solidFill>
                  <a:srgbClr val="6091BA"/>
                </a:solidFill>
                <a:latin typeface="Calibri" panose="020F0502020204030204" pitchFamily="34" charset="0"/>
              </a:rPr>
              <a:t>genetically modified organisms </a:t>
            </a:r>
            <a:r>
              <a:rPr lang="en-US" b="1" dirty="0">
                <a:latin typeface="Calibri" panose="020F0502020204030204" pitchFamily="34" charset="0"/>
              </a:rPr>
              <a:t>(GMOs).</a:t>
            </a:r>
          </a:p>
        </p:txBody>
      </p:sp>
      <p:pic>
        <p:nvPicPr>
          <p:cNvPr id="2050" name="Picture 2" descr="C:\Users\samsoncc.ITLL\Desktop\TE submissions\570 Introduction to Genetic Engineering\PPT images\dna-163466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67000"/>
            <a:ext cx="4038600" cy="2271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sz="4400" b="1" dirty="0">
                <a:solidFill>
                  <a:srgbClr val="6091BA"/>
                </a:solidFill>
                <a:latin typeface="Calibri" panose="020F0502020204030204" pitchFamily="34" charset="0"/>
              </a:rPr>
              <a:t>History of GMO Development</a:t>
            </a:r>
          </a:p>
        </p:txBody>
      </p:sp>
      <p:sp>
        <p:nvSpPr>
          <p:cNvPr id="3" name="Content Placeholder 2"/>
          <p:cNvSpPr>
            <a:spLocks noGrp="1"/>
          </p:cNvSpPr>
          <p:nvPr>
            <p:ph idx="1"/>
          </p:nvPr>
        </p:nvSpPr>
        <p:spPr>
          <a:xfrm>
            <a:off x="457200" y="1600200"/>
            <a:ext cx="4572000" cy="4525963"/>
          </a:xfrm>
        </p:spPr>
        <p:txBody>
          <a:bodyPr>
            <a:normAutofit/>
          </a:bodyPr>
          <a:lstStyle/>
          <a:p>
            <a:pPr>
              <a:buNone/>
            </a:pPr>
            <a:r>
              <a:rPr lang="en-US" b="1" dirty="0">
                <a:solidFill>
                  <a:srgbClr val="6091BA"/>
                </a:solidFill>
                <a:latin typeface="Calibri" panose="020F0502020204030204" pitchFamily="34" charset="0"/>
              </a:rPr>
              <a:t>1973: </a:t>
            </a:r>
            <a:r>
              <a:rPr lang="en-US" b="1" dirty="0">
                <a:latin typeface="Calibri" panose="020F0502020204030204" pitchFamily="34" charset="0"/>
              </a:rPr>
              <a:t>created first genetically modified bacteria</a:t>
            </a:r>
          </a:p>
          <a:p>
            <a:pPr>
              <a:buNone/>
            </a:pPr>
            <a:r>
              <a:rPr lang="en-US" b="1" dirty="0">
                <a:solidFill>
                  <a:srgbClr val="6091BA"/>
                </a:solidFill>
                <a:latin typeface="Calibri" panose="020F0502020204030204" pitchFamily="34" charset="0"/>
              </a:rPr>
              <a:t>1974: </a:t>
            </a:r>
            <a:r>
              <a:rPr lang="en-US" b="1" dirty="0">
                <a:latin typeface="Calibri" panose="020F0502020204030204" pitchFamily="34" charset="0"/>
              </a:rPr>
              <a:t>created GM mice </a:t>
            </a:r>
          </a:p>
          <a:p>
            <a:pPr>
              <a:buNone/>
            </a:pPr>
            <a:r>
              <a:rPr lang="en-US" b="1" dirty="0">
                <a:solidFill>
                  <a:srgbClr val="6091BA"/>
                </a:solidFill>
                <a:latin typeface="Calibri" panose="020F0502020204030204" pitchFamily="34" charset="0"/>
              </a:rPr>
              <a:t>1982: </a:t>
            </a:r>
            <a:r>
              <a:rPr lang="en-US" b="1" dirty="0">
                <a:latin typeface="Calibri" panose="020F0502020204030204" pitchFamily="34" charset="0"/>
              </a:rPr>
              <a:t>first commercial development of GMOs (insulin-producing bacteria)</a:t>
            </a:r>
          </a:p>
          <a:p>
            <a:pPr>
              <a:buNone/>
            </a:pPr>
            <a:r>
              <a:rPr lang="en-US" b="1" dirty="0">
                <a:solidFill>
                  <a:srgbClr val="6091BA"/>
                </a:solidFill>
                <a:latin typeface="Calibri" panose="020F0502020204030204" pitchFamily="34" charset="0"/>
              </a:rPr>
              <a:t>1994: </a:t>
            </a:r>
            <a:r>
              <a:rPr lang="en-US" b="1" dirty="0">
                <a:latin typeface="Calibri" panose="020F0502020204030204" pitchFamily="34" charset="0"/>
              </a:rPr>
              <a:t>began to sell genetically modified food</a:t>
            </a:r>
          </a:p>
          <a:p>
            <a:pPr>
              <a:buNone/>
            </a:pPr>
            <a:r>
              <a:rPr lang="en-US" b="1" dirty="0">
                <a:solidFill>
                  <a:srgbClr val="6091BA"/>
                </a:solidFill>
                <a:latin typeface="Calibri" panose="020F0502020204030204" pitchFamily="34" charset="0"/>
              </a:rPr>
              <a:t>2003: </a:t>
            </a:r>
            <a:r>
              <a:rPr lang="en-US" b="1" dirty="0">
                <a:latin typeface="Calibri" panose="020F0502020204030204" pitchFamily="34" charset="0"/>
              </a:rPr>
              <a:t>began to sell GMOs as pets (</a:t>
            </a:r>
            <a:r>
              <a:rPr lang="en-US" b="1" dirty="0" err="1">
                <a:latin typeface="Calibri" panose="020F0502020204030204" pitchFamily="34" charset="0"/>
              </a:rPr>
              <a:t>Glofish</a:t>
            </a:r>
            <a:r>
              <a:rPr lang="en-US" b="1" dirty="0">
                <a:latin typeface="Calibri" panose="020F0502020204030204" pitchFamily="34" charset="0"/>
              </a:rPr>
              <a:t>) </a:t>
            </a:r>
          </a:p>
        </p:txBody>
      </p:sp>
      <p:pic>
        <p:nvPicPr>
          <p:cNvPr id="3074" name="Picture 2" descr="C:\Users\samsoncc.ITLL\Desktop\TE submissions\570 Introduction to Genetic Engineering\PPT images\GloF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400424" cy="4533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90600"/>
          </a:xfrm>
        </p:spPr>
        <p:txBody>
          <a:bodyPr>
            <a:normAutofit/>
          </a:bodyPr>
          <a:lstStyle/>
          <a:p>
            <a:pPr algn="ctr"/>
            <a:r>
              <a:rPr lang="en-US" sz="4400" b="1" dirty="0">
                <a:solidFill>
                  <a:srgbClr val="6091BA"/>
                </a:solidFill>
                <a:latin typeface="Calibri" panose="020F0502020204030204" pitchFamily="34" charset="0"/>
              </a:rPr>
              <a:t>What is the GMO process?</a:t>
            </a:r>
          </a:p>
        </p:txBody>
      </p:sp>
      <p:sp>
        <p:nvSpPr>
          <p:cNvPr id="3" name="Content Placeholder 2"/>
          <p:cNvSpPr>
            <a:spLocks noGrp="1"/>
          </p:cNvSpPr>
          <p:nvPr>
            <p:ph idx="1"/>
          </p:nvPr>
        </p:nvSpPr>
        <p:spPr>
          <a:xfrm>
            <a:off x="304800" y="1219200"/>
            <a:ext cx="8534400" cy="2438400"/>
          </a:xfrm>
        </p:spPr>
        <p:txBody>
          <a:bodyPr>
            <a:normAutofit/>
          </a:bodyPr>
          <a:lstStyle/>
          <a:p>
            <a:r>
              <a:rPr lang="en-US" b="1" dirty="0">
                <a:latin typeface="Calibri" panose="020F0502020204030204" pitchFamily="34" charset="0"/>
              </a:rPr>
              <a:t>All genetic changes </a:t>
            </a:r>
            <a:r>
              <a:rPr lang="en-US" b="1" dirty="0">
                <a:solidFill>
                  <a:srgbClr val="6091BA"/>
                </a:solidFill>
                <a:latin typeface="Calibri" panose="020F0502020204030204" pitchFamily="34" charset="0"/>
              </a:rPr>
              <a:t>affect the protein synthesis </a:t>
            </a:r>
            <a:r>
              <a:rPr lang="en-US" b="1" dirty="0">
                <a:latin typeface="Calibri" panose="020F0502020204030204" pitchFamily="34" charset="0"/>
              </a:rPr>
              <a:t>of the organism.</a:t>
            </a:r>
          </a:p>
          <a:p>
            <a:r>
              <a:rPr lang="en-US" b="1" dirty="0">
                <a:latin typeface="Calibri" panose="020F0502020204030204" pitchFamily="34" charset="0"/>
              </a:rPr>
              <a:t>By changing which proteins are produced, genetic engineers can </a:t>
            </a:r>
            <a:r>
              <a:rPr lang="en-US" b="1" dirty="0">
                <a:solidFill>
                  <a:srgbClr val="6091BA"/>
                </a:solidFill>
                <a:latin typeface="Calibri" panose="020F0502020204030204" pitchFamily="34" charset="0"/>
              </a:rPr>
              <a:t>affect the overall traits of the organism.</a:t>
            </a:r>
          </a:p>
          <a:p>
            <a:r>
              <a:rPr lang="en-US" b="1" dirty="0">
                <a:latin typeface="Calibri" panose="020F0502020204030204" pitchFamily="34" charset="0"/>
              </a:rPr>
              <a:t>Genetic modification can be completed by a number of different </a:t>
            </a:r>
            <a:r>
              <a:rPr lang="en-US" b="1" dirty="0">
                <a:solidFill>
                  <a:srgbClr val="6091BA"/>
                </a:solidFill>
                <a:latin typeface="Calibri" panose="020F0502020204030204" pitchFamily="34" charset="0"/>
              </a:rPr>
              <a:t>methods</a:t>
            </a:r>
            <a:r>
              <a:rPr lang="en-US" b="1" dirty="0">
                <a:latin typeface="Calibri" panose="020F0502020204030204" pitchFamily="34" charset="0"/>
              </a:rPr>
              <a:t>:</a:t>
            </a:r>
          </a:p>
        </p:txBody>
      </p:sp>
      <p:sp>
        <p:nvSpPr>
          <p:cNvPr id="5" name="TextBox 4"/>
          <p:cNvSpPr txBox="1"/>
          <p:nvPr/>
        </p:nvSpPr>
        <p:spPr>
          <a:xfrm>
            <a:off x="609600" y="3657600"/>
            <a:ext cx="3910001" cy="2895600"/>
          </a:xfrm>
          <a:prstGeom prst="rect">
            <a:avLst/>
          </a:prstGeom>
          <a:noFill/>
        </p:spPr>
        <p:txBody>
          <a:bodyPr wrap="square" rtlCol="0">
            <a:noAutofit/>
          </a:bodyPr>
          <a:lstStyle/>
          <a:p>
            <a:pPr marL="342900" indent="-342900">
              <a:buFont typeface="Arial" panose="020B0604020202020204" pitchFamily="34" charset="0"/>
              <a:buChar char="•"/>
            </a:pPr>
            <a:r>
              <a:rPr lang="en-US" sz="2400" b="1" dirty="0">
                <a:latin typeface="Calibri" panose="020F0502020204030204" pitchFamily="34" charset="0"/>
              </a:rPr>
              <a:t>Inserting new genetic material randomly or in targeted locations</a:t>
            </a:r>
          </a:p>
          <a:p>
            <a:pPr marL="342900" indent="-342900">
              <a:buFont typeface="Arial" panose="020B0604020202020204" pitchFamily="34" charset="0"/>
              <a:buChar char="•"/>
            </a:pPr>
            <a:r>
              <a:rPr lang="en-US" sz="2400" b="1" dirty="0">
                <a:latin typeface="Calibri" panose="020F0502020204030204" pitchFamily="34" charset="0"/>
              </a:rPr>
              <a:t>Direct replacement of genes (recombination)</a:t>
            </a:r>
          </a:p>
          <a:p>
            <a:pPr marL="342900" indent="-342900">
              <a:buFont typeface="Arial" panose="020B0604020202020204" pitchFamily="34" charset="0"/>
              <a:buChar char="•"/>
            </a:pPr>
            <a:r>
              <a:rPr lang="en-US" sz="2400" b="1" dirty="0">
                <a:latin typeface="Calibri" panose="020F0502020204030204" pitchFamily="34" charset="0"/>
              </a:rPr>
              <a:t>Removal of genes</a:t>
            </a:r>
          </a:p>
          <a:p>
            <a:pPr marL="342900" indent="-342900">
              <a:buFont typeface="Arial" panose="020B0604020202020204" pitchFamily="34" charset="0"/>
              <a:buChar char="•"/>
            </a:pPr>
            <a:r>
              <a:rPr lang="en-US" sz="2400" b="1" dirty="0">
                <a:latin typeface="Calibri" panose="020F0502020204030204" pitchFamily="34" charset="0"/>
              </a:rPr>
              <a:t>Mutation of existing genes</a:t>
            </a:r>
            <a:endParaRPr lang="en-US" b="1" dirty="0">
              <a:latin typeface="Calibri" panose="020F0502020204030204" pitchFamily="34" charset="0"/>
            </a:endParaRPr>
          </a:p>
        </p:txBody>
      </p:sp>
      <p:pic>
        <p:nvPicPr>
          <p:cNvPr id="4099" name="Picture 3" descr="C:\Users\samsoncc.ITLL\Desktop\TE submissions\570 Introduction to Genetic Engineering\PPT images\1189px-Eukaryote_DNA-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01" y="3657600"/>
            <a:ext cx="4319599" cy="26670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81000"/>
            <a:ext cx="8305800" cy="762000"/>
          </a:xfrm>
        </p:spPr>
        <p:txBody>
          <a:bodyPr>
            <a:noAutofit/>
          </a:bodyPr>
          <a:lstStyle/>
          <a:p>
            <a:pPr algn="ctr"/>
            <a:r>
              <a:rPr lang="en-US" sz="4400" b="1" dirty="0">
                <a:solidFill>
                  <a:srgbClr val="6091BA"/>
                </a:solidFill>
                <a:latin typeface="Calibri" panose="020F0502020204030204" pitchFamily="34" charset="0"/>
              </a:rPr>
              <a:t>GMO Bacteria</a:t>
            </a:r>
          </a:p>
        </p:txBody>
      </p:sp>
      <p:sp>
        <p:nvSpPr>
          <p:cNvPr id="3" name="Content Placeholder 2"/>
          <p:cNvSpPr>
            <a:spLocks noGrp="1"/>
          </p:cNvSpPr>
          <p:nvPr>
            <p:ph idx="1"/>
          </p:nvPr>
        </p:nvSpPr>
        <p:spPr>
          <a:xfrm>
            <a:off x="381000" y="1143000"/>
            <a:ext cx="8458200" cy="3276600"/>
          </a:xfrm>
        </p:spPr>
        <p:txBody>
          <a:bodyPr>
            <a:normAutofit/>
          </a:bodyPr>
          <a:lstStyle/>
          <a:p>
            <a:pPr>
              <a:buNone/>
            </a:pPr>
            <a:r>
              <a:rPr lang="en-US" b="1" dirty="0">
                <a:latin typeface="Calibri" panose="020F0502020204030204" pitchFamily="34" charset="0"/>
              </a:rPr>
              <a:t>Bacteria are the most common GMOs because their simple structure permits easy manipulation of their DNA.</a:t>
            </a:r>
          </a:p>
          <a:p>
            <a:pPr>
              <a:buNone/>
            </a:pPr>
            <a:r>
              <a:rPr lang="en-US" b="1" dirty="0">
                <a:latin typeface="Calibri" panose="020F0502020204030204" pitchFamily="34" charset="0"/>
              </a:rPr>
              <a:t>One of the most interesting uses for genetically modified bacteria is the </a:t>
            </a:r>
            <a:r>
              <a:rPr lang="en-US" b="1" dirty="0">
                <a:solidFill>
                  <a:srgbClr val="6091BA"/>
                </a:solidFill>
                <a:latin typeface="Calibri" panose="020F0502020204030204" pitchFamily="34" charset="0"/>
              </a:rPr>
              <a:t>production of hydrocarbons (plastics and fuels) </a:t>
            </a:r>
            <a:r>
              <a:rPr lang="en-US" b="1" dirty="0">
                <a:latin typeface="Calibri" panose="020F0502020204030204" pitchFamily="34" charset="0"/>
              </a:rPr>
              <a:t>usually only found in fossil fuels.</a:t>
            </a:r>
          </a:p>
          <a:p>
            <a:pPr lvl="1"/>
            <a:r>
              <a:rPr lang="en-US" b="1" dirty="0">
                <a:solidFill>
                  <a:srgbClr val="6091BA"/>
                </a:solidFill>
                <a:latin typeface="Calibri" panose="020F0502020204030204" pitchFamily="34" charset="0"/>
              </a:rPr>
              <a:t>Cyanobacteria</a:t>
            </a:r>
            <a:r>
              <a:rPr lang="en-US" b="1" dirty="0">
                <a:solidFill>
                  <a:srgbClr val="0070C0"/>
                </a:solidFill>
                <a:latin typeface="Calibri" panose="020F0502020204030204" pitchFamily="34" charset="0"/>
              </a:rPr>
              <a:t> </a:t>
            </a:r>
            <a:r>
              <a:rPr lang="en-US" b="1" dirty="0">
                <a:latin typeface="Calibri" panose="020F0502020204030204" pitchFamily="34" charset="0"/>
              </a:rPr>
              <a:t>have been modified to produce plastic (polyethylene) and fuel (butanol) as byproducts of photosynthesis</a:t>
            </a:r>
          </a:p>
          <a:p>
            <a:pPr lvl="1"/>
            <a:r>
              <a:rPr lang="en-US" b="1" dirty="0">
                <a:solidFill>
                  <a:srgbClr val="6091BA"/>
                </a:solidFill>
                <a:latin typeface="Calibri" panose="020F0502020204030204" pitchFamily="34" charset="0"/>
              </a:rPr>
              <a:t>E. Coli </a:t>
            </a:r>
            <a:r>
              <a:rPr lang="en-US" b="1" dirty="0">
                <a:latin typeface="Calibri" panose="020F0502020204030204" pitchFamily="34" charset="0"/>
              </a:rPr>
              <a:t>bacteria have been modified to produce diesel fuel</a:t>
            </a:r>
          </a:p>
        </p:txBody>
      </p:sp>
      <p:sp>
        <p:nvSpPr>
          <p:cNvPr id="5" name="Right Arrow 4"/>
          <p:cNvSpPr/>
          <p:nvPr/>
        </p:nvSpPr>
        <p:spPr>
          <a:xfrm>
            <a:off x="3581400" y="5231246"/>
            <a:ext cx="822960" cy="6400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samsoncc.ITLL\Desktop\TE submissions\570 Introduction to Genetic Engineering\PPT images\Bluegreen_alg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20301"/>
            <a:ext cx="1600200" cy="138395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amsoncc.ITLL\Desktop\TE submissions\570 Introduction to Genetic Engineering\PPT images\EscherichiaColi_NIA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2993" y="5181600"/>
            <a:ext cx="1582396" cy="13320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amsoncc.ITLL\Desktop\TE submissions\570 Introduction to Genetic Engineering\PPT images\bottles-60474_640.jpg"/>
          <p:cNvPicPr>
            <a:picLocks noChangeAspect="1" noChangeArrowheads="1"/>
          </p:cNvPicPr>
          <p:nvPr/>
        </p:nvPicPr>
        <p:blipFill rotWithShape="1">
          <a:blip r:embed="rId5">
            <a:extLst>
              <a:ext uri="{28A0092B-C50C-407E-A947-70E740481C1C}">
                <a14:useLocalDpi xmlns:a14="http://schemas.microsoft.com/office/drawing/2010/main" val="0"/>
              </a:ext>
            </a:extLst>
          </a:blip>
          <a:srcRect l="3244"/>
          <a:stretch/>
        </p:blipFill>
        <p:spPr bwMode="auto">
          <a:xfrm>
            <a:off x="4565964" y="4483014"/>
            <a:ext cx="2139636" cy="16585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samsoncc.ITLL\Downloads\6588204605_776bd5b30d_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9217" y="4876800"/>
            <a:ext cx="2494847" cy="1629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458200" cy="838200"/>
          </a:xfrm>
        </p:spPr>
        <p:txBody>
          <a:bodyPr>
            <a:normAutofit/>
          </a:bodyPr>
          <a:lstStyle/>
          <a:p>
            <a:pPr algn="ctr"/>
            <a:r>
              <a:rPr lang="en-US" sz="4400" b="1" dirty="0">
                <a:solidFill>
                  <a:srgbClr val="6091BA"/>
                </a:solidFill>
                <a:latin typeface="Calibri" panose="020F0502020204030204" pitchFamily="34" charset="0"/>
              </a:rPr>
              <a:t>Engineering Plants</a:t>
            </a:r>
          </a:p>
        </p:txBody>
      </p:sp>
      <p:sp>
        <p:nvSpPr>
          <p:cNvPr id="3" name="Content Placeholder 2"/>
          <p:cNvSpPr>
            <a:spLocks noGrp="1"/>
          </p:cNvSpPr>
          <p:nvPr>
            <p:ph idx="1"/>
          </p:nvPr>
        </p:nvSpPr>
        <p:spPr>
          <a:xfrm>
            <a:off x="609600" y="1447800"/>
            <a:ext cx="8077200" cy="2209800"/>
          </a:xfrm>
        </p:spPr>
        <p:txBody>
          <a:bodyPr>
            <a:normAutofit/>
          </a:bodyPr>
          <a:lstStyle/>
          <a:p>
            <a:pPr algn="ctr">
              <a:buNone/>
            </a:pPr>
            <a:r>
              <a:rPr lang="en-US" sz="3600" b="1" dirty="0">
                <a:latin typeface="Calibri" panose="020F0502020204030204" pitchFamily="34" charset="0"/>
              </a:rPr>
              <a:t>How might genetic engineering modify plants to solve everyday problems?</a:t>
            </a:r>
          </a:p>
          <a:p>
            <a:pPr>
              <a:buNone/>
            </a:pPr>
            <a:endParaRPr lang="en-US" sz="1800" b="1" dirty="0">
              <a:latin typeface="Calibri" panose="020F0502020204030204" pitchFamily="34" charset="0"/>
            </a:endParaRPr>
          </a:p>
          <a:p>
            <a:pPr algn="ctr">
              <a:buNone/>
            </a:pPr>
            <a:r>
              <a:rPr lang="en-US" sz="2000" b="1" dirty="0">
                <a:latin typeface="Calibri" panose="020F0502020204030204" pitchFamily="34" charset="0"/>
              </a:rPr>
              <a:t>(Consider world hunger, weather problems, insecticide pollution…) </a:t>
            </a:r>
          </a:p>
        </p:txBody>
      </p:sp>
      <p:pic>
        <p:nvPicPr>
          <p:cNvPr id="1026" name="Picture 2" descr="File:Feld mit reifer Baumwol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104" y="3657600"/>
            <a:ext cx="3548416"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GMO corn Yellow Springs, Oh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657600"/>
            <a:ext cx="3169920" cy="237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868362"/>
          </a:xfrm>
        </p:spPr>
        <p:txBody>
          <a:bodyPr>
            <a:normAutofit/>
          </a:bodyPr>
          <a:lstStyle/>
          <a:p>
            <a:pPr algn="ctr"/>
            <a:r>
              <a:rPr lang="en-US" sz="4400" b="1" dirty="0">
                <a:solidFill>
                  <a:srgbClr val="6091BA"/>
                </a:solidFill>
                <a:latin typeface="Calibri" panose="020F0502020204030204" pitchFamily="34" charset="0"/>
              </a:rPr>
              <a:t>Genetically Modified Crops</a:t>
            </a:r>
          </a:p>
        </p:txBody>
      </p:sp>
      <p:sp>
        <p:nvSpPr>
          <p:cNvPr id="3" name="Content Placeholder 2"/>
          <p:cNvSpPr>
            <a:spLocks noGrp="1"/>
          </p:cNvSpPr>
          <p:nvPr>
            <p:ph idx="1"/>
          </p:nvPr>
        </p:nvSpPr>
        <p:spPr>
          <a:xfrm>
            <a:off x="457200" y="1143000"/>
            <a:ext cx="8229600" cy="5638800"/>
          </a:xfrm>
        </p:spPr>
        <p:txBody>
          <a:bodyPr>
            <a:noAutofit/>
          </a:bodyPr>
          <a:lstStyle/>
          <a:p>
            <a:pPr>
              <a:buNone/>
            </a:pPr>
            <a:r>
              <a:rPr lang="en-US" sz="3000" b="1" dirty="0">
                <a:latin typeface="Calibri" panose="020F0502020204030204" pitchFamily="34" charset="0"/>
              </a:rPr>
              <a:t>GMO crop production in the US (2010):</a:t>
            </a:r>
          </a:p>
          <a:p>
            <a:r>
              <a:rPr lang="en-US" sz="3000" b="1" dirty="0">
                <a:latin typeface="Calibri" panose="020F0502020204030204" pitchFamily="34" charset="0"/>
              </a:rPr>
              <a:t>93% of soybeans</a:t>
            </a:r>
          </a:p>
          <a:p>
            <a:r>
              <a:rPr lang="en-US" sz="3000" b="1" dirty="0">
                <a:latin typeface="Calibri" panose="020F0502020204030204" pitchFamily="34" charset="0"/>
              </a:rPr>
              <a:t>93% of cotton</a:t>
            </a:r>
          </a:p>
          <a:p>
            <a:r>
              <a:rPr lang="en-US" sz="3000" b="1" dirty="0">
                <a:latin typeface="Calibri" panose="020F0502020204030204" pitchFamily="34" charset="0"/>
              </a:rPr>
              <a:t>86% of corn</a:t>
            </a:r>
          </a:p>
          <a:p>
            <a:r>
              <a:rPr lang="en-US" sz="3000" b="1" dirty="0">
                <a:latin typeface="Calibri" panose="020F0502020204030204" pitchFamily="34" charset="0"/>
              </a:rPr>
              <a:t>95% of sugar beets</a:t>
            </a:r>
          </a:p>
          <a:p>
            <a:endParaRPr lang="en-US" sz="3000" b="1" dirty="0">
              <a:latin typeface="Calibri" panose="020F0502020204030204" pitchFamily="34" charset="0"/>
            </a:endParaRPr>
          </a:p>
          <a:p>
            <a:endParaRPr lang="en-US" sz="2000" b="1" dirty="0">
              <a:latin typeface="Calibri" panose="020F0502020204030204" pitchFamily="34" charset="0"/>
            </a:endParaRPr>
          </a:p>
          <a:p>
            <a:pPr>
              <a:buNone/>
            </a:pPr>
            <a:r>
              <a:rPr lang="en-US" sz="3000" b="1" dirty="0">
                <a:latin typeface="Calibri" panose="020F0502020204030204" pitchFamily="34" charset="0"/>
              </a:rPr>
              <a:t>Example: </a:t>
            </a:r>
          </a:p>
          <a:p>
            <a:r>
              <a:rPr lang="en-US" sz="2400" b="1" dirty="0">
                <a:latin typeface="Calibri" panose="020F0502020204030204" pitchFamily="34" charset="0"/>
              </a:rPr>
              <a:t>One common modified crop is </a:t>
            </a:r>
            <a:r>
              <a:rPr lang="en-US" sz="2400" b="1" dirty="0" err="1">
                <a:latin typeface="Calibri" panose="020F0502020204030204" pitchFamily="34" charset="0"/>
              </a:rPr>
              <a:t>Bt</a:t>
            </a:r>
            <a:r>
              <a:rPr lang="en-US" sz="2400" b="1" dirty="0">
                <a:latin typeface="Calibri" panose="020F0502020204030204" pitchFamily="34" charset="0"/>
              </a:rPr>
              <a:t>-corn.</a:t>
            </a:r>
          </a:p>
          <a:p>
            <a:r>
              <a:rPr lang="en-US" sz="2400" b="1" dirty="0">
                <a:latin typeface="Calibri" panose="020F0502020204030204" pitchFamily="34" charset="0"/>
              </a:rPr>
              <a:t>A gene from the </a:t>
            </a:r>
            <a:r>
              <a:rPr lang="en-US" sz="2400" b="1" i="1" dirty="0">
                <a:latin typeface="Calibri" panose="020F0502020204030204" pitchFamily="34" charset="0"/>
              </a:rPr>
              <a:t>Bt</a:t>
            </a:r>
            <a:r>
              <a:rPr lang="en-US" sz="2400" b="1" dirty="0">
                <a:latin typeface="Calibri" panose="020F0502020204030204" pitchFamily="34" charset="0"/>
              </a:rPr>
              <a:t> bacteria is added so the corn produces a protein that is poisonous to certain insects but not humans.</a:t>
            </a:r>
            <a:endParaRPr lang="en-US" sz="1800" b="1" dirty="0">
              <a:latin typeface="Calibri" panose="020F0502020204030204" pitchFamily="34" charset="0"/>
            </a:endParaRPr>
          </a:p>
        </p:txBody>
      </p:sp>
      <p:pic>
        <p:nvPicPr>
          <p:cNvPr id="6146" name="Picture 2" descr="C:\Users\samsoncc.ITLL\Desktop\TE submissions\570 Introduction to Genetic Engineering\PPT images\7603054546_1bcb2745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757" y="1905000"/>
            <a:ext cx="4556234" cy="3171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2107</TotalTime>
  <Words>1550</Words>
  <Application>Microsoft Office PowerPoint</Application>
  <PresentationFormat>On-screen Show (4:3)</PresentationFormat>
  <Paragraphs>144</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Open Sans</vt:lpstr>
      <vt:lpstr>Simple Light</vt:lpstr>
      <vt:lpstr>Office Theme</vt:lpstr>
      <vt:lpstr>PowerPoint Presentation</vt:lpstr>
      <vt:lpstr>Genetic Engineering</vt:lpstr>
      <vt:lpstr>What is the difference between  the mice in these two groups?</vt:lpstr>
      <vt:lpstr>What is genetic engineering?</vt:lpstr>
      <vt:lpstr>History of GMO Development</vt:lpstr>
      <vt:lpstr>What is the GMO process?</vt:lpstr>
      <vt:lpstr>GMO Bacteria</vt:lpstr>
      <vt:lpstr>Engineering Plants</vt:lpstr>
      <vt:lpstr>Genetically Modified Crops</vt:lpstr>
      <vt:lpstr>PowerPoint Presentation</vt:lpstr>
      <vt:lpstr>Other Reasons to Genetically Modify Crops</vt:lpstr>
      <vt:lpstr>Engineering Animals</vt:lpstr>
      <vt:lpstr>Bioluminescent Animals</vt:lpstr>
      <vt:lpstr>PowerPoint Presentation</vt:lpstr>
      <vt:lpstr>Could Spiderman Be Real?</vt:lpstr>
      <vt:lpstr>GMO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MRZelisko</dc:creator>
  <cp:lastModifiedBy>Zain Alexander Iqbal</cp:lastModifiedBy>
  <cp:revision>95</cp:revision>
  <dcterms:created xsi:type="dcterms:W3CDTF">2013-10-15T20:35:43Z</dcterms:created>
  <dcterms:modified xsi:type="dcterms:W3CDTF">2021-05-12T18:54:15Z</dcterms:modified>
</cp:coreProperties>
</file>